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5" r:id="rId2"/>
  </p:sldMasterIdLst>
  <p:notesMasterIdLst>
    <p:notesMasterId r:id="rId25"/>
  </p:notesMasterIdLst>
  <p:sldIdLst>
    <p:sldId id="283" r:id="rId3"/>
    <p:sldId id="265" r:id="rId4"/>
    <p:sldId id="266" r:id="rId5"/>
    <p:sldId id="267" r:id="rId6"/>
    <p:sldId id="268" r:id="rId7"/>
    <p:sldId id="261" r:id="rId8"/>
    <p:sldId id="269" r:id="rId9"/>
    <p:sldId id="270" r:id="rId10"/>
    <p:sldId id="271" r:id="rId11"/>
    <p:sldId id="272" r:id="rId12"/>
    <p:sldId id="273" r:id="rId13"/>
    <p:sldId id="274" r:id="rId14"/>
    <p:sldId id="275" r:id="rId15"/>
    <p:sldId id="276" r:id="rId16"/>
    <p:sldId id="282" r:id="rId17"/>
    <p:sldId id="277" r:id="rId18"/>
    <p:sldId id="262" r:id="rId19"/>
    <p:sldId id="278" r:id="rId20"/>
    <p:sldId id="279" r:id="rId21"/>
    <p:sldId id="280" r:id="rId22"/>
    <p:sldId id="281" r:id="rId23"/>
    <p:sldId id="26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20"/>
    <p:restoredTop sz="87757" autoAdjust="0"/>
  </p:normalViewPr>
  <p:slideViewPr>
    <p:cSldViewPr snapToGrid="0" snapToObjects="1">
      <p:cViewPr varScale="1">
        <p:scale>
          <a:sx n="87" d="100"/>
          <a:sy n="87" d="100"/>
        </p:scale>
        <p:origin x="749" y="67"/>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147-4C4C-970E-E3EFDB0BC3E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147-4C4C-970E-E3EFDB0BC3E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147-4C4C-970E-E3EFDB0BC3ED}"/>
            </c:ext>
          </c:extLst>
        </c:ser>
        <c:dLbls>
          <c:showLegendKey val="0"/>
          <c:showVal val="0"/>
          <c:showCatName val="0"/>
          <c:showSerName val="0"/>
          <c:showPercent val="0"/>
          <c:showBubbleSize val="0"/>
        </c:dLbls>
        <c:gapWidth val="219"/>
        <c:overlap val="-27"/>
        <c:axId val="234325464"/>
        <c:axId val="234358128"/>
      </c:barChart>
      <c:catAx>
        <c:axId val="23432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34358128"/>
        <c:crosses val="autoZero"/>
        <c:auto val="1"/>
        <c:lblAlgn val="ctr"/>
        <c:lblOffset val="100"/>
        <c:noMultiLvlLbl val="0"/>
      </c:catAx>
      <c:valAx>
        <c:axId val="234358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325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0B-4AE0-8231-FFB6F38167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0B-4AE0-8231-FFB6F38167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0B-4AE0-8231-FFB6F38167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0B-4AE0-8231-FFB6F38167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B0B-4AE0-8231-FFB6F381677B}"/>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D5-4934-AF47-235784AB13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D5-4934-AF47-235784AB13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D5-4934-AF47-235784AB137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D5-4934-AF47-235784AB137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8D5-4934-AF47-235784AB137E}"/>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08-4A8E-A2F0-EF9B46EFB2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08-4A8E-A2F0-EF9B46EFB2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08-4A8E-A2F0-EF9B46EFB2E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008-4A8E-A2F0-EF9B46EFB2E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008-4A8E-A2F0-EF9B46EFB2E0}"/>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B65-4FDC-A877-3ACD876E165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B65-4FDC-A877-3ACD876E165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B65-4FDC-A877-3ACD876E165B}"/>
            </c:ext>
          </c:extLst>
        </c:ser>
        <c:dLbls>
          <c:showLegendKey val="0"/>
          <c:showVal val="0"/>
          <c:showCatName val="0"/>
          <c:showSerName val="0"/>
          <c:showPercent val="0"/>
          <c:showBubbleSize val="0"/>
        </c:dLbls>
        <c:gapWidth val="219"/>
        <c:overlap val="-27"/>
        <c:axId val="404464304"/>
        <c:axId val="404464696"/>
      </c:barChart>
      <c:catAx>
        <c:axId val="40446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4464696"/>
        <c:crosses val="autoZero"/>
        <c:auto val="1"/>
        <c:lblAlgn val="ctr"/>
        <c:lblOffset val="100"/>
        <c:noMultiLvlLbl val="0"/>
      </c:catAx>
      <c:valAx>
        <c:axId val="404464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464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D88-4EC3-BE8E-68772DF4C52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D88-4EC3-BE8E-68772DF4C52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D88-4EC3-BE8E-68772DF4C528}"/>
            </c:ext>
          </c:extLst>
        </c:ser>
        <c:dLbls>
          <c:showLegendKey val="0"/>
          <c:showVal val="0"/>
          <c:showCatName val="0"/>
          <c:showSerName val="0"/>
          <c:showPercent val="0"/>
          <c:showBubbleSize val="0"/>
        </c:dLbls>
        <c:gapWidth val="112"/>
        <c:axId val="85617712"/>
        <c:axId val="233905816"/>
      </c:barChart>
      <c:catAx>
        <c:axId val="8561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33905816"/>
        <c:crosses val="autoZero"/>
        <c:auto val="1"/>
        <c:lblAlgn val="ctr"/>
        <c:lblOffset val="100"/>
        <c:noMultiLvlLbl val="0"/>
      </c:catAx>
      <c:valAx>
        <c:axId val="233905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617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7C-444B-A1BA-A6282FC3ED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7C-444B-A1BA-A6282FC3ED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7C-444B-A1BA-A6282FC3ED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97C-444B-A1BA-A6282FC3ED7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97C-444B-A1BA-A6282FC3ED71}"/>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F0-4E43-AB31-D2E477FEA1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F0-4E43-AB31-D2E477FEA1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F0-4E43-AB31-D2E477FEA1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F0-4E43-AB31-D2E477FEA14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9FF0-4E43-AB31-D2E477FEA14E}"/>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619-484A-B824-51D7F25B88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619-484A-B824-51D7F25B887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619-484A-B824-51D7F25B887D}"/>
            </c:ext>
          </c:extLst>
        </c:ser>
        <c:dLbls>
          <c:showLegendKey val="0"/>
          <c:showVal val="0"/>
          <c:showCatName val="0"/>
          <c:showSerName val="0"/>
          <c:showPercent val="0"/>
          <c:showBubbleSize val="0"/>
        </c:dLbls>
        <c:gapWidth val="219"/>
        <c:overlap val="-27"/>
        <c:axId val="404270168"/>
        <c:axId val="404270560"/>
      </c:barChart>
      <c:catAx>
        <c:axId val="404270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4270560"/>
        <c:crosses val="autoZero"/>
        <c:auto val="1"/>
        <c:lblAlgn val="ctr"/>
        <c:lblOffset val="100"/>
        <c:noMultiLvlLbl val="0"/>
      </c:catAx>
      <c:valAx>
        <c:axId val="404270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270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D83-4D92-8FCE-94D77EA00A8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D83-4D92-8FCE-94D77EA00A8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D83-4D92-8FCE-94D77EA00A8F}"/>
            </c:ext>
          </c:extLst>
        </c:ser>
        <c:dLbls>
          <c:showLegendKey val="0"/>
          <c:showVal val="0"/>
          <c:showCatName val="0"/>
          <c:showSerName val="0"/>
          <c:showPercent val="0"/>
          <c:showBubbleSize val="0"/>
        </c:dLbls>
        <c:gapWidth val="219"/>
        <c:overlap val="-27"/>
        <c:axId val="404271344"/>
        <c:axId val="404271736"/>
      </c:barChart>
      <c:catAx>
        <c:axId val="40427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4271736"/>
        <c:crosses val="autoZero"/>
        <c:auto val="1"/>
        <c:lblAlgn val="ctr"/>
        <c:lblOffset val="100"/>
        <c:noMultiLvlLbl val="0"/>
      </c:catAx>
      <c:valAx>
        <c:axId val="404271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271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C58-4E57-A51A-452CDD55913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C58-4E57-A51A-452CDD55913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C58-4E57-A51A-452CDD559137}"/>
            </c:ext>
          </c:extLst>
        </c:ser>
        <c:dLbls>
          <c:showLegendKey val="0"/>
          <c:showVal val="0"/>
          <c:showCatName val="0"/>
          <c:showSerName val="0"/>
          <c:showPercent val="0"/>
          <c:showBubbleSize val="0"/>
        </c:dLbls>
        <c:gapWidth val="112"/>
        <c:axId val="404272520"/>
        <c:axId val="404272912"/>
      </c:barChart>
      <c:catAx>
        <c:axId val="404272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4272912"/>
        <c:crosses val="autoZero"/>
        <c:auto val="1"/>
        <c:lblAlgn val="ctr"/>
        <c:lblOffset val="100"/>
        <c:noMultiLvlLbl val="0"/>
      </c:catAx>
      <c:valAx>
        <c:axId val="404272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272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98A-41C3-8584-0BFAD475F92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98A-41C3-8584-0BFAD475F92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8A-41C3-8584-0BFAD475F921}"/>
            </c:ext>
          </c:extLst>
        </c:ser>
        <c:dLbls>
          <c:showLegendKey val="0"/>
          <c:showVal val="0"/>
          <c:showCatName val="0"/>
          <c:showSerName val="0"/>
          <c:showPercent val="0"/>
          <c:showBubbleSize val="0"/>
        </c:dLbls>
        <c:gapWidth val="112"/>
        <c:axId val="404461560"/>
        <c:axId val="404461952"/>
      </c:barChart>
      <c:catAx>
        <c:axId val="404461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4461952"/>
        <c:crosses val="autoZero"/>
        <c:auto val="1"/>
        <c:lblAlgn val="ctr"/>
        <c:lblOffset val="100"/>
        <c:noMultiLvlLbl val="0"/>
      </c:catAx>
      <c:valAx>
        <c:axId val="404461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461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F4-4F1D-81C6-3F881B4CA7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F4-4F1D-81C6-3F881B4CA7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F4-4F1D-81C6-3F881B4CA7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F4-4F1D-81C6-3F881B4CA74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F4-4F1D-81C6-3F881B4CA743}"/>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81837-A1E2-1E4D-AE9B-E923B72F3AAC}" type="datetimeFigureOut">
              <a:rPr lang="en-US" smtClean="0"/>
              <a:t>1/12/2018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C93F5-C74F-1148-96AC-339306669E89}" type="slidenum">
              <a:rPr lang="en-US" smtClean="0"/>
              <a:t>‹#›</a:t>
            </a:fld>
            <a:endParaRPr lang="en-US" dirty="0"/>
          </a:p>
        </p:txBody>
      </p:sp>
    </p:spTree>
    <p:extLst>
      <p:ext uri="{BB962C8B-B14F-4D97-AF65-F5344CB8AC3E}">
        <p14:creationId xmlns:p14="http://schemas.microsoft.com/office/powerpoint/2010/main" val="520798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sample presentation is intended for presentation to all employees.  It is designed to be presented by an individual who has knowledge of the employer’s benefits programs. This is a sample presentation that must be customized to include and match the employer’s own benefits package. </a:t>
            </a:r>
          </a:p>
          <a:p>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2</a:t>
            </a:fld>
            <a:endParaRPr lang="en-US" dirty="0"/>
          </a:p>
        </p:txBody>
      </p:sp>
    </p:spTree>
    <p:extLst>
      <p:ext uri="{BB962C8B-B14F-4D97-AF65-F5344CB8AC3E}">
        <p14:creationId xmlns:p14="http://schemas.microsoft.com/office/powerpoint/2010/main" val="2058242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Be sure to customize</a:t>
            </a:r>
            <a:r>
              <a:rPr lang="en-US" baseline="0" dirty="0"/>
              <a:t> the information on this slide. </a:t>
            </a:r>
            <a:endParaRPr lang="en-US" dirty="0"/>
          </a:p>
          <a:p>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16</a:t>
            </a:fld>
            <a:endParaRPr lang="en-US" dirty="0"/>
          </a:p>
        </p:txBody>
      </p:sp>
    </p:spTree>
    <p:extLst>
      <p:ext uri="{BB962C8B-B14F-4D97-AF65-F5344CB8AC3E}">
        <p14:creationId xmlns:p14="http://schemas.microsoft.com/office/powerpoint/2010/main" val="243374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Be sure to customize the information on this slide. </a:t>
            </a:r>
          </a:p>
        </p:txBody>
      </p:sp>
      <p:sp>
        <p:nvSpPr>
          <p:cNvPr id="4" name="Slide Number Placeholder 3"/>
          <p:cNvSpPr>
            <a:spLocks noGrp="1"/>
          </p:cNvSpPr>
          <p:nvPr>
            <p:ph type="sldNum" sz="quarter" idx="10"/>
          </p:nvPr>
        </p:nvSpPr>
        <p:spPr/>
        <p:txBody>
          <a:bodyPr/>
          <a:lstStyle/>
          <a:p>
            <a:fld id="{E90C93F5-C74F-1148-96AC-339306669E89}" type="slidenum">
              <a:rPr lang="en-US" smtClean="0"/>
              <a:t>18</a:t>
            </a:fld>
            <a:endParaRPr lang="en-US" dirty="0"/>
          </a:p>
        </p:txBody>
      </p:sp>
    </p:spTree>
    <p:extLst>
      <p:ext uri="{BB962C8B-B14F-4D97-AF65-F5344CB8AC3E}">
        <p14:creationId xmlns:p14="http://schemas.microsoft.com/office/powerpoint/2010/main" val="78545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Be sure to customize</a:t>
            </a:r>
            <a:r>
              <a:rPr lang="en-US" baseline="0" dirty="0"/>
              <a:t> the information on this slide. </a:t>
            </a:r>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4</a:t>
            </a:fld>
            <a:endParaRPr lang="en-US" dirty="0"/>
          </a:p>
        </p:txBody>
      </p:sp>
    </p:spTree>
    <p:extLst>
      <p:ext uri="{BB962C8B-B14F-4D97-AF65-F5344CB8AC3E}">
        <p14:creationId xmlns:p14="http://schemas.microsoft.com/office/powerpoint/2010/main" val="159166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Be sure to customize the information on this slide.</a:t>
            </a:r>
          </a:p>
        </p:txBody>
      </p:sp>
      <p:sp>
        <p:nvSpPr>
          <p:cNvPr id="4" name="Slide Number Placeholder 3"/>
          <p:cNvSpPr>
            <a:spLocks noGrp="1"/>
          </p:cNvSpPr>
          <p:nvPr>
            <p:ph type="sldNum" sz="quarter" idx="10"/>
          </p:nvPr>
        </p:nvSpPr>
        <p:spPr/>
        <p:txBody>
          <a:bodyPr/>
          <a:lstStyle/>
          <a:p>
            <a:fld id="{E90C93F5-C74F-1148-96AC-339306669E89}" type="slidenum">
              <a:rPr lang="en-US" smtClean="0"/>
              <a:t>5</a:t>
            </a:fld>
            <a:endParaRPr lang="en-US" dirty="0"/>
          </a:p>
        </p:txBody>
      </p:sp>
    </p:spTree>
    <p:extLst>
      <p:ext uri="{BB962C8B-B14F-4D97-AF65-F5344CB8AC3E}">
        <p14:creationId xmlns:p14="http://schemas.microsoft.com/office/powerpoint/2010/main" val="174134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 relevant required benefits in all states in which employees work.</a:t>
            </a:r>
          </a:p>
        </p:txBody>
      </p:sp>
      <p:sp>
        <p:nvSpPr>
          <p:cNvPr id="4" name="Slide Number Placeholder 3"/>
          <p:cNvSpPr>
            <a:spLocks noGrp="1"/>
          </p:cNvSpPr>
          <p:nvPr>
            <p:ph type="sldNum" sz="quarter" idx="10"/>
          </p:nvPr>
        </p:nvSpPr>
        <p:spPr/>
        <p:txBody>
          <a:bodyPr/>
          <a:lstStyle/>
          <a:p>
            <a:fld id="{E90C93F5-C74F-1148-96AC-339306669E89}" type="slidenum">
              <a:rPr lang="en-US" smtClean="0"/>
              <a:t>9</a:t>
            </a:fld>
            <a:endParaRPr lang="en-US" dirty="0"/>
          </a:p>
        </p:txBody>
      </p:sp>
    </p:spTree>
    <p:extLst>
      <p:ext uri="{BB962C8B-B14F-4D97-AF65-F5344CB8AC3E}">
        <p14:creationId xmlns:p14="http://schemas.microsoft.com/office/powerpoint/2010/main" val="5379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Presenter:  Be sure to customize the information on this slide. </a:t>
            </a:r>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11</a:t>
            </a:fld>
            <a:endParaRPr lang="en-US" dirty="0"/>
          </a:p>
        </p:txBody>
      </p:sp>
    </p:spTree>
    <p:extLst>
      <p:ext uri="{BB962C8B-B14F-4D97-AF65-F5344CB8AC3E}">
        <p14:creationId xmlns:p14="http://schemas.microsoft.com/office/powerpoint/2010/main" val="1898552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Be sure to customize</a:t>
            </a:r>
            <a:r>
              <a:rPr lang="en-US" baseline="0" dirty="0"/>
              <a:t> the information on this slide. </a:t>
            </a:r>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12</a:t>
            </a:fld>
            <a:endParaRPr lang="en-US" dirty="0"/>
          </a:p>
        </p:txBody>
      </p:sp>
    </p:spTree>
    <p:extLst>
      <p:ext uri="{BB962C8B-B14F-4D97-AF65-F5344CB8AC3E}">
        <p14:creationId xmlns:p14="http://schemas.microsoft.com/office/powerpoint/2010/main" val="181656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Be sure to customize</a:t>
            </a:r>
            <a:r>
              <a:rPr lang="en-US" baseline="0" dirty="0"/>
              <a:t> the information on this slide. </a:t>
            </a:r>
            <a:endParaRPr lang="en-US" dirty="0"/>
          </a:p>
          <a:p>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13</a:t>
            </a:fld>
            <a:endParaRPr lang="en-US" dirty="0"/>
          </a:p>
        </p:txBody>
      </p:sp>
    </p:spTree>
    <p:extLst>
      <p:ext uri="{BB962C8B-B14F-4D97-AF65-F5344CB8AC3E}">
        <p14:creationId xmlns:p14="http://schemas.microsoft.com/office/powerpoint/2010/main" val="2928466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Be sure to customize</a:t>
            </a:r>
            <a:r>
              <a:rPr lang="en-US" baseline="0" dirty="0"/>
              <a:t> the information on this slide. </a:t>
            </a:r>
            <a:endParaRPr lang="en-US" dirty="0"/>
          </a:p>
          <a:p>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14</a:t>
            </a:fld>
            <a:endParaRPr lang="en-US" dirty="0"/>
          </a:p>
        </p:txBody>
      </p:sp>
    </p:spTree>
    <p:extLst>
      <p:ext uri="{BB962C8B-B14F-4D97-AF65-F5344CB8AC3E}">
        <p14:creationId xmlns:p14="http://schemas.microsoft.com/office/powerpoint/2010/main" val="399435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Be sure to customize</a:t>
            </a:r>
            <a:r>
              <a:rPr lang="en-US" baseline="0" dirty="0"/>
              <a:t> the information on this slide. </a:t>
            </a:r>
            <a:endParaRPr lang="en-US" dirty="0"/>
          </a:p>
        </p:txBody>
      </p:sp>
      <p:sp>
        <p:nvSpPr>
          <p:cNvPr id="4" name="Slide Number Placeholder 3"/>
          <p:cNvSpPr>
            <a:spLocks noGrp="1"/>
          </p:cNvSpPr>
          <p:nvPr>
            <p:ph type="sldNum" sz="quarter" idx="10"/>
          </p:nvPr>
        </p:nvSpPr>
        <p:spPr/>
        <p:txBody>
          <a:bodyPr/>
          <a:lstStyle/>
          <a:p>
            <a:fld id="{E90C93F5-C74F-1148-96AC-339306669E89}" type="slidenum">
              <a:rPr lang="en-US" smtClean="0"/>
              <a:t>15</a:t>
            </a:fld>
            <a:endParaRPr lang="en-US" dirty="0"/>
          </a:p>
        </p:txBody>
      </p:sp>
    </p:spTree>
    <p:extLst>
      <p:ext uri="{BB962C8B-B14F-4D97-AF65-F5344CB8AC3E}">
        <p14:creationId xmlns:p14="http://schemas.microsoft.com/office/powerpoint/2010/main" val="520245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5.tiff"/><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5.tif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userDrawn="1"/>
        </p:nvSpPr>
        <p:spPr>
          <a:xfrm>
            <a:off x="663541" y="320935"/>
            <a:ext cx="2749510" cy="276999"/>
          </a:xfrm>
          <a:prstGeom prst="rect">
            <a:avLst/>
          </a:prstGeom>
          <a:noFill/>
        </p:spPr>
        <p:txBody>
          <a:bodyPr wrap="square" rtlCol="0">
            <a:spAutoFit/>
          </a:bodyPr>
          <a:lstStyle/>
          <a:p>
            <a:r>
              <a:rPr lang="en-US" sz="1200" b="1" dirty="0">
                <a:solidFill>
                  <a:srgbClr val="FFFFFF"/>
                </a:solidFill>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spTree>
    <p:extLst>
      <p:ext uri="{BB962C8B-B14F-4D97-AF65-F5344CB8AC3E}">
        <p14:creationId xmlns:p14="http://schemas.microsoft.com/office/powerpoint/2010/main" val="238575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10" name="Chart 9"/>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609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264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2" name="Chart 1"/>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7707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4661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6" name="Table 5"/>
          <p:cNvGraphicFramePr>
            <a:graphicFrameLocks noGrp="1"/>
          </p:cNvGraphicFramePr>
          <p:nvPr userDrawn="1">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1318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40235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p:nvPicPr>
        <p:blipFill>
          <a:blip r:embed="rId3"/>
          <a:stretch>
            <a:fillRect/>
          </a:stretch>
        </p:blipFill>
        <p:spPr>
          <a:xfrm>
            <a:off x="320041" y="5198534"/>
            <a:ext cx="1466230" cy="8454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pic>
        <p:nvPicPr>
          <p:cNvPr id="10" name="Picture 9"/>
          <p:cNvPicPr>
            <a:picLocks noChangeAspect="1"/>
          </p:cNvPicPr>
          <p:nvPr userDrawn="1"/>
        </p:nvPicPr>
        <p:blipFill>
          <a:blip r:embed="rId2"/>
          <a:stretch>
            <a:fillRect/>
          </a:stretch>
        </p:blipFill>
        <p:spPr>
          <a:xfrm>
            <a:off x="0" y="0"/>
            <a:ext cx="9144000" cy="4800600"/>
          </a:xfrm>
          <a:prstGeom prst="rect">
            <a:avLst/>
          </a:prstGeom>
        </p:spPr>
      </p:pic>
      <p:sp>
        <p:nvSpPr>
          <p:cNvPr id="11" name="Rectangle 10"/>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4" name="Picture 13"/>
          <p:cNvPicPr>
            <a:picLocks noChangeAspect="1"/>
          </p:cNvPicPr>
          <p:nvPr userDrawn="1"/>
        </p:nvPicPr>
        <p:blipFill>
          <a:blip r:embed="rId3"/>
          <a:stretch>
            <a:fillRect/>
          </a:stretch>
        </p:blipFill>
        <p:spPr>
          <a:xfrm>
            <a:off x="320041" y="5198534"/>
            <a:ext cx="1466230" cy="845462"/>
          </a:xfrm>
          <a:prstGeom prst="rect">
            <a:avLst/>
          </a:prstGeom>
        </p:spPr>
      </p:pic>
      <p:pic>
        <p:nvPicPr>
          <p:cNvPr id="15" name="Picture 14"/>
          <p:cNvPicPr>
            <a:picLocks noChangeAspect="1"/>
          </p:cNvPicPr>
          <p:nvPr userDrawn="1"/>
        </p:nvPicPr>
        <p:blipFill>
          <a:blip r:embed="rId5"/>
          <a:stretch>
            <a:fillRect/>
          </a:stretch>
        </p:blipFill>
        <p:spPr>
          <a:xfrm>
            <a:off x="320040" y="328259"/>
            <a:ext cx="347472" cy="281955"/>
          </a:xfrm>
          <a:prstGeom prst="rect">
            <a:avLst/>
          </a:prstGeom>
        </p:spPr>
      </p:pic>
    </p:spTree>
    <p:extLst>
      <p:ext uri="{BB962C8B-B14F-4D97-AF65-F5344CB8AC3E}">
        <p14:creationId xmlns:p14="http://schemas.microsoft.com/office/powerpoint/2010/main" val="85030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
        <p:nvSpPr>
          <p:cNvPr id="6" name="Rectangle 5"/>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8" name="Picture 7"/>
          <p:cNvPicPr>
            <a:picLocks noChangeAspect="1"/>
          </p:cNvPicPr>
          <p:nvPr userDrawn="1"/>
        </p:nvPicPr>
        <p:blipFill>
          <a:blip r:embed="rId3"/>
          <a:stretch>
            <a:fillRect/>
          </a:stretch>
        </p:blipFill>
        <p:spPr>
          <a:xfrm>
            <a:off x="4119372" y="254712"/>
            <a:ext cx="905256" cy="734568"/>
          </a:xfrm>
          <a:prstGeom prst="rect">
            <a:avLst/>
          </a:prstGeom>
        </p:spPr>
      </p:pic>
    </p:spTree>
    <p:extLst>
      <p:ext uri="{BB962C8B-B14F-4D97-AF65-F5344CB8AC3E}">
        <p14:creationId xmlns:p14="http://schemas.microsoft.com/office/powerpoint/2010/main" val="3572441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616320804"/>
      </p:ext>
    </p:extLst>
  </p:cSld>
  <p:clrMapOvr>
    <a:masterClrMapping/>
  </p:clrMapOvr>
  <p:extLst mod="1">
    <p:ext uri="{DCECCB84-F9BA-43D5-87BE-67443E8EF086}">
      <p15:sldGuideLst xmlns:p15="http://schemas.microsoft.com/office/powerpoint/2012/main">
        <p15:guide id="0" orient="horz" pos="384" userDrawn="1">
          <p15:clr>
            <a:srgbClr val="FBAE40"/>
          </p15:clr>
        </p15:guide>
        <p15:guide id="1"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06273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dirty="0">
                <a:solidFill>
                  <a:srgbClr val="888888"/>
                </a:solidFill>
                <a:ea typeface="Arial" charset="0"/>
                <a:cs typeface="Arial" charset="0"/>
              </a:rPr>
              <a:t>HR EXPERTISE (HR KNOWLEDGE)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Tree>
    <p:extLst>
      <p:ext uri="{BB962C8B-B14F-4D97-AF65-F5344CB8AC3E}">
        <p14:creationId xmlns:p14="http://schemas.microsoft.com/office/powerpoint/2010/main" val="324290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117768261"/>
      </p:ext>
    </p:extLst>
  </p:cSld>
  <p:clrMapOvr>
    <a:masterClrMapping/>
  </p:clrMapOvr>
  <p:extLst mod="1">
    <p:ext uri="{DCECCB84-F9BA-43D5-87BE-67443E8EF086}">
      <p15:sldGuideLst xmlns:p15="http://schemas.microsoft.com/office/powerpoint/2012/main">
        <p15:guide id="0" orient="horz" pos="360" userDrawn="1">
          <p15:clr>
            <a:srgbClr val="FBAE40"/>
          </p15:clr>
        </p15:guide>
        <p15:guide id="1"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730325738"/>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93541381"/>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2778506795"/>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4247905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p:extLst>
              <p:ext uri="{D42A27DB-BD31-4B8C-83A1-F6EECF244321}">
                <p14:modId xmlns:p14="http://schemas.microsoft.com/office/powerpoint/2010/main" val="123689792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4108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137648870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2161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p:extLst>
              <p:ext uri="{D42A27DB-BD31-4B8C-83A1-F6EECF244321}">
                <p14:modId xmlns:p14="http://schemas.microsoft.com/office/powerpoint/2010/main" val="113291749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2720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33709063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7604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2880241"/>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1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2291767408"/>
      </p:ext>
    </p:extLst>
  </p:cSld>
  <p:clrMapOvr>
    <a:masterClrMapping/>
  </p:clrMapOvr>
  <p:extLst mod="1">
    <p:ext uri="{DCECCB84-F9BA-43D5-87BE-67443E8EF086}">
      <p15:sldGuideLst xmlns:p15="http://schemas.microsoft.com/office/powerpoint/2012/main">
        <p15:guide id="1" orient="horz" pos="384">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286411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10" name="Picture 9"/>
          <p:cNvPicPr>
            <a:picLocks noChangeAspect="1"/>
          </p:cNvPicPr>
          <p:nvPr userDrawn="1"/>
        </p:nvPicPr>
        <p:blipFill>
          <a:blip r:embed="rId4"/>
          <a:stretch>
            <a:fillRect/>
          </a:stretch>
        </p:blipFill>
        <p:spPr>
          <a:xfrm>
            <a:off x="320040" y="328259"/>
            <a:ext cx="347472" cy="281955"/>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3" name="Picture 2"/>
          <p:cNvPicPr>
            <a:picLocks noChangeAspect="1"/>
          </p:cNvPicPr>
          <p:nvPr userDrawn="1"/>
        </p:nvPicPr>
        <p:blipFill>
          <a:blip r:embed="rId2"/>
          <a:stretch>
            <a:fillRect/>
          </a:stretch>
        </p:blipFill>
        <p:spPr>
          <a:xfrm>
            <a:off x="4119372" y="254712"/>
            <a:ext cx="905256" cy="734568"/>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390236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86060718"/>
      </p:ext>
    </p:extLst>
  </p:cSld>
  <p:clrMapOvr>
    <a:masterClrMapping/>
  </p:clrMapOvr>
  <p:extLst mod="1">
    <p:ext uri="{DCECCB84-F9BA-43D5-87BE-67443E8EF086}">
      <p15:sldGuideLst xmlns:p15="http://schemas.microsoft.com/office/powerpoint/2012/main">
        <p15:guide id="1" orient="horz" pos="3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1216592733"/>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9906562"/>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4031699645"/>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378130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1.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solidFill>
                  <a:srgbClr val="545454">
                    <a:tint val="75000"/>
                  </a:srgbClr>
                </a:solidFill>
              </a:rPr>
              <a:pPr/>
              <a:t>‹#›</a:t>
            </a:fld>
            <a:endParaRPr lang="en-US" dirty="0">
              <a:solidFill>
                <a:srgbClr val="545454">
                  <a:tint val="75000"/>
                </a:srgbClr>
              </a:solidFill>
            </a:endParaRPr>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userDrawn="1"/>
        </p:nvSpPr>
        <p:spPr>
          <a:xfrm>
            <a:off x="3031236" y="6441021"/>
            <a:ext cx="3081528" cy="507831"/>
          </a:xfrm>
          <a:prstGeom prst="rect">
            <a:avLst/>
          </a:prstGeom>
          <a:noFill/>
        </p:spPr>
        <p:txBody>
          <a:bodyPr wrap="square" rtlCol="0">
            <a:spAutoFit/>
          </a:bodyPr>
          <a:lstStyle/>
          <a:p>
            <a:pPr algn="ctr">
              <a:defRPr/>
            </a:pPr>
            <a:r>
              <a:rPr lang="en-US" sz="900" dirty="0">
                <a:solidFill>
                  <a:srgbClr val="FFFFFF">
                    <a:lumMod val="50000"/>
                  </a:srgbClr>
                </a:solidFill>
              </a:rPr>
              <a:t>© 2017 SHRM. All rights reserved.</a:t>
            </a:r>
          </a:p>
          <a:p>
            <a:endParaRPr lang="en-US" dirty="0">
              <a:solidFill>
                <a:srgbClr val="545454"/>
              </a:solidFill>
            </a:endParaRPr>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Tree>
    <p:extLst>
      <p:ext uri="{BB962C8B-B14F-4D97-AF65-F5344CB8AC3E}">
        <p14:creationId xmlns:p14="http://schemas.microsoft.com/office/powerpoint/2010/main" val="249225604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5" name="Pictur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
        <p:nvSpPr>
          <p:cNvPr id="9" name="Rectangle 8"/>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33285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680" r:id="rId16"/>
    <p:sldLayoutId id="2147483654" r:id="rId17"/>
    <p:sldLayoutId id="2147483671" r:id="rId18"/>
    <p:sldLayoutId id="2147483673" r:id="rId19"/>
    <p:sldLayoutId id="2147483675" r:id="rId20"/>
    <p:sldLayoutId id="2147483681" r:id="rId21"/>
    <p:sldLayoutId id="2147483682" r:id="rId22"/>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Your Hidden Paycheck</a:t>
            </a:r>
          </a:p>
        </p:txBody>
      </p:sp>
      <p:sp>
        <p:nvSpPr>
          <p:cNvPr id="5" name="Text Placeholder 4"/>
          <p:cNvSpPr>
            <a:spLocks noGrp="1"/>
          </p:cNvSpPr>
          <p:nvPr>
            <p:ph type="body" sz="quarter" idx="10"/>
          </p:nvPr>
        </p:nvSpPr>
        <p:spPr/>
        <p:txBody>
          <a:bodyPr/>
          <a:lstStyle/>
          <a:p>
            <a:r>
              <a:rPr lang="en-US"/>
              <a:t>January 2018</a:t>
            </a:r>
            <a:endParaRPr lang="en-US" dirty="0"/>
          </a:p>
        </p:txBody>
      </p:sp>
    </p:spTree>
    <p:extLst>
      <p:ext uri="{BB962C8B-B14F-4D97-AF65-F5344CB8AC3E}">
        <p14:creationId xmlns:p14="http://schemas.microsoft.com/office/powerpoint/2010/main" val="2880183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dirty="0"/>
              <a:t>Questions?  Comments?</a:t>
            </a:r>
          </a:p>
        </p:txBody>
      </p:sp>
      <p:sp>
        <p:nvSpPr>
          <p:cNvPr id="13316" name="Rectangle 3"/>
          <p:cNvSpPr>
            <a:spLocks noGrp="1" noChangeArrowheads="1"/>
          </p:cNvSpPr>
          <p:nvPr>
            <p:ph idx="1"/>
          </p:nvPr>
        </p:nvSpPr>
        <p:spPr/>
        <p:txBody>
          <a:bodyPr/>
          <a:lstStyle/>
          <a:p>
            <a:pPr eaLnBrk="1" hangingPunct="1">
              <a:lnSpc>
                <a:spcPct val="90000"/>
              </a:lnSpc>
              <a:buFontTx/>
              <a:buNone/>
            </a:pPr>
            <a:r>
              <a:rPr lang="en-US" altLang="en-US" sz="1600" dirty="0"/>
              <a:t>     </a:t>
            </a:r>
          </a:p>
        </p:txBody>
      </p:sp>
      <p:sp>
        <p:nvSpPr>
          <p:cNvPr id="1331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8979908-56B6-E547-9F15-990E6F2A56B3}" type="slidenum">
              <a:rPr lang="en-US" altLang="en-US">
                <a:solidFill>
                  <a:srgbClr val="618DD1"/>
                </a:solidFill>
              </a:rPr>
              <a:pPr>
                <a:spcBef>
                  <a:spcPct val="0"/>
                </a:spcBef>
                <a:buFontTx/>
                <a:buNone/>
              </a:pPr>
              <a:t>10</a:t>
            </a:fld>
            <a:endParaRPr lang="en-US" altLang="en-US" dirty="0">
              <a:solidFill>
                <a:srgbClr val="618DD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dirty="0"/>
              <a:t>Voluntary Benefits</a:t>
            </a:r>
          </a:p>
        </p:txBody>
      </p:sp>
      <p:sp>
        <p:nvSpPr>
          <p:cNvPr id="14340" name="Rectangle 3"/>
          <p:cNvSpPr>
            <a:spLocks noGrp="1" noChangeArrowheads="1"/>
          </p:cNvSpPr>
          <p:nvPr>
            <p:ph idx="1"/>
          </p:nvPr>
        </p:nvSpPr>
        <p:spPr/>
        <p:txBody>
          <a:bodyPr/>
          <a:lstStyle/>
          <a:p>
            <a:pPr eaLnBrk="1" hangingPunct="1">
              <a:buFontTx/>
              <a:buNone/>
            </a:pPr>
            <a:r>
              <a:rPr lang="en-US" altLang="en-US" dirty="0"/>
              <a:t>The voluntary benefits that [Company Name] provides, and that the company and employees share in the cost, are:</a:t>
            </a:r>
          </a:p>
          <a:p>
            <a:pPr marL="285750" indent="-285750" eaLnBrk="1" hangingPunct="1">
              <a:buFont typeface="Arial" charset="0"/>
              <a:buChar char="•"/>
            </a:pPr>
            <a:r>
              <a:rPr lang="en-US" altLang="en-US" dirty="0"/>
              <a:t>Health insurance.</a:t>
            </a:r>
          </a:p>
          <a:p>
            <a:pPr marL="285750" indent="-285750" eaLnBrk="1" hangingPunct="1">
              <a:buFont typeface="Arial" charset="0"/>
              <a:buChar char="•"/>
            </a:pPr>
            <a:r>
              <a:rPr lang="en-US" altLang="en-US" dirty="0"/>
              <a:t>Prescription drug insurance.</a:t>
            </a:r>
          </a:p>
          <a:p>
            <a:pPr marL="285750" indent="-285750" eaLnBrk="1" hangingPunct="1">
              <a:buFont typeface="Arial" charset="0"/>
              <a:buChar char="•"/>
            </a:pPr>
            <a:r>
              <a:rPr lang="en-US" altLang="en-US" dirty="0"/>
              <a:t>Dental insurance.</a:t>
            </a:r>
          </a:p>
          <a:p>
            <a:pPr marL="285750" indent="-285750" eaLnBrk="1" hangingPunct="1">
              <a:buFont typeface="Arial" charset="0"/>
              <a:buChar char="•"/>
            </a:pPr>
            <a:r>
              <a:rPr lang="en-US" altLang="en-US" dirty="0"/>
              <a:t>Vision insurance.</a:t>
            </a:r>
          </a:p>
          <a:p>
            <a:pPr marL="285750" indent="-285750" eaLnBrk="1" hangingPunct="1">
              <a:buFont typeface="Arial" charset="0"/>
              <a:buChar char="•"/>
            </a:pPr>
            <a:r>
              <a:rPr lang="en-US" altLang="en-US" dirty="0"/>
              <a:t>Commuter benefits (parking, van pools, mass transit tokens).</a:t>
            </a:r>
          </a:p>
          <a:p>
            <a:pPr eaLnBrk="1" hangingPunct="1">
              <a:buFontTx/>
              <a:buNone/>
            </a:pPr>
            <a:r>
              <a:rPr lang="en-US" altLang="en-US" sz="1600" i="1" dirty="0"/>
              <a:t>(Employee contributions for the preceding plans may be made as a pre-tax contribution, resulting in lower income taxes.)</a:t>
            </a:r>
          </a:p>
        </p:txBody>
      </p:sp>
      <p:sp>
        <p:nvSpPr>
          <p:cNvPr id="1433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17052B9-BA80-9645-A69F-C20AEE40E5F3}" type="slidenum">
              <a:rPr lang="en-US" altLang="en-US">
                <a:solidFill>
                  <a:srgbClr val="618DD1"/>
                </a:solidFill>
              </a:rPr>
              <a:pPr>
                <a:spcBef>
                  <a:spcPct val="0"/>
                </a:spcBef>
                <a:buFontTx/>
                <a:buNone/>
              </a:pPr>
              <a:t>11</a:t>
            </a:fld>
            <a:endParaRPr lang="en-US" altLang="en-US" dirty="0">
              <a:solidFill>
                <a:srgbClr val="618DD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Voluntary Benefits (cont.)</a:t>
            </a:r>
          </a:p>
        </p:txBody>
      </p:sp>
      <p:sp>
        <p:nvSpPr>
          <p:cNvPr id="15364" name="Rectangle 3"/>
          <p:cNvSpPr>
            <a:spLocks noGrp="1" noChangeArrowheads="1"/>
          </p:cNvSpPr>
          <p:nvPr>
            <p:ph idx="1"/>
          </p:nvPr>
        </p:nvSpPr>
        <p:spPr/>
        <p:txBody>
          <a:bodyPr/>
          <a:lstStyle/>
          <a:p>
            <a:pPr eaLnBrk="1" hangingPunct="1">
              <a:buFontTx/>
              <a:buNone/>
            </a:pPr>
            <a:r>
              <a:rPr lang="en-US" altLang="en-US" dirty="0"/>
              <a:t>[Company Name] provides the following 100% company-paid voluntary benefits:</a:t>
            </a:r>
          </a:p>
          <a:p>
            <a:pPr marL="342900" indent="-342900" eaLnBrk="1" hangingPunct="1">
              <a:buFont typeface="Arial" charset="0"/>
              <a:buChar char="•"/>
            </a:pPr>
            <a:r>
              <a:rPr lang="en-US" altLang="en-US" dirty="0"/>
              <a:t>Retirement/pension plan (a defined benefit plan).</a:t>
            </a:r>
          </a:p>
          <a:p>
            <a:pPr marL="342900" indent="-342900" eaLnBrk="1" hangingPunct="1">
              <a:buFont typeface="Arial" charset="0"/>
              <a:buChar char="•"/>
            </a:pPr>
            <a:r>
              <a:rPr lang="en-US" altLang="en-US" dirty="0"/>
              <a:t>Employer match to employee 401(k) contributions.</a:t>
            </a:r>
          </a:p>
          <a:p>
            <a:pPr marL="342900" indent="-342900" eaLnBrk="1" hangingPunct="1">
              <a:buFont typeface="Arial" charset="0"/>
              <a:buChar char="•"/>
            </a:pPr>
            <a:r>
              <a:rPr lang="en-US" altLang="en-US" dirty="0"/>
              <a:t>Term life insurance.</a:t>
            </a:r>
          </a:p>
          <a:p>
            <a:pPr marL="342900" indent="-342900" eaLnBrk="1" hangingPunct="1">
              <a:buFont typeface="Arial" charset="0"/>
              <a:buChar char="•"/>
            </a:pPr>
            <a:r>
              <a:rPr lang="en-US" altLang="en-US" dirty="0"/>
              <a:t>Accidental death and dismemberment insurance.</a:t>
            </a:r>
          </a:p>
          <a:p>
            <a:pPr marL="342900" indent="-342900" eaLnBrk="1" hangingPunct="1">
              <a:buFont typeface="Arial" charset="0"/>
              <a:buChar char="•"/>
            </a:pPr>
            <a:r>
              <a:rPr lang="en-US" altLang="en-US" dirty="0"/>
              <a:t>Short-term disability insurance.</a:t>
            </a:r>
          </a:p>
          <a:p>
            <a:pPr marL="342900" indent="-342900" eaLnBrk="1" hangingPunct="1">
              <a:buFont typeface="Arial" charset="0"/>
              <a:buChar char="•"/>
            </a:pPr>
            <a:r>
              <a:rPr lang="en-US" altLang="en-US" dirty="0"/>
              <a:t>Long-term disability insurance.</a:t>
            </a:r>
          </a:p>
          <a:p>
            <a:pPr marL="342900" indent="-342900" eaLnBrk="1" hangingPunct="1">
              <a:buFont typeface="Arial" charset="0"/>
              <a:buChar char="•"/>
            </a:pPr>
            <a:r>
              <a:rPr lang="en-US" altLang="en-US" dirty="0"/>
              <a:t>Long-term care insurance.</a:t>
            </a:r>
          </a:p>
        </p:txBody>
      </p:sp>
      <p:sp>
        <p:nvSpPr>
          <p:cNvPr id="1536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6347498-EC3F-5145-A32D-A9840240B5C2}" type="slidenum">
              <a:rPr lang="en-US" altLang="en-US">
                <a:solidFill>
                  <a:srgbClr val="618DD1"/>
                </a:solidFill>
              </a:rPr>
              <a:pPr>
                <a:spcBef>
                  <a:spcPct val="0"/>
                </a:spcBef>
                <a:buFontTx/>
                <a:buNone/>
              </a:pPr>
              <a:t>12</a:t>
            </a:fld>
            <a:endParaRPr lang="en-US" alt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dirty="0"/>
              <a:t>Voluntary Benefits (cont.)</a:t>
            </a:r>
          </a:p>
        </p:txBody>
      </p:sp>
      <p:sp>
        <p:nvSpPr>
          <p:cNvPr id="16388" name="Rectangle 3"/>
          <p:cNvSpPr>
            <a:spLocks noGrp="1" noChangeArrowheads="1"/>
          </p:cNvSpPr>
          <p:nvPr>
            <p:ph idx="1"/>
          </p:nvPr>
        </p:nvSpPr>
        <p:spPr/>
        <p:txBody>
          <a:bodyPr/>
          <a:lstStyle/>
          <a:p>
            <a:pPr eaLnBrk="1" hangingPunct="1">
              <a:buFontTx/>
              <a:buNone/>
            </a:pPr>
            <a:r>
              <a:rPr lang="en-US" altLang="en-US" sz="2000" dirty="0"/>
              <a:t>Other 100% company-paid voluntary benefits are:</a:t>
            </a:r>
          </a:p>
          <a:p>
            <a:pPr marL="342900" indent="-342900" eaLnBrk="1" hangingPunct="1">
              <a:buFont typeface="Arial" charset="0"/>
              <a:buChar char="•"/>
            </a:pPr>
            <a:r>
              <a:rPr lang="en-US" altLang="en-US" sz="2000" dirty="0"/>
              <a:t>Incentive bonuses.</a:t>
            </a:r>
          </a:p>
          <a:p>
            <a:pPr marL="342900" indent="-342900" eaLnBrk="1" hangingPunct="1">
              <a:buFont typeface="Arial" charset="0"/>
              <a:buChar char="•"/>
            </a:pPr>
            <a:r>
              <a:rPr lang="en-US" altLang="en-US" sz="2000" dirty="0"/>
              <a:t>Paid time off:</a:t>
            </a:r>
          </a:p>
          <a:p>
            <a:pPr lvl="1" eaLnBrk="1" hangingPunct="1">
              <a:buFont typeface="Wingdings" charset="2"/>
              <a:buChar char="Ø"/>
            </a:pPr>
            <a:r>
              <a:rPr lang="en-US" altLang="en-US" dirty="0"/>
              <a:t>Vacation leave.</a:t>
            </a:r>
          </a:p>
          <a:p>
            <a:pPr lvl="1" eaLnBrk="1" hangingPunct="1">
              <a:buFont typeface="Wingdings" charset="2"/>
              <a:buChar char="Ø"/>
            </a:pPr>
            <a:r>
              <a:rPr lang="en-US" altLang="en-US" dirty="0"/>
              <a:t>Sick leave.</a:t>
            </a:r>
          </a:p>
          <a:p>
            <a:pPr lvl="1" eaLnBrk="1" hangingPunct="1">
              <a:buFont typeface="Wingdings" charset="2"/>
              <a:buChar char="Ø"/>
            </a:pPr>
            <a:r>
              <a:rPr lang="en-US" altLang="en-US" dirty="0"/>
              <a:t>Holidays.</a:t>
            </a:r>
          </a:p>
          <a:p>
            <a:pPr lvl="1" eaLnBrk="1" hangingPunct="1">
              <a:buFont typeface="Wingdings" charset="2"/>
              <a:buChar char="Ø"/>
            </a:pPr>
            <a:r>
              <a:rPr lang="en-US" altLang="en-US" dirty="0"/>
              <a:t>Personal days.</a:t>
            </a:r>
          </a:p>
          <a:p>
            <a:pPr lvl="1" eaLnBrk="1" hangingPunct="1">
              <a:buFont typeface="Wingdings" charset="2"/>
              <a:buChar char="Ø"/>
            </a:pPr>
            <a:r>
              <a:rPr lang="en-US" altLang="en-US" dirty="0"/>
              <a:t>Bereavement leave.</a:t>
            </a:r>
          </a:p>
          <a:p>
            <a:pPr lvl="1" eaLnBrk="1" hangingPunct="1">
              <a:buFont typeface="Wingdings" charset="2"/>
              <a:buChar char="Ø"/>
            </a:pPr>
            <a:r>
              <a:rPr lang="en-US" altLang="en-US" dirty="0"/>
              <a:t>Paid weather-related emergency closing leave.</a:t>
            </a:r>
          </a:p>
          <a:p>
            <a:pPr eaLnBrk="1" hangingPunct="1">
              <a:buFont typeface="Wingdings" charset="2"/>
              <a:buNone/>
            </a:pPr>
            <a:endParaRPr lang="en-US" altLang="en-US" sz="1600" dirty="0"/>
          </a:p>
          <a:p>
            <a:pPr eaLnBrk="1" hangingPunct="1"/>
            <a:endParaRPr lang="en-US" altLang="en-US" dirty="0"/>
          </a:p>
        </p:txBody>
      </p:sp>
      <p:sp>
        <p:nvSpPr>
          <p:cNvPr id="1638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86F7979-B417-F24B-8FE7-208D72B48289}" type="slidenum">
              <a:rPr lang="en-US" altLang="en-US">
                <a:solidFill>
                  <a:srgbClr val="618DD1"/>
                </a:solidFill>
              </a:rPr>
              <a:pPr>
                <a:spcBef>
                  <a:spcPct val="0"/>
                </a:spcBef>
                <a:buFontTx/>
                <a:buNone/>
              </a:pPr>
              <a:t>13</a:t>
            </a:fld>
            <a:endParaRPr lang="en-US" altLang="en-US" dirty="0">
              <a:solidFill>
                <a:srgbClr val="618D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dirty="0"/>
              <a:t>Voluntary Benefits (cont.)</a:t>
            </a:r>
          </a:p>
        </p:txBody>
      </p:sp>
      <p:sp>
        <p:nvSpPr>
          <p:cNvPr id="17412" name="Rectangle 3"/>
          <p:cNvSpPr>
            <a:spLocks noGrp="1" noChangeArrowheads="1"/>
          </p:cNvSpPr>
          <p:nvPr>
            <p:ph idx="1"/>
          </p:nvPr>
        </p:nvSpPr>
        <p:spPr/>
        <p:txBody>
          <a:bodyPr/>
          <a:lstStyle/>
          <a:p>
            <a:pPr eaLnBrk="1" hangingPunct="1">
              <a:buFontTx/>
              <a:buNone/>
            </a:pPr>
            <a:r>
              <a:rPr lang="en-US" altLang="en-US" sz="2000" dirty="0"/>
              <a:t>[Company Name] provides these additional 100% company-paid voluntary benefits:</a:t>
            </a:r>
          </a:p>
          <a:p>
            <a:pPr marL="285750" indent="-285750" eaLnBrk="1" hangingPunct="1">
              <a:buFont typeface="Arial" charset="0"/>
              <a:buChar char="•"/>
            </a:pPr>
            <a:r>
              <a:rPr lang="en-US" altLang="en-US" dirty="0"/>
              <a:t>Tuition assistance (up to $5,250 tax-free per year).</a:t>
            </a:r>
          </a:p>
          <a:p>
            <a:pPr marL="285750" indent="-285750" eaLnBrk="1" hangingPunct="1">
              <a:buFont typeface="Arial" charset="0"/>
              <a:buChar char="•"/>
            </a:pPr>
            <a:r>
              <a:rPr lang="en-US" altLang="en-US" dirty="0"/>
              <a:t>Employee assistance program (</a:t>
            </a:r>
            <a:r>
              <a:rPr lang="en-US" altLang="en-US" dirty="0" err="1"/>
              <a:t>EAP</a:t>
            </a:r>
            <a:r>
              <a:rPr lang="en-US" altLang="en-US" dirty="0"/>
              <a:t>).</a:t>
            </a:r>
          </a:p>
          <a:p>
            <a:pPr marL="285750" indent="-285750" eaLnBrk="1" hangingPunct="1">
              <a:buFont typeface="Arial" charset="0"/>
              <a:buChar char="•"/>
            </a:pPr>
            <a:r>
              <a:rPr lang="en-US" altLang="en-US" dirty="0"/>
              <a:t>Onsite fitness center.</a:t>
            </a:r>
          </a:p>
          <a:p>
            <a:pPr marL="285750" indent="-285750" eaLnBrk="1" hangingPunct="1">
              <a:buFont typeface="Arial" charset="0"/>
              <a:buChar char="•"/>
            </a:pPr>
            <a:r>
              <a:rPr lang="en-US" altLang="en-US" dirty="0"/>
              <a:t>Onsite child care.</a:t>
            </a:r>
          </a:p>
          <a:p>
            <a:pPr eaLnBrk="1" hangingPunct="1"/>
            <a:endParaRPr lang="en-US" altLang="en-US" dirty="0"/>
          </a:p>
          <a:p>
            <a:pPr eaLnBrk="1" hangingPunct="1"/>
            <a:endParaRPr lang="en-US" altLang="en-US" sz="2000" dirty="0"/>
          </a:p>
          <a:p>
            <a:pPr eaLnBrk="1" hangingPunct="1">
              <a:buFontTx/>
              <a:buNone/>
            </a:pPr>
            <a:endParaRPr lang="en-US" altLang="en-US" sz="2000" dirty="0"/>
          </a:p>
          <a:p>
            <a:pPr eaLnBrk="1" hangingPunct="1"/>
            <a:endParaRPr lang="en-US" altLang="en-US" dirty="0"/>
          </a:p>
        </p:txBody>
      </p:sp>
      <p:sp>
        <p:nvSpPr>
          <p:cNvPr id="1741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A2561BB-8256-1144-9932-B0E641B09E03}" type="slidenum">
              <a:rPr lang="en-US" altLang="en-US">
                <a:solidFill>
                  <a:srgbClr val="618DD1"/>
                </a:solidFill>
              </a:rPr>
              <a:pPr>
                <a:spcBef>
                  <a:spcPct val="0"/>
                </a:spcBef>
                <a:buFontTx/>
                <a:buNone/>
              </a:pPr>
              <a:t>14</a:t>
            </a:fld>
            <a:endParaRPr lang="en-US" altLang="en-US" dirty="0">
              <a:solidFill>
                <a:srgbClr val="618DD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dirty="0"/>
              <a:t>Voluntary Benefits (cont’d)</a:t>
            </a:r>
          </a:p>
        </p:txBody>
      </p:sp>
      <p:sp>
        <p:nvSpPr>
          <p:cNvPr id="17412" name="Rectangle 3"/>
          <p:cNvSpPr>
            <a:spLocks noGrp="1" noChangeArrowheads="1"/>
          </p:cNvSpPr>
          <p:nvPr>
            <p:ph idx="1"/>
          </p:nvPr>
        </p:nvSpPr>
        <p:spPr/>
        <p:txBody>
          <a:bodyPr/>
          <a:lstStyle/>
          <a:p>
            <a:pPr eaLnBrk="1" hangingPunct="1">
              <a:buFontTx/>
              <a:buNone/>
            </a:pPr>
            <a:r>
              <a:rPr lang="en-US" altLang="en-US" sz="2000" dirty="0"/>
              <a:t>Additional 100% company-paid voluntary benefits provided by [Company Name] include:</a:t>
            </a:r>
          </a:p>
          <a:p>
            <a:pPr marL="285750" indent="-285750" eaLnBrk="1" hangingPunct="1">
              <a:buFont typeface="Arial" charset="0"/>
              <a:buChar char="•"/>
            </a:pPr>
            <a:r>
              <a:rPr lang="en-US" altLang="en-US" dirty="0"/>
              <a:t>Computer purchase assistance.</a:t>
            </a:r>
          </a:p>
          <a:p>
            <a:pPr marL="285750" indent="-285750" eaLnBrk="1" hangingPunct="1">
              <a:buFont typeface="Arial" charset="0"/>
              <a:buChar char="•"/>
            </a:pPr>
            <a:r>
              <a:rPr lang="en-US" altLang="en-US" dirty="0"/>
              <a:t>Scholarships for children of employees.</a:t>
            </a:r>
          </a:p>
          <a:p>
            <a:pPr marL="285750" indent="-285750" eaLnBrk="1" hangingPunct="1">
              <a:buFont typeface="Arial" charset="0"/>
              <a:buChar char="•"/>
            </a:pPr>
            <a:r>
              <a:rPr lang="en-US" altLang="en-US" dirty="0"/>
              <a:t>Paid sabbaticals.</a:t>
            </a:r>
          </a:p>
          <a:p>
            <a:pPr marL="285750" indent="-285750" eaLnBrk="1" hangingPunct="1">
              <a:buFont typeface="Arial" charset="0"/>
              <a:buChar char="•"/>
            </a:pPr>
            <a:r>
              <a:rPr lang="en-US" altLang="en-US" dirty="0"/>
              <a:t>Direct deposit of pay.</a:t>
            </a:r>
          </a:p>
          <a:p>
            <a:pPr marL="285750" indent="-285750" eaLnBrk="1" hangingPunct="1">
              <a:buFont typeface="Arial" charset="0"/>
              <a:buChar char="•"/>
            </a:pPr>
            <a:r>
              <a:rPr lang="en-US" altLang="en-US" dirty="0"/>
              <a:t>Social gatherings (holiday party, summer picnic).</a:t>
            </a:r>
          </a:p>
          <a:p>
            <a:pPr eaLnBrk="1" hangingPunct="1"/>
            <a:endParaRPr lang="en-US" altLang="en-US" dirty="0"/>
          </a:p>
          <a:p>
            <a:pPr eaLnBrk="1" hangingPunct="1"/>
            <a:endParaRPr lang="en-US" altLang="en-US" sz="2000" dirty="0"/>
          </a:p>
          <a:p>
            <a:pPr eaLnBrk="1" hangingPunct="1">
              <a:buFontTx/>
              <a:buNone/>
            </a:pPr>
            <a:endParaRPr lang="en-US" altLang="en-US" sz="2000" dirty="0"/>
          </a:p>
          <a:p>
            <a:pPr eaLnBrk="1" hangingPunct="1"/>
            <a:endParaRPr lang="en-US" altLang="en-US" dirty="0"/>
          </a:p>
        </p:txBody>
      </p:sp>
      <p:sp>
        <p:nvSpPr>
          <p:cNvPr id="1741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A2561BB-8256-1144-9932-B0E641B09E03}" type="slidenum">
              <a:rPr lang="en-US" altLang="en-US">
                <a:solidFill>
                  <a:srgbClr val="618DD1"/>
                </a:solidFill>
              </a:rPr>
              <a:pPr>
                <a:spcBef>
                  <a:spcPct val="0"/>
                </a:spcBef>
                <a:buFontTx/>
                <a:buNone/>
              </a:pPr>
              <a:t>15</a:t>
            </a:fld>
            <a:endParaRPr lang="en-US" altLang="en-US" dirty="0">
              <a:solidFill>
                <a:srgbClr val="618DD1"/>
              </a:solidFill>
            </a:endParaRPr>
          </a:p>
        </p:txBody>
      </p:sp>
    </p:spTree>
    <p:extLst>
      <p:ext uri="{BB962C8B-B14F-4D97-AF65-F5344CB8AC3E}">
        <p14:creationId xmlns:p14="http://schemas.microsoft.com/office/powerpoint/2010/main" val="750877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Voluntary Benefits (cont.)</a:t>
            </a:r>
          </a:p>
        </p:txBody>
      </p:sp>
      <p:sp>
        <p:nvSpPr>
          <p:cNvPr id="18436" name="Rectangle 3"/>
          <p:cNvSpPr>
            <a:spLocks noGrp="1" noChangeArrowheads="1"/>
          </p:cNvSpPr>
          <p:nvPr>
            <p:ph idx="1"/>
          </p:nvPr>
        </p:nvSpPr>
        <p:spPr/>
        <p:txBody>
          <a:bodyPr/>
          <a:lstStyle/>
          <a:p>
            <a:pPr eaLnBrk="1" hangingPunct="1">
              <a:buFontTx/>
              <a:buNone/>
            </a:pPr>
            <a:r>
              <a:rPr lang="en-US" altLang="en-US" dirty="0"/>
              <a:t>In addition, [Company Name] sponsors and pays the administration fees for the following benefits plans, in which employees may participate by making contributions:</a:t>
            </a:r>
          </a:p>
          <a:p>
            <a:pPr marL="285750" indent="-285750" eaLnBrk="1" hangingPunct="1">
              <a:buFont typeface="Arial" charset="0"/>
              <a:buChar char="•"/>
            </a:pPr>
            <a:r>
              <a:rPr lang="en-US" altLang="en-US" dirty="0"/>
              <a:t>401(k) savings and retirement plan.</a:t>
            </a:r>
          </a:p>
          <a:p>
            <a:pPr marL="285750" indent="-285750" eaLnBrk="1" hangingPunct="1">
              <a:buFont typeface="Arial" charset="0"/>
              <a:buChar char="•"/>
            </a:pPr>
            <a:r>
              <a:rPr lang="en-US" altLang="en-US" dirty="0"/>
              <a:t>Health savings account.</a:t>
            </a:r>
          </a:p>
          <a:p>
            <a:pPr marL="285750" indent="-285750" eaLnBrk="1" hangingPunct="1">
              <a:buFont typeface="Arial" charset="0"/>
              <a:buChar char="•"/>
            </a:pPr>
            <a:r>
              <a:rPr lang="en-US" altLang="en-US" dirty="0"/>
              <a:t>Health flexible spending account.</a:t>
            </a:r>
          </a:p>
          <a:p>
            <a:pPr marL="285750" indent="-285750" eaLnBrk="1" hangingPunct="1">
              <a:buFont typeface="Arial" charset="0"/>
              <a:buChar char="•"/>
            </a:pPr>
            <a:r>
              <a:rPr lang="en-US" altLang="en-US" dirty="0"/>
              <a:t>Dependent care flexible spending account.</a:t>
            </a:r>
          </a:p>
          <a:p>
            <a:pPr eaLnBrk="1" hangingPunct="1">
              <a:buFontTx/>
              <a:buNone/>
            </a:pPr>
            <a:endParaRPr lang="en-US" altLang="en-US" dirty="0"/>
          </a:p>
        </p:txBody>
      </p:sp>
      <p:sp>
        <p:nvSpPr>
          <p:cNvPr id="1843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B2EB38E-80BE-1240-8790-DCCC99B3070C}" type="slidenum">
              <a:rPr lang="en-US" altLang="en-US">
                <a:solidFill>
                  <a:srgbClr val="618DD1"/>
                </a:solidFill>
              </a:rPr>
              <a:pPr>
                <a:spcBef>
                  <a:spcPct val="0"/>
                </a:spcBef>
                <a:buFontTx/>
                <a:buNone/>
              </a:pPr>
              <a:t>16</a:t>
            </a:fld>
            <a:endParaRPr lang="en-US" altLang="en-US" dirty="0">
              <a:solidFill>
                <a:srgbClr val="618DD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17</a:t>
            </a:fld>
            <a:endParaRPr lang="en-US" dirty="0">
              <a:solidFill>
                <a:srgbClr val="618DD1"/>
              </a:solidFill>
            </a:endParaRPr>
          </a:p>
        </p:txBody>
      </p:sp>
    </p:spTree>
    <p:extLst>
      <p:ext uri="{BB962C8B-B14F-4D97-AF65-F5344CB8AC3E}">
        <p14:creationId xmlns:p14="http://schemas.microsoft.com/office/powerpoint/2010/main" val="418147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dirty="0"/>
              <a:t>Value of Benefits as a Percentage of Pay</a:t>
            </a:r>
          </a:p>
        </p:txBody>
      </p:sp>
      <p:sp>
        <p:nvSpPr>
          <p:cNvPr id="19460" name="Rectangle 3"/>
          <p:cNvSpPr>
            <a:spLocks noGrp="1" noChangeArrowheads="1"/>
          </p:cNvSpPr>
          <p:nvPr>
            <p:ph idx="1"/>
          </p:nvPr>
        </p:nvSpPr>
        <p:spPr/>
        <p:txBody>
          <a:bodyPr/>
          <a:lstStyle/>
          <a:p>
            <a:r>
              <a:rPr lang="en-US" altLang="en-US" dirty="0"/>
              <a:t>According to </a:t>
            </a:r>
            <a:r>
              <a:rPr lang="en-US" altLang="en-US" dirty="0" err="1"/>
              <a:t>SHRM’s</a:t>
            </a:r>
            <a:r>
              <a:rPr lang="en-US" altLang="en-US" dirty="0"/>
              <a:t> </a:t>
            </a:r>
            <a:r>
              <a:rPr lang="en-US" altLang="en-US" i="1" dirty="0"/>
              <a:t>2016 Employee Benefits Report</a:t>
            </a:r>
            <a:r>
              <a:rPr lang="en-US" altLang="en-US" dirty="0"/>
              <a:t>, </a:t>
            </a:r>
            <a:r>
              <a:rPr lang="en-US" dirty="0"/>
              <a:t>approximately one-third (31.3%) of total employer costs of employee compensation was for benefits. Of the 31.3%, 7.6% was spent on mandatory benefits and 23.7% on voluntary benefits. </a:t>
            </a:r>
          </a:p>
          <a:p>
            <a:pPr eaLnBrk="1" hangingPunct="1"/>
            <a:r>
              <a:rPr lang="en-US" altLang="en-US" dirty="0"/>
              <a:t>[Company Name] spends an average of [</a:t>
            </a:r>
            <a:r>
              <a:rPr lang="en-US" altLang="en-US" i="1" dirty="0"/>
              <a:t>use your calculation</a:t>
            </a:r>
            <a:r>
              <a:rPr lang="en-US" altLang="en-US" dirty="0"/>
              <a:t>] of an employee’s annual pay on mandatory and voluntary benefits. Of the [_%], [_%] is spent on mandatory benefits and [_%] on voluntary benefits. </a:t>
            </a:r>
          </a:p>
        </p:txBody>
      </p:sp>
      <p:sp>
        <p:nvSpPr>
          <p:cNvPr id="1945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51F3F4E-0C58-E140-B9A2-F3416B755E9F}" type="slidenum">
              <a:rPr lang="en-US" altLang="en-US">
                <a:solidFill>
                  <a:srgbClr val="618DD1"/>
                </a:solidFill>
              </a:rPr>
              <a:pPr>
                <a:spcBef>
                  <a:spcPct val="0"/>
                </a:spcBef>
                <a:buFontTx/>
                <a:buNone/>
              </a:pPr>
              <a:t>18</a:t>
            </a:fld>
            <a:endParaRPr lang="en-US" altLang="en-US" dirty="0">
              <a:solidFill>
                <a:srgbClr val="618DD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a:t>Questions?  Comments? </a:t>
            </a:r>
          </a:p>
        </p:txBody>
      </p:sp>
      <p:sp>
        <p:nvSpPr>
          <p:cNvPr id="20484" name="Rectangle 3"/>
          <p:cNvSpPr>
            <a:spLocks noGrp="1" noChangeArrowheads="1"/>
          </p:cNvSpPr>
          <p:nvPr>
            <p:ph idx="1"/>
          </p:nvPr>
        </p:nvSpPr>
        <p:spPr/>
        <p:txBody>
          <a:bodyPr/>
          <a:lstStyle/>
          <a:p>
            <a:pPr eaLnBrk="1" hangingPunct="1"/>
            <a:r>
              <a:rPr lang="en-US" altLang="en-US" dirty="0"/>
              <a:t>     </a:t>
            </a:r>
          </a:p>
        </p:txBody>
      </p:sp>
      <p:sp>
        <p:nvSpPr>
          <p:cNvPr id="2048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7416D33-E588-FD48-B577-C111FA045BDA}" type="slidenum">
              <a:rPr lang="en-US" altLang="en-US">
                <a:solidFill>
                  <a:srgbClr val="618DD1"/>
                </a:solidFill>
              </a:rPr>
              <a:pPr>
                <a:spcBef>
                  <a:spcPct val="0"/>
                </a:spcBef>
                <a:buFontTx/>
                <a:buNone/>
              </a:pPr>
              <a:t>19</a:t>
            </a:fld>
            <a:endParaRPr lang="en-US" altLang="en-US" dirty="0">
              <a:solidFill>
                <a:srgbClr val="618DD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a:t>
            </a:r>
          </a:p>
        </p:txBody>
      </p:sp>
      <p:sp>
        <p:nvSpPr>
          <p:cNvPr id="6148" name="Rectangle 3"/>
          <p:cNvSpPr>
            <a:spLocks noGrp="1" noChangeArrowheads="1"/>
          </p:cNvSpPr>
          <p:nvPr>
            <p:ph idx="1"/>
          </p:nvPr>
        </p:nvSpPr>
        <p:spPr/>
        <p:txBody>
          <a:bodyPr/>
          <a:lstStyle/>
          <a:p>
            <a:pPr eaLnBrk="1" hangingPunct="1">
              <a:lnSpc>
                <a:spcPct val="90000"/>
              </a:lnSpc>
              <a:buFontTx/>
              <a:buNone/>
            </a:pPr>
            <a:r>
              <a:rPr lang="en-US" altLang="en-US" dirty="0"/>
              <a:t>As an employer, we are diligent about providing information to you, our employees, on our pay structure and how your individual employee pay is calculated. </a:t>
            </a:r>
          </a:p>
          <a:p>
            <a:pPr eaLnBrk="1" hangingPunct="1">
              <a:lnSpc>
                <a:spcPct val="90000"/>
              </a:lnSpc>
              <a:buFontTx/>
              <a:buNone/>
            </a:pPr>
            <a:r>
              <a:rPr lang="en-US" altLang="en-US" dirty="0"/>
              <a:t>We also like to communicate to you periodically the total value of your compensation, which includes what we call the “hidden paycheck” of all the benefits, mandatory and voluntary, that the company sponsors and contributes to. </a:t>
            </a:r>
          </a:p>
          <a:p>
            <a:pPr eaLnBrk="1" hangingPunct="1">
              <a:lnSpc>
                <a:spcPct val="90000"/>
              </a:lnSpc>
              <a:buFontTx/>
              <a:buNone/>
            </a:pPr>
            <a:r>
              <a:rPr lang="en-US" altLang="en-US" dirty="0"/>
              <a:t>The presentation provides you with information on these benefits. You will also be receiving a personalized “hidden paycheck” statement specific to your own annual pay and benefits shortly.</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BFD2DEA-831F-2F49-A115-AB25437E9C1F}" type="slidenum">
              <a:rPr lang="en-US" altLang="en-US">
                <a:solidFill>
                  <a:srgbClr val="618DD1"/>
                </a:solidFill>
              </a:rPr>
              <a:pPr>
                <a:spcBef>
                  <a:spcPct val="0"/>
                </a:spcBef>
                <a:buFontTx/>
                <a:buNone/>
              </a:pPr>
              <a:t>2</a:t>
            </a:fld>
            <a:endParaRPr lang="en-US" altLang="en-US" dirty="0">
              <a:solidFill>
                <a:srgbClr val="618DD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dirty="0"/>
              <a:t>Summary</a:t>
            </a:r>
          </a:p>
        </p:txBody>
      </p:sp>
      <p:sp>
        <p:nvSpPr>
          <p:cNvPr id="21508" name="Rectangle 3"/>
          <p:cNvSpPr>
            <a:spLocks noGrp="1" noChangeArrowheads="1"/>
          </p:cNvSpPr>
          <p:nvPr>
            <p:ph idx="1"/>
          </p:nvPr>
        </p:nvSpPr>
        <p:spPr/>
        <p:txBody>
          <a:bodyPr/>
          <a:lstStyle/>
          <a:p>
            <a:pPr eaLnBrk="1" hangingPunct="1">
              <a:buFontTx/>
              <a:buNone/>
            </a:pPr>
            <a:r>
              <a:rPr lang="en-US" altLang="en-US" dirty="0"/>
              <a:t>The term “hidden paycheck” refers to the employer’s contributions to employee benefits of which employees are generally unaware. These statements list annual pay, the amount the company spends on mandatory benefits, and the amount spent on benefits provided voluntarily.</a:t>
            </a:r>
          </a:p>
          <a:p>
            <a:pPr eaLnBrk="1" hangingPunct="1">
              <a:buFontTx/>
              <a:buNone/>
            </a:pPr>
            <a:r>
              <a:rPr lang="en-US" altLang="en-US" dirty="0"/>
              <a:t>Mandated benefit programs include Social Security, Medicare, workers’ compensation and unemployment insurance.</a:t>
            </a:r>
          </a:p>
          <a:p>
            <a:pPr eaLnBrk="1" hangingPunct="1">
              <a:buFontTx/>
              <a:buNone/>
            </a:pPr>
            <a:endParaRPr lang="en-US" altLang="en-US" dirty="0"/>
          </a:p>
          <a:p>
            <a:pPr eaLnBrk="1" hangingPunct="1">
              <a:buFontTx/>
              <a:buNone/>
            </a:pPr>
            <a:r>
              <a:rPr lang="en-US" altLang="en-US" dirty="0"/>
              <a:t>		</a:t>
            </a:r>
          </a:p>
          <a:p>
            <a:pPr eaLnBrk="1" hangingPunct="1"/>
            <a:endParaRPr lang="en-US" altLang="en-US" dirty="0"/>
          </a:p>
        </p:txBody>
      </p:sp>
      <p:sp>
        <p:nvSpPr>
          <p:cNvPr id="2150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D9816AA-DC97-A34C-A0FB-5C7B4C76056E}" type="slidenum">
              <a:rPr lang="en-US" altLang="en-US">
                <a:solidFill>
                  <a:srgbClr val="618DD1"/>
                </a:solidFill>
              </a:rPr>
              <a:pPr>
                <a:spcBef>
                  <a:spcPct val="0"/>
                </a:spcBef>
                <a:buFontTx/>
                <a:buNone/>
              </a:pPr>
              <a:t>20</a:t>
            </a:fld>
            <a:endParaRPr lang="en-US" altLang="en-US" dirty="0">
              <a:solidFill>
                <a:srgbClr val="618DD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dirty="0"/>
              <a:t>Summary (cont.)</a:t>
            </a:r>
          </a:p>
        </p:txBody>
      </p:sp>
      <p:sp>
        <p:nvSpPr>
          <p:cNvPr id="22532" name="Rectangle 3"/>
          <p:cNvSpPr>
            <a:spLocks noGrp="1" noChangeArrowheads="1"/>
          </p:cNvSpPr>
          <p:nvPr>
            <p:ph idx="1"/>
          </p:nvPr>
        </p:nvSpPr>
        <p:spPr/>
        <p:txBody>
          <a:bodyPr/>
          <a:lstStyle/>
          <a:p>
            <a:pPr eaLnBrk="1" hangingPunct="1">
              <a:buFontTx/>
              <a:buNone/>
            </a:pPr>
            <a:r>
              <a:rPr lang="en-US" altLang="en-US" dirty="0"/>
              <a:t>Benefits programs offered voluntarily include various types of insurance, such as medical, dental, disability and life. Others are bonuses, paid time off, tuition assistance, retirement and flexible spending accounts.</a:t>
            </a:r>
          </a:p>
          <a:p>
            <a:r>
              <a:rPr lang="en-US" dirty="0"/>
              <a:t>[Company name] provides a benefits package that is approximately [_%] of the company’s total compensation costs for our employees.</a:t>
            </a:r>
            <a:endParaRPr lang="en-US" altLang="en-US" dirty="0"/>
          </a:p>
          <a:p>
            <a:pPr eaLnBrk="1" hangingPunct="1">
              <a:buFontTx/>
              <a:buNone/>
            </a:pPr>
            <a:r>
              <a:rPr lang="en-US" altLang="en-US" dirty="0"/>
              <a:t>You will receive your [hidden paycheck] on or around [date or timeframe].</a:t>
            </a:r>
          </a:p>
          <a:p>
            <a:pPr eaLnBrk="1" hangingPunct="1"/>
            <a:r>
              <a:rPr lang="en-US" altLang="en-US" dirty="0"/>
              <a:t>Contact HR with any questions after reviewing your personal statement.</a:t>
            </a:r>
          </a:p>
          <a:p>
            <a:pPr eaLnBrk="1" hangingPunct="1"/>
            <a:endParaRPr lang="en-US" altLang="en-US" dirty="0"/>
          </a:p>
        </p:txBody>
      </p:sp>
      <p:sp>
        <p:nvSpPr>
          <p:cNvPr id="2253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54D1910-C0C9-A340-8F07-0F7754F47416}" type="slidenum">
              <a:rPr lang="en-US" altLang="en-US">
                <a:solidFill>
                  <a:srgbClr val="618DD1"/>
                </a:solidFill>
              </a:rPr>
              <a:pPr>
                <a:spcBef>
                  <a:spcPct val="0"/>
                </a:spcBef>
                <a:buFontTx/>
                <a:buNone/>
              </a:pPr>
              <a:t>21</a:t>
            </a:fld>
            <a:endParaRPr lang="en-US" altLang="en-US" dirty="0">
              <a:solidFill>
                <a:srgbClr val="618DD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eaLnBrk="1" hangingPunct="1">
              <a:lnSpc>
                <a:spcPct val="90000"/>
              </a:lnSpc>
            </a:pPr>
            <a:r>
              <a:rPr lang="en-US" dirty="0">
                <a:latin typeface="Arial" charset="0"/>
              </a:rPr>
              <a:t>Please complete and leave the training evaluation included in the handouts.</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22</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Agenda</a:t>
            </a:r>
          </a:p>
        </p:txBody>
      </p:sp>
      <p:sp>
        <p:nvSpPr>
          <p:cNvPr id="7172" name="Rectangle 3"/>
          <p:cNvSpPr>
            <a:spLocks noGrp="1" noChangeArrowheads="1"/>
          </p:cNvSpPr>
          <p:nvPr>
            <p:ph idx="1"/>
          </p:nvPr>
        </p:nvSpPr>
        <p:spPr/>
        <p:txBody>
          <a:bodyPr/>
          <a:lstStyle/>
          <a:p>
            <a:pPr marL="342900" indent="-342900" eaLnBrk="1" hangingPunct="1">
              <a:lnSpc>
                <a:spcPct val="90000"/>
              </a:lnSpc>
              <a:buFont typeface="+mj-lt"/>
              <a:buAutoNum type="arabicPeriod"/>
            </a:pPr>
            <a:r>
              <a:rPr lang="en-US" altLang="en-US" dirty="0"/>
              <a:t>What does the term “hidden paycheck” mean?</a:t>
            </a:r>
          </a:p>
          <a:p>
            <a:pPr marL="342900" indent="-342900" eaLnBrk="1" hangingPunct="1">
              <a:lnSpc>
                <a:spcPct val="90000"/>
              </a:lnSpc>
              <a:buFont typeface="+mj-lt"/>
              <a:buAutoNum type="arabicPeriod"/>
            </a:pPr>
            <a:r>
              <a:rPr lang="en-US" altLang="en-US" dirty="0"/>
              <a:t>Mandatory benefits</a:t>
            </a:r>
          </a:p>
          <a:p>
            <a:pPr marL="342900" indent="-342900" eaLnBrk="1" hangingPunct="1">
              <a:lnSpc>
                <a:spcPct val="90000"/>
              </a:lnSpc>
              <a:buFont typeface="+mj-lt"/>
              <a:buAutoNum type="arabicPeriod"/>
            </a:pPr>
            <a:r>
              <a:rPr lang="en-US" altLang="en-US" dirty="0"/>
              <a:t>Voluntary benefits</a:t>
            </a:r>
          </a:p>
          <a:p>
            <a:pPr marL="342900" indent="-342900" eaLnBrk="1" hangingPunct="1">
              <a:lnSpc>
                <a:spcPct val="90000"/>
              </a:lnSpc>
              <a:buFont typeface="+mj-lt"/>
              <a:buAutoNum type="arabicPeriod"/>
            </a:pPr>
            <a:r>
              <a:rPr lang="en-US" altLang="en-US" dirty="0"/>
              <a:t>The value of all benefits you receive as a percentage of your pay</a:t>
            </a:r>
          </a:p>
          <a:p>
            <a:pPr eaLnBrk="1" hangingPunct="1">
              <a:lnSpc>
                <a:spcPct val="90000"/>
              </a:lnSpc>
            </a:pPr>
            <a:endParaRPr lang="en-US" altLang="en-US" sz="1600" dirty="0"/>
          </a:p>
        </p:txBody>
      </p:sp>
      <p:sp>
        <p:nvSpPr>
          <p:cNvPr id="71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431BD09-425B-2543-BE61-EF45368F0C76}" type="slidenum">
              <a:rPr lang="en-US" altLang="en-US">
                <a:solidFill>
                  <a:srgbClr val="618DD1"/>
                </a:solidFill>
              </a:rPr>
              <a:pPr>
                <a:spcBef>
                  <a:spcPct val="0"/>
                </a:spcBef>
                <a:buFontTx/>
                <a:buNone/>
              </a:pPr>
              <a:t>3</a:t>
            </a:fld>
            <a:endParaRPr lang="en-US" altLang="en-US" dirty="0">
              <a:solidFill>
                <a:srgbClr val="618DD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dirty="0"/>
              <a:t>What Does the Term “Hidden Paycheck” Mean?</a:t>
            </a:r>
          </a:p>
        </p:txBody>
      </p:sp>
      <p:sp>
        <p:nvSpPr>
          <p:cNvPr id="8196" name="Rectangle 3"/>
          <p:cNvSpPr>
            <a:spLocks noGrp="1" noChangeArrowheads="1"/>
          </p:cNvSpPr>
          <p:nvPr>
            <p:ph idx="1"/>
          </p:nvPr>
        </p:nvSpPr>
        <p:spPr/>
        <p:txBody>
          <a:bodyPr/>
          <a:lstStyle/>
          <a:p>
            <a:pPr eaLnBrk="1" hangingPunct="1">
              <a:buFontTx/>
              <a:buNone/>
            </a:pPr>
            <a:r>
              <a:rPr lang="en-US" altLang="en-US" dirty="0"/>
              <a:t>HR professionals often use the term “hidden paycheck” to refer to the employer’s contributions to employee benefits of which employees are generally unaware.  </a:t>
            </a:r>
          </a:p>
          <a:p>
            <a:pPr eaLnBrk="1" hangingPunct="1">
              <a:buFontTx/>
              <a:buNone/>
            </a:pPr>
            <a:r>
              <a:rPr lang="en-US" altLang="en-US" dirty="0"/>
              <a:t>Statements documenting these contributions are also called “Total Compensation Statements” or “Total Rewards Statements.”</a:t>
            </a:r>
          </a:p>
          <a:p>
            <a:pPr eaLnBrk="1" hangingPunct="1">
              <a:buFontTx/>
              <a:buNone/>
            </a:pPr>
            <a:r>
              <a:rPr lang="en-US" altLang="en-US" dirty="0"/>
              <a:t>Here at [Company Name] we call these statements </a:t>
            </a:r>
            <a:r>
              <a:rPr lang="en-US" altLang="en-US" i="1" dirty="0"/>
              <a:t>[fill in for your own company].</a:t>
            </a:r>
          </a:p>
          <a:p>
            <a:pPr eaLnBrk="1" hangingPunct="1">
              <a:buFontTx/>
              <a:buNone/>
            </a:pPr>
            <a:r>
              <a:rPr lang="en-US" altLang="en-US" dirty="0"/>
              <a:t>You will receive your [Statement Title] next [week/month]. We are having this meeting today to help you better understand the statement when you do receive it. </a:t>
            </a:r>
          </a:p>
          <a:p>
            <a:pPr eaLnBrk="1" hangingPunct="1">
              <a:buFontTx/>
              <a:buNone/>
            </a:pPr>
            <a:r>
              <a:rPr lang="en-US" altLang="en-US" dirty="0"/>
              <a:t>	</a:t>
            </a:r>
          </a:p>
          <a:p>
            <a:pPr eaLnBrk="1" hangingPunct="1"/>
            <a:endParaRPr lang="en-US" altLang="en-US" dirty="0"/>
          </a:p>
          <a:p>
            <a:pPr eaLnBrk="1" hangingPunct="1"/>
            <a:endParaRPr lang="en-US" altLang="en-US" dirty="0"/>
          </a:p>
          <a:p>
            <a:pPr eaLnBrk="1" hangingPunct="1"/>
            <a:endParaRPr lang="en-US" altLang="en-US" dirty="0"/>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dirty="0"/>
          </a:p>
        </p:txBody>
      </p:sp>
      <p:sp>
        <p:nvSpPr>
          <p:cNvPr id="81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C3EFFFD-7204-B747-ABDF-2B1C423ACBDF}" type="slidenum">
              <a:rPr lang="en-US" altLang="en-US">
                <a:solidFill>
                  <a:srgbClr val="618DD1"/>
                </a:solidFill>
              </a:rPr>
              <a:pPr>
                <a:spcBef>
                  <a:spcPct val="0"/>
                </a:spcBef>
                <a:buFontTx/>
                <a:buNone/>
              </a:pPr>
              <a:t>4</a:t>
            </a:fld>
            <a:endParaRPr lang="en-US" altLang="en-US" dirty="0">
              <a:solidFill>
                <a:srgbClr val="618DD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What Does the Term “Hidden Paycheck” Mean? (cont.)</a:t>
            </a:r>
          </a:p>
        </p:txBody>
      </p:sp>
      <p:sp>
        <p:nvSpPr>
          <p:cNvPr id="9220" name="Rectangle 3"/>
          <p:cNvSpPr>
            <a:spLocks noGrp="1" noChangeArrowheads="1"/>
          </p:cNvSpPr>
          <p:nvPr>
            <p:ph idx="1"/>
          </p:nvPr>
        </p:nvSpPr>
        <p:spPr/>
        <p:txBody>
          <a:bodyPr/>
          <a:lstStyle/>
          <a:p>
            <a:pPr eaLnBrk="1" hangingPunct="1"/>
            <a:r>
              <a:rPr lang="en-US" altLang="en-US" dirty="0"/>
              <a:t>Your [Statement Title] lists your total annual pay, the amount the company spends on benefits we must legally contribute to, and the amount spent on benefits provided voluntarily.</a:t>
            </a:r>
          </a:p>
          <a:p>
            <a:pPr eaLnBrk="1" hangingPunct="1"/>
            <a:r>
              <a:rPr lang="en-US" altLang="en-US" dirty="0"/>
              <a:t>The statement also includes benchmark data on the amount employers spend on benefits as a percentage of payroll and how our company compares to the national average.   </a:t>
            </a: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A8AAD5A-0996-8A40-9AA7-21CF7569E4F0}" type="slidenum">
              <a:rPr lang="en-US" altLang="en-US">
                <a:solidFill>
                  <a:srgbClr val="618DD1"/>
                </a:solidFill>
              </a:rPr>
              <a:pPr>
                <a:spcBef>
                  <a:spcPct val="0"/>
                </a:spcBef>
                <a:buFontTx/>
                <a:buNone/>
              </a:pPr>
              <a:t>5</a:t>
            </a:fld>
            <a:endParaRPr lang="en-US" altLang="en-US" dirty="0">
              <a:solidFill>
                <a:srgbClr val="618DD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40" name="Rectangle 3"/>
          <p:cNvSpPr>
            <a:spLocks noGrp="1" noChangeArrowheads="1"/>
          </p:cNvSpPr>
          <p:nvPr>
            <p:ph idx="1"/>
          </p:nvPr>
        </p:nvSpPr>
        <p:spPr/>
        <p:txBody>
          <a:bodyPr/>
          <a:lstStyle/>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10FC2F0-1942-914B-B0CC-9768C7E90751}" type="slidenum">
              <a:rPr lang="en-US">
                <a:solidFill>
                  <a:srgbClr val="618DD1"/>
                </a:solidFill>
              </a:rPr>
              <a:pPr/>
              <a:t>6</a:t>
            </a:fld>
            <a:endParaRPr lang="en-US" dirty="0">
              <a:solidFill>
                <a:srgbClr val="618DD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a:t>Mandatory Benefits</a:t>
            </a:r>
          </a:p>
        </p:txBody>
      </p:sp>
      <p:sp>
        <p:nvSpPr>
          <p:cNvPr id="10244" name="Rectangle 3"/>
          <p:cNvSpPr>
            <a:spLocks noGrp="1" noChangeArrowheads="1"/>
          </p:cNvSpPr>
          <p:nvPr>
            <p:ph idx="1"/>
          </p:nvPr>
        </p:nvSpPr>
        <p:spPr/>
        <p:txBody>
          <a:bodyPr/>
          <a:lstStyle/>
          <a:p>
            <a:pPr eaLnBrk="1" hangingPunct="1">
              <a:buFontTx/>
              <a:buNone/>
            </a:pPr>
            <a:r>
              <a:rPr lang="en-US" altLang="en-US" dirty="0"/>
              <a:t>Legally required or mandated benefits are those required by federal and state laws. These include contributions for:</a:t>
            </a:r>
          </a:p>
          <a:p>
            <a:pPr marL="285750" indent="-285750" eaLnBrk="1" hangingPunct="1">
              <a:buFont typeface="Arial" charset="0"/>
              <a:buChar char="•"/>
            </a:pPr>
            <a:r>
              <a:rPr lang="en-US" altLang="en-US" dirty="0"/>
              <a:t>Social Security and Medicare:</a:t>
            </a:r>
          </a:p>
          <a:p>
            <a:pPr lvl="1" eaLnBrk="1" hangingPunct="1">
              <a:lnSpc>
                <a:spcPct val="100000"/>
              </a:lnSpc>
              <a:buFont typeface="Wingdings" charset="2"/>
              <a:buChar char="Ø"/>
            </a:pPr>
            <a:r>
              <a:rPr lang="en-US" altLang="en-US" dirty="0"/>
              <a:t>These are federally mandated and administered benefits.</a:t>
            </a:r>
          </a:p>
          <a:p>
            <a:pPr lvl="1" eaLnBrk="1" hangingPunct="1">
              <a:lnSpc>
                <a:spcPct val="100000"/>
              </a:lnSpc>
              <a:buFont typeface="Wingdings" charset="2"/>
              <a:buChar char="Ø"/>
            </a:pPr>
            <a:r>
              <a:rPr lang="en-US" altLang="en-US" dirty="0"/>
              <a:t>The cost is shared equally by the employer and the employee.</a:t>
            </a:r>
          </a:p>
          <a:p>
            <a:pPr lvl="1" eaLnBrk="1" hangingPunct="1">
              <a:lnSpc>
                <a:spcPct val="100000"/>
              </a:lnSpc>
              <a:buFont typeface="Wingdings" charset="2"/>
              <a:buChar char="Ø"/>
            </a:pPr>
            <a:r>
              <a:rPr lang="en-US" altLang="en-US" dirty="0"/>
              <a:t>The maximum wage base for the Social Security tax is set annually; if an employee earns over the amount, the excess is not taxed.</a:t>
            </a:r>
          </a:p>
          <a:p>
            <a:pPr lvl="1" eaLnBrk="1" hangingPunct="1">
              <a:lnSpc>
                <a:spcPct val="100000"/>
              </a:lnSpc>
              <a:buFont typeface="Wingdings" charset="2"/>
              <a:buChar char="Ø"/>
            </a:pPr>
            <a:r>
              <a:rPr lang="en-US" altLang="en-US" dirty="0"/>
              <a:t>The Medicare tax does NOT have a wage base limit; all earnings are subject to this tax.</a:t>
            </a:r>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dirty="0"/>
          </a:p>
        </p:txBody>
      </p:sp>
      <p:sp>
        <p:nvSpPr>
          <p:cNvPr id="1024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94C06EB-69BD-C140-9FBF-2E9CEAD4489F}" type="slidenum">
              <a:rPr lang="en-US" altLang="en-US">
                <a:solidFill>
                  <a:srgbClr val="618DD1"/>
                </a:solidFill>
              </a:rPr>
              <a:pPr>
                <a:spcBef>
                  <a:spcPct val="0"/>
                </a:spcBef>
                <a:buFontTx/>
                <a:buNone/>
              </a:pPr>
              <a:t>7</a:t>
            </a:fld>
            <a:endParaRPr lang="en-US" altLang="en-US" dirty="0">
              <a:solidFill>
                <a:srgbClr val="618DD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dirty="0"/>
              <a:t>Mandatory Benefits (cont.)</a:t>
            </a:r>
          </a:p>
        </p:txBody>
      </p:sp>
      <p:sp>
        <p:nvSpPr>
          <p:cNvPr id="11268" name="Rectangle 3"/>
          <p:cNvSpPr>
            <a:spLocks noGrp="1" noChangeArrowheads="1"/>
          </p:cNvSpPr>
          <p:nvPr>
            <p:ph idx="1"/>
          </p:nvPr>
        </p:nvSpPr>
        <p:spPr/>
        <p:txBody>
          <a:bodyPr/>
          <a:lstStyle/>
          <a:p>
            <a:pPr eaLnBrk="1" hangingPunct="1">
              <a:buFontTx/>
              <a:buNone/>
            </a:pPr>
            <a:r>
              <a:rPr lang="en-US" altLang="en-US" dirty="0"/>
              <a:t>Other mandatory benefits are:</a:t>
            </a:r>
          </a:p>
          <a:p>
            <a:pPr marL="285750" indent="-285750" eaLnBrk="1" hangingPunct="1">
              <a:buFont typeface="Arial" charset="0"/>
              <a:buChar char="•"/>
            </a:pPr>
            <a:r>
              <a:rPr lang="en-US" altLang="en-US" dirty="0"/>
              <a:t>Workers’ Compensation</a:t>
            </a:r>
          </a:p>
          <a:p>
            <a:pPr lvl="1" eaLnBrk="1" hangingPunct="1">
              <a:lnSpc>
                <a:spcPct val="100000"/>
              </a:lnSpc>
              <a:buFont typeface="Wingdings" charset="2"/>
              <a:buChar char="Ø"/>
            </a:pPr>
            <a:r>
              <a:rPr lang="en-US" altLang="en-US" dirty="0"/>
              <a:t>This is a state-based program that provides medical treatment, wage loss reimbursement, vocational rehabilitation and death/burial benefits to victims (or surviving dependents) for industrial accidents and occupational diseases.  </a:t>
            </a:r>
          </a:p>
          <a:p>
            <a:pPr lvl="1" eaLnBrk="1" hangingPunct="1">
              <a:lnSpc>
                <a:spcPct val="100000"/>
              </a:lnSpc>
              <a:buFont typeface="Wingdings" charset="2"/>
              <a:buChar char="Ø"/>
            </a:pPr>
            <a:r>
              <a:rPr lang="en-US" altLang="en-US" dirty="0"/>
              <a:t>In most states, the employer is the sole contributor to this program.</a:t>
            </a:r>
          </a:p>
        </p:txBody>
      </p:sp>
      <p:sp>
        <p:nvSpPr>
          <p:cNvPr id="1126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A2B9BEE-D93A-C242-AFC3-A09B43C33BA2}" type="slidenum">
              <a:rPr lang="en-US" altLang="en-US">
                <a:solidFill>
                  <a:srgbClr val="618DD1"/>
                </a:solidFill>
              </a:rPr>
              <a:pPr>
                <a:spcBef>
                  <a:spcPct val="0"/>
                </a:spcBef>
                <a:buFontTx/>
                <a:buNone/>
              </a:pPr>
              <a:t>8</a:t>
            </a:fld>
            <a:endParaRPr lang="en-US" altLang="en-US" dirty="0">
              <a:solidFill>
                <a:srgbClr val="618DD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dirty="0"/>
              <a:t>Mandatory Benefits (cont.)</a:t>
            </a:r>
          </a:p>
        </p:txBody>
      </p:sp>
      <p:sp>
        <p:nvSpPr>
          <p:cNvPr id="12292" name="Rectangle 3"/>
          <p:cNvSpPr>
            <a:spLocks noGrp="1" noChangeArrowheads="1"/>
          </p:cNvSpPr>
          <p:nvPr>
            <p:ph idx="1"/>
          </p:nvPr>
        </p:nvSpPr>
        <p:spPr/>
        <p:txBody>
          <a:bodyPr/>
          <a:lstStyle/>
          <a:p>
            <a:pPr marL="285750" indent="-285750" eaLnBrk="1" hangingPunct="1">
              <a:buFont typeface="Arial" charset="0"/>
              <a:buChar char="•"/>
            </a:pPr>
            <a:r>
              <a:rPr lang="en-US" altLang="en-US" dirty="0"/>
              <a:t>Unemployment Insurance</a:t>
            </a:r>
          </a:p>
          <a:p>
            <a:pPr lvl="1" eaLnBrk="1" hangingPunct="1">
              <a:lnSpc>
                <a:spcPct val="100000"/>
              </a:lnSpc>
              <a:buFont typeface="Wingdings" charset="2"/>
              <a:buChar char="Ø"/>
            </a:pPr>
            <a:r>
              <a:rPr lang="en-US" altLang="en-US" dirty="0"/>
              <a:t>This is a combined federal and state program that began during the Great Depression.</a:t>
            </a:r>
          </a:p>
          <a:p>
            <a:pPr lvl="1" eaLnBrk="1" hangingPunct="1">
              <a:lnSpc>
                <a:spcPct val="100000"/>
              </a:lnSpc>
              <a:buFont typeface="Wingdings" charset="2"/>
              <a:buChar char="Ø"/>
            </a:pPr>
            <a:r>
              <a:rPr lang="en-US" altLang="en-US" dirty="0"/>
              <a:t>Unemployment benefits are awarded to individuals who are ready, willing and able to work, but unable to find suitable work.</a:t>
            </a:r>
          </a:p>
          <a:p>
            <a:pPr lvl="1" eaLnBrk="1" hangingPunct="1">
              <a:lnSpc>
                <a:spcPct val="100000"/>
              </a:lnSpc>
              <a:buFont typeface="Wingdings" charset="2"/>
              <a:buChar char="Ø"/>
            </a:pPr>
            <a:r>
              <a:rPr lang="en-US" altLang="en-US" dirty="0"/>
              <a:t>The cost is shared by the employer and employee.</a:t>
            </a:r>
          </a:p>
          <a:p>
            <a:pPr marL="285750" indent="-285750" eaLnBrk="1" hangingPunct="1">
              <a:buFont typeface="Arial" charset="0"/>
              <a:buChar char="•"/>
            </a:pPr>
            <a:r>
              <a:rPr lang="en-US" altLang="en-US" dirty="0"/>
              <a:t>Some state and local laws require additional company-paid benefits such as paid sick leave, paid family leave and/or temporary/short-term disability programs. </a:t>
            </a:r>
          </a:p>
          <a:p>
            <a:pPr eaLnBrk="1" hangingPunct="1"/>
            <a:endParaRPr lang="en-US" altLang="en-US" b="1" dirty="0"/>
          </a:p>
          <a:p>
            <a:pPr eaLnBrk="1" hangingPunct="1">
              <a:buFontTx/>
              <a:buNone/>
            </a:pPr>
            <a:endParaRPr lang="en-US" altLang="en-US" dirty="0"/>
          </a:p>
        </p:txBody>
      </p:sp>
      <p:sp>
        <p:nvSpPr>
          <p:cNvPr id="1229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A93A6BC-E8BB-C541-97AC-569F9D58DF2B}" type="slidenum">
              <a:rPr lang="en-US" altLang="en-US">
                <a:solidFill>
                  <a:srgbClr val="618DD1"/>
                </a:solidFill>
              </a:rPr>
              <a:pPr>
                <a:spcBef>
                  <a:spcPct val="0"/>
                </a:spcBef>
                <a:buFontTx/>
                <a:buNone/>
              </a:pPr>
              <a:t>9</a:t>
            </a:fld>
            <a:endParaRPr lang="en-US" altLang="en-US" dirty="0">
              <a:solidFill>
                <a:srgbClr val="618DD1"/>
              </a:solidFill>
            </a:endParaRPr>
          </a:p>
        </p:txBody>
      </p:sp>
    </p:spTree>
  </p:cSld>
  <p:clrMapOvr>
    <a:masterClrMapping/>
  </p:clrMapOvr>
</p:sld>
</file>

<file path=ppt/theme/theme1.xml><?xml version="1.0" encoding="utf-8"?>
<a:theme xmlns:a="http://schemas.openxmlformats.org/drawingml/2006/main" name="1_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2.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HR Expertise (HR Knowledge)2 template</Template>
  <TotalTime>264</TotalTime>
  <Words>1370</Words>
  <Application>Microsoft Office PowerPoint</Application>
  <PresentationFormat>On-screen Show (4:3)</PresentationFormat>
  <Paragraphs>160</Paragraphs>
  <Slides>22</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ＭＳ Ｐゴシック</vt:lpstr>
      <vt:lpstr>Arial</vt:lpstr>
      <vt:lpstr>Calibri</vt:lpstr>
      <vt:lpstr>Courier New</vt:lpstr>
      <vt:lpstr>Wingdings</vt:lpstr>
      <vt:lpstr>1_Knowledge Center Design</vt:lpstr>
      <vt:lpstr>Knowledge Center Design</vt:lpstr>
      <vt:lpstr>Your Hidden Paycheck</vt:lpstr>
      <vt:lpstr>Introduction</vt:lpstr>
      <vt:lpstr>Agenda</vt:lpstr>
      <vt:lpstr>What Does the Term “Hidden Paycheck” Mean?</vt:lpstr>
      <vt:lpstr>What Does the Term “Hidden Paycheck” Mean? (cont.)</vt:lpstr>
      <vt:lpstr>Questions? Comments?</vt:lpstr>
      <vt:lpstr>Mandatory Benefits</vt:lpstr>
      <vt:lpstr>Mandatory Benefits (cont.)</vt:lpstr>
      <vt:lpstr>Mandatory Benefits (cont.)</vt:lpstr>
      <vt:lpstr>Questions?  Comments?</vt:lpstr>
      <vt:lpstr>Voluntary Benefits</vt:lpstr>
      <vt:lpstr>Voluntary Benefits (cont.)</vt:lpstr>
      <vt:lpstr>Voluntary Benefits (cont.)</vt:lpstr>
      <vt:lpstr>Voluntary Benefits (cont.)</vt:lpstr>
      <vt:lpstr>Voluntary Benefits (cont’d)</vt:lpstr>
      <vt:lpstr>Voluntary Benefits (cont.)</vt:lpstr>
      <vt:lpstr>Questions? Comments?</vt:lpstr>
      <vt:lpstr>Value of Benefits as a Percentage of Pay</vt:lpstr>
      <vt:lpstr>Questions?  Comments? </vt:lpstr>
      <vt:lpstr>Summary</vt:lpstr>
      <vt:lpstr>Summary (cont.)</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Patton, Erin</cp:lastModifiedBy>
  <cp:revision>49</cp:revision>
  <dcterms:created xsi:type="dcterms:W3CDTF">2016-09-06T14:13:48Z</dcterms:created>
  <dcterms:modified xsi:type="dcterms:W3CDTF">2018-01-12T20:12:30Z</dcterms:modified>
</cp:coreProperties>
</file>