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9"/>
  </p:notesMasterIdLst>
  <p:sldIdLst>
    <p:sldId id="256" r:id="rId5"/>
    <p:sldId id="272" r:id="rId6"/>
    <p:sldId id="273" r:id="rId7"/>
    <p:sldId id="274" r:id="rId8"/>
    <p:sldId id="275" r:id="rId9"/>
    <p:sldId id="276" r:id="rId10"/>
    <p:sldId id="262" r:id="rId11"/>
    <p:sldId id="263" r:id="rId12"/>
    <p:sldId id="264" r:id="rId13"/>
    <p:sldId id="295" r:id="rId14"/>
    <p:sldId id="296" r:id="rId15"/>
    <p:sldId id="387" r:id="rId16"/>
    <p:sldId id="297" r:id="rId17"/>
    <p:sldId id="298" r:id="rId18"/>
    <p:sldId id="299" r:id="rId19"/>
    <p:sldId id="300" r:id="rId20"/>
    <p:sldId id="301" r:id="rId21"/>
    <p:sldId id="302" r:id="rId22"/>
    <p:sldId id="303" r:id="rId23"/>
    <p:sldId id="304" r:id="rId24"/>
    <p:sldId id="389" r:id="rId25"/>
    <p:sldId id="391" r:id="rId26"/>
    <p:sldId id="393" r:id="rId27"/>
    <p:sldId id="394" r:id="rId28"/>
    <p:sldId id="279" r:id="rId29"/>
    <p:sldId id="400" r:id="rId30"/>
    <p:sldId id="281" r:id="rId31"/>
    <p:sldId id="282" r:id="rId32"/>
    <p:sldId id="283" r:id="rId33"/>
    <p:sldId id="411" r:id="rId34"/>
    <p:sldId id="285" r:id="rId35"/>
    <p:sldId id="413" r:id="rId36"/>
    <p:sldId id="416" r:id="rId37"/>
    <p:sldId id="472" r:id="rId38"/>
    <p:sldId id="427" r:id="rId39"/>
    <p:sldId id="289" r:id="rId40"/>
    <p:sldId id="428" r:id="rId41"/>
    <p:sldId id="292" r:id="rId42"/>
    <p:sldId id="291" r:id="rId43"/>
    <p:sldId id="473" r:id="rId44"/>
    <p:sldId id="474" r:id="rId45"/>
    <p:sldId id="476" r:id="rId46"/>
    <p:sldId id="475" r:id="rId47"/>
    <p:sldId id="293"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3B68"/>
    <a:srgbClr val="333333"/>
    <a:srgbClr val="BABD59"/>
    <a:srgbClr val="FCC566"/>
    <a:srgbClr val="5092DB"/>
    <a:srgbClr val="F15833"/>
    <a:srgbClr val="F57D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8AC79F-B020-0000-AC0E-1698E420828F}" v="1048" dt="2021-05-13T16:41:40.745"/>
    <p1510:client id="{49887B40-B8CE-DF46-2536-066319DE58E6}" v="49" dt="2021-05-25T13:31:23.631"/>
    <p1510:client id="{522A0472-7CAD-FE23-E284-5F8A480E0195}" v="19" dt="2021-04-07T20:06:35.205"/>
    <p1510:client id="{699F5E62-706A-4524-806F-B9D9C92779D4}" v="61" dt="2021-03-29T19:04:01.216"/>
    <p1510:client id="{9D6D44B8-79AF-F161-657B-CCA33DA50351}" v="204" dt="2021-05-25T13:30:14.857"/>
    <p1510:client id="{A691E131-1CF3-2804-100B-81205B92F0DF}" v="6" dt="2021-04-27T20:38:59.1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77"/>
    <p:restoredTop sz="49534" autoAdjust="0"/>
  </p:normalViewPr>
  <p:slideViewPr>
    <p:cSldViewPr snapToGrid="0" snapToObjects="1">
      <p:cViewPr varScale="1">
        <p:scale>
          <a:sx n="53" d="100"/>
          <a:sy n="53" d="100"/>
        </p:scale>
        <p:origin x="280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16D1DF-315F-4630-A335-1F8C0EE631C8}"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136BB243-5986-4380-BB2D-4F94CFC7D859}">
      <dgm:prSet/>
      <dgm:spPr>
        <a:solidFill>
          <a:srgbClr val="BABD59"/>
        </a:solidFill>
      </dgm:spPr>
      <dgm:t>
        <a:bodyPr/>
        <a:lstStyle/>
        <a:p>
          <a:r>
            <a:rPr lang="en-US"/>
            <a:t>7% of US population</a:t>
          </a:r>
        </a:p>
      </dgm:t>
    </dgm:pt>
    <dgm:pt modelId="{CC70D07B-2DDC-4EE8-AF8F-BEB88835773D}" type="parTrans" cxnId="{CDD046FD-6524-4385-96F5-8B22B1643BA3}">
      <dgm:prSet/>
      <dgm:spPr/>
      <dgm:t>
        <a:bodyPr/>
        <a:lstStyle/>
        <a:p>
          <a:endParaRPr lang="en-US"/>
        </a:p>
      </dgm:t>
    </dgm:pt>
    <dgm:pt modelId="{FD52D356-BFA3-429C-A069-7B255B8CB173}" type="sibTrans" cxnId="{CDD046FD-6524-4385-96F5-8B22B1643BA3}">
      <dgm:prSet/>
      <dgm:spPr/>
      <dgm:t>
        <a:bodyPr/>
        <a:lstStyle/>
        <a:p>
          <a:endParaRPr lang="en-US"/>
        </a:p>
      </dgm:t>
    </dgm:pt>
    <dgm:pt modelId="{66CD1B2D-BC03-433E-85E2-66992229E15F}">
      <dgm:prSet/>
      <dgm:spPr>
        <a:solidFill>
          <a:srgbClr val="1B3B68"/>
        </a:solidFill>
      </dgm:spPr>
      <dgm:t>
        <a:bodyPr/>
        <a:lstStyle/>
        <a:p>
          <a:r>
            <a:rPr lang="en-US"/>
            <a:t>Of the 600,000-plus military spouses, the Department of Defense estimates 25% are unemployed. </a:t>
          </a:r>
        </a:p>
      </dgm:t>
    </dgm:pt>
    <dgm:pt modelId="{AAF93797-A6E7-47FB-AD28-12995432471C}" type="parTrans" cxnId="{50C1E10A-986A-4EAE-BB8B-730B10404E1B}">
      <dgm:prSet/>
      <dgm:spPr/>
      <dgm:t>
        <a:bodyPr/>
        <a:lstStyle/>
        <a:p>
          <a:endParaRPr lang="en-US"/>
        </a:p>
      </dgm:t>
    </dgm:pt>
    <dgm:pt modelId="{70017C16-43B2-4882-8157-F52038F10C0D}" type="sibTrans" cxnId="{50C1E10A-986A-4EAE-BB8B-730B10404E1B}">
      <dgm:prSet/>
      <dgm:spPr/>
      <dgm:t>
        <a:bodyPr/>
        <a:lstStyle/>
        <a:p>
          <a:endParaRPr lang="en-US"/>
        </a:p>
      </dgm:t>
    </dgm:pt>
    <dgm:pt modelId="{EA52F354-C3B9-46B1-B840-C0889639B736}" type="pres">
      <dgm:prSet presAssocID="{1116D1DF-315F-4630-A335-1F8C0EE631C8}" presName="linear" presStyleCnt="0">
        <dgm:presLayoutVars>
          <dgm:animLvl val="lvl"/>
          <dgm:resizeHandles val="exact"/>
        </dgm:presLayoutVars>
      </dgm:prSet>
      <dgm:spPr/>
    </dgm:pt>
    <dgm:pt modelId="{F33B01F5-9695-4B4D-A14A-37A03E1BC167}" type="pres">
      <dgm:prSet presAssocID="{136BB243-5986-4380-BB2D-4F94CFC7D859}" presName="parentText" presStyleLbl="node1" presStyleIdx="0" presStyleCnt="2">
        <dgm:presLayoutVars>
          <dgm:chMax val="0"/>
          <dgm:bulletEnabled val="1"/>
        </dgm:presLayoutVars>
      </dgm:prSet>
      <dgm:spPr/>
    </dgm:pt>
    <dgm:pt modelId="{EBAC9DF6-3B63-456D-9A7C-0A52040A2C1A}" type="pres">
      <dgm:prSet presAssocID="{FD52D356-BFA3-429C-A069-7B255B8CB173}" presName="spacer" presStyleCnt="0"/>
      <dgm:spPr/>
    </dgm:pt>
    <dgm:pt modelId="{7E8DA1A7-856E-43D4-81B7-64A4D6B2A608}" type="pres">
      <dgm:prSet presAssocID="{66CD1B2D-BC03-433E-85E2-66992229E15F}" presName="parentText" presStyleLbl="node1" presStyleIdx="1" presStyleCnt="2">
        <dgm:presLayoutVars>
          <dgm:chMax val="0"/>
          <dgm:bulletEnabled val="1"/>
        </dgm:presLayoutVars>
      </dgm:prSet>
      <dgm:spPr/>
    </dgm:pt>
  </dgm:ptLst>
  <dgm:cxnLst>
    <dgm:cxn modelId="{50C1E10A-986A-4EAE-BB8B-730B10404E1B}" srcId="{1116D1DF-315F-4630-A335-1F8C0EE631C8}" destId="{66CD1B2D-BC03-433E-85E2-66992229E15F}" srcOrd="1" destOrd="0" parTransId="{AAF93797-A6E7-47FB-AD28-12995432471C}" sibTransId="{70017C16-43B2-4882-8157-F52038F10C0D}"/>
    <dgm:cxn modelId="{79A6D719-FC97-4AFC-868D-C34B9EAEF1D9}" type="presOf" srcId="{136BB243-5986-4380-BB2D-4F94CFC7D859}" destId="{F33B01F5-9695-4B4D-A14A-37A03E1BC167}" srcOrd="0" destOrd="0" presId="urn:microsoft.com/office/officeart/2005/8/layout/vList2"/>
    <dgm:cxn modelId="{A86D4D71-3171-464D-B145-68ED33876B32}" type="presOf" srcId="{66CD1B2D-BC03-433E-85E2-66992229E15F}" destId="{7E8DA1A7-856E-43D4-81B7-64A4D6B2A608}" srcOrd="0" destOrd="0" presId="urn:microsoft.com/office/officeart/2005/8/layout/vList2"/>
    <dgm:cxn modelId="{290A31AC-329B-4B44-AB65-6987AF768802}" type="presOf" srcId="{1116D1DF-315F-4630-A335-1F8C0EE631C8}" destId="{EA52F354-C3B9-46B1-B840-C0889639B736}" srcOrd="0" destOrd="0" presId="urn:microsoft.com/office/officeart/2005/8/layout/vList2"/>
    <dgm:cxn modelId="{CDD046FD-6524-4385-96F5-8B22B1643BA3}" srcId="{1116D1DF-315F-4630-A335-1F8C0EE631C8}" destId="{136BB243-5986-4380-BB2D-4F94CFC7D859}" srcOrd="0" destOrd="0" parTransId="{CC70D07B-2DDC-4EE8-AF8F-BEB88835773D}" sibTransId="{FD52D356-BFA3-429C-A069-7B255B8CB173}"/>
    <dgm:cxn modelId="{11DFA02E-CCE5-4453-85F0-96346C2A9C0D}" type="presParOf" srcId="{EA52F354-C3B9-46B1-B840-C0889639B736}" destId="{F33B01F5-9695-4B4D-A14A-37A03E1BC167}" srcOrd="0" destOrd="0" presId="urn:microsoft.com/office/officeart/2005/8/layout/vList2"/>
    <dgm:cxn modelId="{9AF7E4D6-B74A-48DC-A4E0-890E677FA527}" type="presParOf" srcId="{EA52F354-C3B9-46B1-B840-C0889639B736}" destId="{EBAC9DF6-3B63-456D-9A7C-0A52040A2C1A}" srcOrd="1" destOrd="0" presId="urn:microsoft.com/office/officeart/2005/8/layout/vList2"/>
    <dgm:cxn modelId="{F78D70F1-4898-43FC-87BE-85E8446371FF}" type="presParOf" srcId="{EA52F354-C3B9-46B1-B840-C0889639B736}" destId="{7E8DA1A7-856E-43D4-81B7-64A4D6B2A608}"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745AD0-695B-4FCA-B22A-B834137CC9E6}" type="doc">
      <dgm:prSet loTypeId="urn:microsoft.com/office/officeart/2016/7/layout/BasicTimeline" loCatId="process" qsTypeId="urn:microsoft.com/office/officeart/2005/8/quickstyle/simple1" qsCatId="simple" csTypeId="urn:microsoft.com/office/officeart/2005/8/colors/accent0_3" csCatId="mainScheme" phldr="1"/>
      <dgm:spPr/>
      <dgm:t>
        <a:bodyPr/>
        <a:lstStyle/>
        <a:p>
          <a:endParaRPr lang="en-US"/>
        </a:p>
      </dgm:t>
    </dgm:pt>
    <dgm:pt modelId="{46DB321A-C343-4F97-99C7-ED32F23AF605}">
      <dgm:prSet/>
      <dgm:spPr/>
      <dgm:t>
        <a:bodyPr/>
        <a:lstStyle/>
        <a:p>
          <a:pPr>
            <a:defRPr b="1"/>
          </a:pPr>
          <a:r>
            <a:rPr lang="en-US"/>
            <a:t>Feb. 2020</a:t>
          </a:r>
        </a:p>
      </dgm:t>
    </dgm:pt>
    <dgm:pt modelId="{8E4ECE51-592A-4769-8B3C-3FD5A1D59541}" type="parTrans" cxnId="{40150967-6FF0-413C-ACE7-32F3228E309D}">
      <dgm:prSet/>
      <dgm:spPr/>
      <dgm:t>
        <a:bodyPr/>
        <a:lstStyle/>
        <a:p>
          <a:endParaRPr lang="en-US"/>
        </a:p>
      </dgm:t>
    </dgm:pt>
    <dgm:pt modelId="{EAB7ACF7-62BE-4347-BD1C-E6577F0E6382}" type="sibTrans" cxnId="{40150967-6FF0-413C-ACE7-32F3228E309D}">
      <dgm:prSet/>
      <dgm:spPr/>
      <dgm:t>
        <a:bodyPr/>
        <a:lstStyle/>
        <a:p>
          <a:endParaRPr lang="en-US"/>
        </a:p>
      </dgm:t>
    </dgm:pt>
    <dgm:pt modelId="{1E4E0F9B-4C61-46C0-B09D-B7C064BCFC21}">
      <dgm:prSet custT="1"/>
      <dgm:spPr>
        <a:solidFill>
          <a:srgbClr val="1B3B68">
            <a:alpha val="90000"/>
          </a:srgbClr>
        </a:solidFill>
      </dgm:spPr>
      <dgm:t>
        <a:bodyPr/>
        <a:lstStyle/>
        <a:p>
          <a:r>
            <a:rPr lang="en-US" sz="1400" dirty="0">
              <a:solidFill>
                <a:srgbClr val="FCC566"/>
              </a:solidFill>
            </a:rPr>
            <a:t>Before COVID, Veteran unemployment rate  3.5% -</a:t>
          </a:r>
          <a:endParaRPr lang="en-US" sz="1400" i="1" dirty="0">
            <a:solidFill>
              <a:srgbClr val="FCC566"/>
            </a:solidFill>
          </a:endParaRPr>
        </a:p>
      </dgm:t>
    </dgm:pt>
    <dgm:pt modelId="{5D2EA3C3-2D0D-4375-B570-5239DA73FC34}" type="parTrans" cxnId="{560829C6-8224-4B59-9484-6BC279E44A30}">
      <dgm:prSet/>
      <dgm:spPr/>
      <dgm:t>
        <a:bodyPr/>
        <a:lstStyle/>
        <a:p>
          <a:endParaRPr lang="en-US"/>
        </a:p>
      </dgm:t>
    </dgm:pt>
    <dgm:pt modelId="{FC67B704-4C44-407C-9D97-5A8362CF6402}" type="sibTrans" cxnId="{560829C6-8224-4B59-9484-6BC279E44A30}">
      <dgm:prSet/>
      <dgm:spPr/>
      <dgm:t>
        <a:bodyPr/>
        <a:lstStyle/>
        <a:p>
          <a:endParaRPr lang="en-US"/>
        </a:p>
      </dgm:t>
    </dgm:pt>
    <dgm:pt modelId="{752B85C4-71B1-49FB-9237-DBB0B01726A8}">
      <dgm:prSet/>
      <dgm:spPr/>
      <dgm:t>
        <a:bodyPr/>
        <a:lstStyle/>
        <a:p>
          <a:pPr>
            <a:defRPr b="1"/>
          </a:pPr>
          <a:r>
            <a:rPr lang="en-US"/>
            <a:t>Apr. 2020</a:t>
          </a:r>
        </a:p>
      </dgm:t>
    </dgm:pt>
    <dgm:pt modelId="{EA075D13-84E9-4080-BC3D-3CD3058C0166}" type="parTrans" cxnId="{E383E4E3-5FED-4AAE-BD85-4ADD9C85244A}">
      <dgm:prSet/>
      <dgm:spPr/>
      <dgm:t>
        <a:bodyPr/>
        <a:lstStyle/>
        <a:p>
          <a:endParaRPr lang="en-US"/>
        </a:p>
      </dgm:t>
    </dgm:pt>
    <dgm:pt modelId="{392AC970-0A36-4521-9B43-928E7CF73EEA}" type="sibTrans" cxnId="{E383E4E3-5FED-4AAE-BD85-4ADD9C85244A}">
      <dgm:prSet/>
      <dgm:spPr/>
      <dgm:t>
        <a:bodyPr/>
        <a:lstStyle/>
        <a:p>
          <a:endParaRPr lang="en-US"/>
        </a:p>
      </dgm:t>
    </dgm:pt>
    <dgm:pt modelId="{A0F31137-8E37-441D-B3BB-797591470A48}">
      <dgm:prSet custT="1"/>
      <dgm:spPr>
        <a:solidFill>
          <a:srgbClr val="1B3B68">
            <a:alpha val="90000"/>
          </a:srgbClr>
        </a:solidFill>
      </dgm:spPr>
      <dgm:t>
        <a:bodyPr/>
        <a:lstStyle/>
        <a:p>
          <a:r>
            <a:rPr lang="en-US" sz="1400" dirty="0">
              <a:solidFill>
                <a:srgbClr val="FCC566"/>
              </a:solidFill>
            </a:rPr>
            <a:t>During COVID, Veteran unemployment rate  11.8% </a:t>
          </a:r>
          <a:endParaRPr lang="en-US" sz="1400" i="1" dirty="0">
            <a:solidFill>
              <a:srgbClr val="FCC566"/>
            </a:solidFill>
          </a:endParaRPr>
        </a:p>
      </dgm:t>
    </dgm:pt>
    <dgm:pt modelId="{2FD1C727-8146-484D-B072-B8BFFF3F2438}" type="parTrans" cxnId="{C87BD6CA-16B8-4581-9291-8DF95CD7E09D}">
      <dgm:prSet/>
      <dgm:spPr/>
      <dgm:t>
        <a:bodyPr/>
        <a:lstStyle/>
        <a:p>
          <a:endParaRPr lang="en-US"/>
        </a:p>
      </dgm:t>
    </dgm:pt>
    <dgm:pt modelId="{05E82990-BB9A-489E-A94E-2A30212FEA57}" type="sibTrans" cxnId="{C87BD6CA-16B8-4581-9291-8DF95CD7E09D}">
      <dgm:prSet/>
      <dgm:spPr/>
      <dgm:t>
        <a:bodyPr/>
        <a:lstStyle/>
        <a:p>
          <a:endParaRPr lang="en-US"/>
        </a:p>
      </dgm:t>
    </dgm:pt>
    <dgm:pt modelId="{FE676439-BE62-484C-9B1D-8241C0E009E2}">
      <dgm:prSet/>
      <dgm:spPr/>
      <dgm:t>
        <a:bodyPr/>
        <a:lstStyle/>
        <a:p>
          <a:pPr>
            <a:defRPr b="1"/>
          </a:pPr>
          <a:r>
            <a:rPr lang="en-US"/>
            <a:t>Oct. 2020</a:t>
          </a:r>
        </a:p>
      </dgm:t>
    </dgm:pt>
    <dgm:pt modelId="{CB4299B6-AB45-4FD3-9C7A-272F1B11A486}" type="parTrans" cxnId="{943340C9-6415-4231-88C0-BE0099253375}">
      <dgm:prSet/>
      <dgm:spPr/>
      <dgm:t>
        <a:bodyPr/>
        <a:lstStyle/>
        <a:p>
          <a:endParaRPr lang="en-US"/>
        </a:p>
      </dgm:t>
    </dgm:pt>
    <dgm:pt modelId="{4C2D5CAB-12BB-4E41-9CB7-8F74D1BD9C1F}" type="sibTrans" cxnId="{943340C9-6415-4231-88C0-BE0099253375}">
      <dgm:prSet/>
      <dgm:spPr/>
      <dgm:t>
        <a:bodyPr/>
        <a:lstStyle/>
        <a:p>
          <a:endParaRPr lang="en-US"/>
        </a:p>
      </dgm:t>
    </dgm:pt>
    <dgm:pt modelId="{984BFC01-B7C1-4614-BADE-53036EBEBF4F}">
      <dgm:prSet custT="1"/>
      <dgm:spPr>
        <a:solidFill>
          <a:srgbClr val="1B3B68">
            <a:alpha val="90000"/>
          </a:srgbClr>
        </a:solidFill>
      </dgm:spPr>
      <dgm:t>
        <a:bodyPr/>
        <a:lstStyle/>
        <a:p>
          <a:r>
            <a:rPr lang="en-US" sz="1200" dirty="0">
              <a:solidFill>
                <a:srgbClr val="FCC566"/>
              </a:solidFill>
            </a:rPr>
            <a:t>During COVID, Veteran </a:t>
          </a:r>
          <a:r>
            <a:rPr lang="en-US" sz="1400" dirty="0">
              <a:solidFill>
                <a:srgbClr val="FCC566"/>
              </a:solidFill>
            </a:rPr>
            <a:t>unemployment</a:t>
          </a:r>
          <a:r>
            <a:rPr lang="en-US" sz="1200" dirty="0">
              <a:solidFill>
                <a:srgbClr val="FCC566"/>
              </a:solidFill>
            </a:rPr>
            <a:t> rate  5.9% -</a:t>
          </a:r>
        </a:p>
      </dgm:t>
    </dgm:pt>
    <dgm:pt modelId="{67E1B5AD-AD6C-4C7B-97C3-6512A657E096}" type="parTrans" cxnId="{301CB330-9B5E-43FF-B246-F3C896D37B4F}">
      <dgm:prSet/>
      <dgm:spPr/>
      <dgm:t>
        <a:bodyPr/>
        <a:lstStyle/>
        <a:p>
          <a:endParaRPr lang="en-US"/>
        </a:p>
      </dgm:t>
    </dgm:pt>
    <dgm:pt modelId="{D71E8F19-0C7D-4C7D-AD85-F33F8BAB9B9D}" type="sibTrans" cxnId="{301CB330-9B5E-43FF-B246-F3C896D37B4F}">
      <dgm:prSet/>
      <dgm:spPr/>
      <dgm:t>
        <a:bodyPr/>
        <a:lstStyle/>
        <a:p>
          <a:endParaRPr lang="en-US"/>
        </a:p>
      </dgm:t>
    </dgm:pt>
    <dgm:pt modelId="{688CE9B1-38E4-403A-B21C-902254C6434C}">
      <dgm:prSet/>
      <dgm:spPr/>
      <dgm:t>
        <a:bodyPr/>
        <a:lstStyle/>
        <a:p>
          <a:pPr>
            <a:defRPr b="1"/>
          </a:pPr>
          <a:r>
            <a:rPr lang="en-US"/>
            <a:t>Feb. 2021</a:t>
          </a:r>
        </a:p>
      </dgm:t>
    </dgm:pt>
    <dgm:pt modelId="{9C4A1323-5266-4E74-9E96-C7C309028234}" type="parTrans" cxnId="{3DA3D141-8114-4CC4-BE11-2F11258AF0E7}">
      <dgm:prSet/>
      <dgm:spPr/>
      <dgm:t>
        <a:bodyPr/>
        <a:lstStyle/>
        <a:p>
          <a:endParaRPr lang="en-US"/>
        </a:p>
      </dgm:t>
    </dgm:pt>
    <dgm:pt modelId="{63866C9A-60FD-42DD-9A3D-051A53F06795}" type="sibTrans" cxnId="{3DA3D141-8114-4CC4-BE11-2F11258AF0E7}">
      <dgm:prSet/>
      <dgm:spPr/>
      <dgm:t>
        <a:bodyPr/>
        <a:lstStyle/>
        <a:p>
          <a:endParaRPr lang="en-US"/>
        </a:p>
      </dgm:t>
    </dgm:pt>
    <dgm:pt modelId="{6D2D5F27-D3A5-448C-8702-94FF6318F0D0}">
      <dgm:prSet custT="1"/>
      <dgm:spPr>
        <a:solidFill>
          <a:srgbClr val="1B3B68">
            <a:alpha val="90000"/>
          </a:srgbClr>
        </a:solidFill>
      </dgm:spPr>
      <dgm:t>
        <a:bodyPr/>
        <a:lstStyle/>
        <a:p>
          <a:r>
            <a:rPr lang="en-US" sz="1400" dirty="0">
              <a:solidFill>
                <a:srgbClr val="FCC566"/>
              </a:solidFill>
            </a:rPr>
            <a:t>Veteran unemployment Rate 5.2%</a:t>
          </a:r>
          <a:endParaRPr lang="en-US" sz="1400" i="1" dirty="0">
            <a:solidFill>
              <a:srgbClr val="FCC566"/>
            </a:solidFill>
          </a:endParaRPr>
        </a:p>
      </dgm:t>
    </dgm:pt>
    <dgm:pt modelId="{943C1E67-1B5B-48B7-9492-0562654E4967}" type="parTrans" cxnId="{D38852C3-1160-4055-B4D4-6FE2BD119C17}">
      <dgm:prSet/>
      <dgm:spPr/>
      <dgm:t>
        <a:bodyPr/>
        <a:lstStyle/>
        <a:p>
          <a:endParaRPr lang="en-US"/>
        </a:p>
      </dgm:t>
    </dgm:pt>
    <dgm:pt modelId="{7FB47A5D-D736-4312-A64D-049BE53D36F1}" type="sibTrans" cxnId="{D38852C3-1160-4055-B4D4-6FE2BD119C17}">
      <dgm:prSet/>
      <dgm:spPr/>
      <dgm:t>
        <a:bodyPr/>
        <a:lstStyle/>
        <a:p>
          <a:endParaRPr lang="en-US"/>
        </a:p>
      </dgm:t>
    </dgm:pt>
    <dgm:pt modelId="{358A2A2C-E884-4BD7-9CF3-999B80CCE801}">
      <dgm:prSet/>
      <dgm:spPr/>
      <dgm:t>
        <a:bodyPr/>
        <a:lstStyle/>
        <a:p>
          <a:pPr>
            <a:defRPr b="1"/>
          </a:pPr>
          <a:r>
            <a:rPr lang="en-US" dirty="0"/>
            <a:t>1 April</a:t>
          </a:r>
        </a:p>
      </dgm:t>
    </dgm:pt>
    <dgm:pt modelId="{8C2496F3-492E-4543-A7AF-120FE1A1E873}" type="parTrans" cxnId="{473F9B68-1121-4B03-BC82-62F12A99D6BC}">
      <dgm:prSet/>
      <dgm:spPr/>
      <dgm:t>
        <a:bodyPr/>
        <a:lstStyle/>
        <a:p>
          <a:endParaRPr lang="en-US"/>
        </a:p>
      </dgm:t>
    </dgm:pt>
    <dgm:pt modelId="{56279A6B-4D57-43E7-85AD-A72293C8C340}" type="sibTrans" cxnId="{473F9B68-1121-4B03-BC82-62F12A99D6BC}">
      <dgm:prSet/>
      <dgm:spPr/>
      <dgm:t>
        <a:bodyPr/>
        <a:lstStyle/>
        <a:p>
          <a:endParaRPr lang="en-US"/>
        </a:p>
      </dgm:t>
    </dgm:pt>
    <dgm:pt modelId="{D9B57449-4EEB-42CD-9118-8E6983623E19}">
      <dgm:prSet custT="1"/>
      <dgm:spPr>
        <a:solidFill>
          <a:srgbClr val="1B3B68">
            <a:alpha val="90000"/>
          </a:srgbClr>
        </a:solidFill>
      </dgm:spPr>
      <dgm:t>
        <a:bodyPr/>
        <a:lstStyle/>
        <a:p>
          <a:r>
            <a:rPr lang="en-US" sz="1400" dirty="0">
              <a:solidFill>
                <a:srgbClr val="FCC566"/>
              </a:solidFill>
            </a:rPr>
            <a:t>Military Spouses say they have lost income as a result of pandemic</a:t>
          </a:r>
        </a:p>
      </dgm:t>
    </dgm:pt>
    <dgm:pt modelId="{78024FD3-1F4E-462E-A641-DA37906CEE69}" type="parTrans" cxnId="{203B8C7B-7C68-4439-8026-7C574DC9CF8A}">
      <dgm:prSet/>
      <dgm:spPr/>
      <dgm:t>
        <a:bodyPr/>
        <a:lstStyle/>
        <a:p>
          <a:endParaRPr lang="en-US"/>
        </a:p>
      </dgm:t>
    </dgm:pt>
    <dgm:pt modelId="{568EB32F-E1A6-404F-8CB2-5B1C3D8EB45E}" type="sibTrans" cxnId="{203B8C7B-7C68-4439-8026-7C574DC9CF8A}">
      <dgm:prSet/>
      <dgm:spPr/>
      <dgm:t>
        <a:bodyPr/>
        <a:lstStyle/>
        <a:p>
          <a:endParaRPr lang="en-US"/>
        </a:p>
      </dgm:t>
    </dgm:pt>
    <dgm:pt modelId="{A19E6AE1-935A-4E28-A140-DB50A74D10A8}" type="pres">
      <dgm:prSet presAssocID="{2B745AD0-695B-4FCA-B22A-B834137CC9E6}" presName="root" presStyleCnt="0">
        <dgm:presLayoutVars>
          <dgm:chMax/>
          <dgm:chPref/>
          <dgm:animLvl val="lvl"/>
        </dgm:presLayoutVars>
      </dgm:prSet>
      <dgm:spPr/>
    </dgm:pt>
    <dgm:pt modelId="{01C58D86-2FCD-481E-999A-F3406FDB60F5}" type="pres">
      <dgm:prSet presAssocID="{2B745AD0-695B-4FCA-B22A-B834137CC9E6}" presName="divider" presStyleLbl="fgAccFollowNode1" presStyleIdx="0" presStyleCnt="1"/>
      <dgm:spPr>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tailEnd type="triangle" w="lg" len="lg"/>
        </a:ln>
        <a:effectLst/>
      </dgm:spPr>
    </dgm:pt>
    <dgm:pt modelId="{2B4E2576-B3CE-4F21-9E9F-8F9C1A0E6CA5}" type="pres">
      <dgm:prSet presAssocID="{2B745AD0-695B-4FCA-B22A-B834137CC9E6}" presName="nodes" presStyleCnt="0">
        <dgm:presLayoutVars>
          <dgm:chMax/>
          <dgm:chPref/>
          <dgm:animLvl val="lvl"/>
        </dgm:presLayoutVars>
      </dgm:prSet>
      <dgm:spPr/>
    </dgm:pt>
    <dgm:pt modelId="{339749A6-DEA7-4C3E-B75E-B2313AC187AE}" type="pres">
      <dgm:prSet presAssocID="{46DB321A-C343-4F97-99C7-ED32F23AF605}" presName="composite" presStyleCnt="0"/>
      <dgm:spPr/>
    </dgm:pt>
    <dgm:pt modelId="{9FBE195E-7B9B-4AD1-93B9-5762414CF2FA}" type="pres">
      <dgm:prSet presAssocID="{46DB321A-C343-4F97-99C7-ED32F23AF605}" presName="L1TextContainer" presStyleLbl="revTx" presStyleIdx="0" presStyleCnt="5">
        <dgm:presLayoutVars>
          <dgm:chMax val="1"/>
          <dgm:chPref val="1"/>
          <dgm:bulletEnabled val="1"/>
        </dgm:presLayoutVars>
      </dgm:prSet>
      <dgm:spPr/>
    </dgm:pt>
    <dgm:pt modelId="{354B50DA-CB20-4AB8-9E3C-C59CA1F855A2}" type="pres">
      <dgm:prSet presAssocID="{46DB321A-C343-4F97-99C7-ED32F23AF605}" presName="L2TextContainerWrapper" presStyleCnt="0">
        <dgm:presLayoutVars>
          <dgm:chMax val="0"/>
          <dgm:chPref val="0"/>
          <dgm:bulletEnabled val="1"/>
        </dgm:presLayoutVars>
      </dgm:prSet>
      <dgm:spPr/>
    </dgm:pt>
    <dgm:pt modelId="{AA6E4AD1-2FCC-4EA7-9049-5EDCA67CBE00}" type="pres">
      <dgm:prSet presAssocID="{46DB321A-C343-4F97-99C7-ED32F23AF605}" presName="L2TextContainer" presStyleLbl="bgAcc1" presStyleIdx="0" presStyleCnt="5"/>
      <dgm:spPr/>
    </dgm:pt>
    <dgm:pt modelId="{89E66BB9-2083-4814-8DC5-B6FBEA671243}" type="pres">
      <dgm:prSet presAssocID="{46DB321A-C343-4F97-99C7-ED32F23AF605}" presName="FlexibleEmptyPlaceHolder" presStyleCnt="0"/>
      <dgm:spPr/>
    </dgm:pt>
    <dgm:pt modelId="{D3AB978D-17CC-47CB-8227-49BF89959400}" type="pres">
      <dgm:prSet presAssocID="{46DB321A-C343-4F97-99C7-ED32F23AF605}" presName="ConnectLine" presStyleLbl="sibTrans1D1" presStyleIdx="0" presStyleCnt="5"/>
      <dgm:spPr>
        <a:noFill/>
        <a:ln w="6350" cap="flat" cmpd="sng" algn="ctr">
          <a:solidFill>
            <a:schemeClr val="dk2">
              <a:hueOff val="0"/>
              <a:satOff val="0"/>
              <a:lumOff val="0"/>
              <a:alphaOff val="0"/>
            </a:schemeClr>
          </a:solidFill>
          <a:prstDash val="dash"/>
          <a:miter lim="800000"/>
        </a:ln>
        <a:effectLst/>
      </dgm:spPr>
    </dgm:pt>
    <dgm:pt modelId="{90CBF204-3790-4A5B-B477-B09F62511740}" type="pres">
      <dgm:prSet presAssocID="{46DB321A-C343-4F97-99C7-ED32F23AF605}" presName="ConnectorPoint" presStyleLbl="alignNode1" presStyleIdx="0" presStyleCnt="5"/>
      <dgm:spPr/>
    </dgm:pt>
    <dgm:pt modelId="{BEDEFAF1-DBF3-4104-A3C7-4EE1EBA1815D}" type="pres">
      <dgm:prSet presAssocID="{46DB321A-C343-4F97-99C7-ED32F23AF605}" presName="EmptyPlaceHolder" presStyleCnt="0"/>
      <dgm:spPr/>
    </dgm:pt>
    <dgm:pt modelId="{FA1C6527-86C7-4F82-8E24-89F15C1797B6}" type="pres">
      <dgm:prSet presAssocID="{EAB7ACF7-62BE-4347-BD1C-E6577F0E6382}" presName="spaceBetweenRectangles" presStyleCnt="0"/>
      <dgm:spPr/>
    </dgm:pt>
    <dgm:pt modelId="{686673E7-7B2F-428C-BC6D-73109ABDD323}" type="pres">
      <dgm:prSet presAssocID="{752B85C4-71B1-49FB-9237-DBB0B01726A8}" presName="composite" presStyleCnt="0"/>
      <dgm:spPr/>
    </dgm:pt>
    <dgm:pt modelId="{0D3C1D50-400A-4771-85C7-574F9CE94A35}" type="pres">
      <dgm:prSet presAssocID="{752B85C4-71B1-49FB-9237-DBB0B01726A8}" presName="L1TextContainer" presStyleLbl="revTx" presStyleIdx="1" presStyleCnt="5">
        <dgm:presLayoutVars>
          <dgm:chMax val="1"/>
          <dgm:chPref val="1"/>
          <dgm:bulletEnabled val="1"/>
        </dgm:presLayoutVars>
      </dgm:prSet>
      <dgm:spPr/>
    </dgm:pt>
    <dgm:pt modelId="{067BDD87-ACF5-44EE-8075-52C09E5BB3C8}" type="pres">
      <dgm:prSet presAssocID="{752B85C4-71B1-49FB-9237-DBB0B01726A8}" presName="L2TextContainerWrapper" presStyleCnt="0">
        <dgm:presLayoutVars>
          <dgm:chMax val="0"/>
          <dgm:chPref val="0"/>
          <dgm:bulletEnabled val="1"/>
        </dgm:presLayoutVars>
      </dgm:prSet>
      <dgm:spPr/>
    </dgm:pt>
    <dgm:pt modelId="{2001A3B2-8B16-4A4A-976D-FAC1B26B3F68}" type="pres">
      <dgm:prSet presAssocID="{752B85C4-71B1-49FB-9237-DBB0B01726A8}" presName="L2TextContainer" presStyleLbl="bgAcc1" presStyleIdx="1" presStyleCnt="5"/>
      <dgm:spPr/>
    </dgm:pt>
    <dgm:pt modelId="{CCE7E398-2C0A-4D94-A690-775E5975A88B}" type="pres">
      <dgm:prSet presAssocID="{752B85C4-71B1-49FB-9237-DBB0B01726A8}" presName="FlexibleEmptyPlaceHolder" presStyleCnt="0"/>
      <dgm:spPr/>
    </dgm:pt>
    <dgm:pt modelId="{C7C1C167-7DD3-4E86-9695-2A098E701C4A}" type="pres">
      <dgm:prSet presAssocID="{752B85C4-71B1-49FB-9237-DBB0B01726A8}" presName="ConnectLine" presStyleLbl="sibTrans1D1" presStyleIdx="1" presStyleCnt="5"/>
      <dgm:spPr>
        <a:noFill/>
        <a:ln w="6350" cap="flat" cmpd="sng" algn="ctr">
          <a:solidFill>
            <a:schemeClr val="dk2">
              <a:hueOff val="0"/>
              <a:satOff val="0"/>
              <a:lumOff val="0"/>
              <a:alphaOff val="0"/>
            </a:schemeClr>
          </a:solidFill>
          <a:prstDash val="dash"/>
          <a:miter lim="800000"/>
        </a:ln>
        <a:effectLst/>
      </dgm:spPr>
    </dgm:pt>
    <dgm:pt modelId="{8DFB82B1-A728-442F-82E7-2785ED3410BB}" type="pres">
      <dgm:prSet presAssocID="{752B85C4-71B1-49FB-9237-DBB0B01726A8}" presName="ConnectorPoint" presStyleLbl="alignNode1" presStyleIdx="1" presStyleCnt="5"/>
      <dgm:spPr/>
    </dgm:pt>
    <dgm:pt modelId="{64D5C972-435C-48B9-BFF9-5A09A74529D6}" type="pres">
      <dgm:prSet presAssocID="{752B85C4-71B1-49FB-9237-DBB0B01726A8}" presName="EmptyPlaceHolder" presStyleCnt="0"/>
      <dgm:spPr/>
    </dgm:pt>
    <dgm:pt modelId="{8C30BD52-269D-493B-95AD-FD33612FE583}" type="pres">
      <dgm:prSet presAssocID="{392AC970-0A36-4521-9B43-928E7CF73EEA}" presName="spaceBetweenRectangles" presStyleCnt="0"/>
      <dgm:spPr/>
    </dgm:pt>
    <dgm:pt modelId="{A7E3E6F8-18FD-4ED3-AC1D-8E054EEAF9EE}" type="pres">
      <dgm:prSet presAssocID="{FE676439-BE62-484C-9B1D-8241C0E009E2}" presName="composite" presStyleCnt="0"/>
      <dgm:spPr/>
    </dgm:pt>
    <dgm:pt modelId="{53E5821E-AEA7-4229-9F0F-4F1A135B5F54}" type="pres">
      <dgm:prSet presAssocID="{FE676439-BE62-484C-9B1D-8241C0E009E2}" presName="L1TextContainer" presStyleLbl="revTx" presStyleIdx="2" presStyleCnt="5">
        <dgm:presLayoutVars>
          <dgm:chMax val="1"/>
          <dgm:chPref val="1"/>
          <dgm:bulletEnabled val="1"/>
        </dgm:presLayoutVars>
      </dgm:prSet>
      <dgm:spPr/>
    </dgm:pt>
    <dgm:pt modelId="{2C82CAA6-9644-4875-9D74-3BB0D24C9A84}" type="pres">
      <dgm:prSet presAssocID="{FE676439-BE62-484C-9B1D-8241C0E009E2}" presName="L2TextContainerWrapper" presStyleCnt="0">
        <dgm:presLayoutVars>
          <dgm:chMax val="0"/>
          <dgm:chPref val="0"/>
          <dgm:bulletEnabled val="1"/>
        </dgm:presLayoutVars>
      </dgm:prSet>
      <dgm:spPr/>
    </dgm:pt>
    <dgm:pt modelId="{764C3B84-159F-4020-A929-B02E4CC31227}" type="pres">
      <dgm:prSet presAssocID="{FE676439-BE62-484C-9B1D-8241C0E009E2}" presName="L2TextContainer" presStyleLbl="bgAcc1" presStyleIdx="2" presStyleCnt="5"/>
      <dgm:spPr/>
    </dgm:pt>
    <dgm:pt modelId="{32FB60D5-3701-4BE3-A2A2-06997CF8A5E4}" type="pres">
      <dgm:prSet presAssocID="{FE676439-BE62-484C-9B1D-8241C0E009E2}" presName="FlexibleEmptyPlaceHolder" presStyleCnt="0"/>
      <dgm:spPr/>
    </dgm:pt>
    <dgm:pt modelId="{E88D3180-311D-4FA5-82CB-5BFFCC7E2291}" type="pres">
      <dgm:prSet presAssocID="{FE676439-BE62-484C-9B1D-8241C0E009E2}" presName="ConnectLine" presStyleLbl="sibTrans1D1" presStyleIdx="2" presStyleCnt="5"/>
      <dgm:spPr>
        <a:noFill/>
        <a:ln w="6350" cap="flat" cmpd="sng" algn="ctr">
          <a:solidFill>
            <a:schemeClr val="dk2">
              <a:hueOff val="0"/>
              <a:satOff val="0"/>
              <a:lumOff val="0"/>
              <a:alphaOff val="0"/>
            </a:schemeClr>
          </a:solidFill>
          <a:prstDash val="dash"/>
          <a:miter lim="800000"/>
        </a:ln>
        <a:effectLst/>
      </dgm:spPr>
    </dgm:pt>
    <dgm:pt modelId="{FE4F69FA-E9D9-43DF-B60E-32BA82217D20}" type="pres">
      <dgm:prSet presAssocID="{FE676439-BE62-484C-9B1D-8241C0E009E2}" presName="ConnectorPoint" presStyleLbl="alignNode1" presStyleIdx="2" presStyleCnt="5"/>
      <dgm:spPr/>
    </dgm:pt>
    <dgm:pt modelId="{1F6BADD7-1BF3-4D13-B783-B0037B82562C}" type="pres">
      <dgm:prSet presAssocID="{FE676439-BE62-484C-9B1D-8241C0E009E2}" presName="EmptyPlaceHolder" presStyleCnt="0"/>
      <dgm:spPr/>
    </dgm:pt>
    <dgm:pt modelId="{5BBA8425-DBAC-40FF-A39F-642FB37BA314}" type="pres">
      <dgm:prSet presAssocID="{4C2D5CAB-12BB-4E41-9CB7-8F74D1BD9C1F}" presName="spaceBetweenRectangles" presStyleCnt="0"/>
      <dgm:spPr/>
    </dgm:pt>
    <dgm:pt modelId="{F414FDCD-0B7D-418F-9F47-C640332A430A}" type="pres">
      <dgm:prSet presAssocID="{688CE9B1-38E4-403A-B21C-902254C6434C}" presName="composite" presStyleCnt="0"/>
      <dgm:spPr/>
    </dgm:pt>
    <dgm:pt modelId="{B002F825-0FF8-47B8-BCF3-5816334CDF42}" type="pres">
      <dgm:prSet presAssocID="{688CE9B1-38E4-403A-B21C-902254C6434C}" presName="L1TextContainer" presStyleLbl="revTx" presStyleIdx="3" presStyleCnt="5">
        <dgm:presLayoutVars>
          <dgm:chMax val="1"/>
          <dgm:chPref val="1"/>
          <dgm:bulletEnabled val="1"/>
        </dgm:presLayoutVars>
      </dgm:prSet>
      <dgm:spPr/>
    </dgm:pt>
    <dgm:pt modelId="{AD894B3E-5313-4536-A5E0-8C5BE31FD7C2}" type="pres">
      <dgm:prSet presAssocID="{688CE9B1-38E4-403A-B21C-902254C6434C}" presName="L2TextContainerWrapper" presStyleCnt="0">
        <dgm:presLayoutVars>
          <dgm:chMax val="0"/>
          <dgm:chPref val="0"/>
          <dgm:bulletEnabled val="1"/>
        </dgm:presLayoutVars>
      </dgm:prSet>
      <dgm:spPr/>
    </dgm:pt>
    <dgm:pt modelId="{F0F5F142-091F-40D8-A059-0F7FBDB3C0B5}" type="pres">
      <dgm:prSet presAssocID="{688CE9B1-38E4-403A-B21C-902254C6434C}" presName="L2TextContainer" presStyleLbl="bgAcc1" presStyleIdx="3" presStyleCnt="5"/>
      <dgm:spPr/>
    </dgm:pt>
    <dgm:pt modelId="{DA74AB3B-817A-4BCB-8635-7BBDFF54E65F}" type="pres">
      <dgm:prSet presAssocID="{688CE9B1-38E4-403A-B21C-902254C6434C}" presName="FlexibleEmptyPlaceHolder" presStyleCnt="0"/>
      <dgm:spPr/>
    </dgm:pt>
    <dgm:pt modelId="{C6D9BBA8-BB6B-46D9-AD95-7CBFFD6EE0CF}" type="pres">
      <dgm:prSet presAssocID="{688CE9B1-38E4-403A-B21C-902254C6434C}" presName="ConnectLine" presStyleLbl="sibTrans1D1" presStyleIdx="3" presStyleCnt="5"/>
      <dgm:spPr>
        <a:noFill/>
        <a:ln w="6350" cap="flat" cmpd="sng" algn="ctr">
          <a:solidFill>
            <a:schemeClr val="dk2">
              <a:hueOff val="0"/>
              <a:satOff val="0"/>
              <a:lumOff val="0"/>
              <a:alphaOff val="0"/>
            </a:schemeClr>
          </a:solidFill>
          <a:prstDash val="dash"/>
          <a:miter lim="800000"/>
        </a:ln>
        <a:effectLst/>
      </dgm:spPr>
    </dgm:pt>
    <dgm:pt modelId="{017560A6-AFF9-42E7-BF46-A44D6B7E9655}" type="pres">
      <dgm:prSet presAssocID="{688CE9B1-38E4-403A-B21C-902254C6434C}" presName="ConnectorPoint" presStyleLbl="alignNode1" presStyleIdx="3" presStyleCnt="5"/>
      <dgm:spPr/>
    </dgm:pt>
    <dgm:pt modelId="{49E54C3C-2543-41B1-B188-A1BA14269615}" type="pres">
      <dgm:prSet presAssocID="{688CE9B1-38E4-403A-B21C-902254C6434C}" presName="EmptyPlaceHolder" presStyleCnt="0"/>
      <dgm:spPr/>
    </dgm:pt>
    <dgm:pt modelId="{53F44D68-0DF0-4CDA-BB77-39E8B845C9ED}" type="pres">
      <dgm:prSet presAssocID="{63866C9A-60FD-42DD-9A3D-051A53F06795}" presName="spaceBetweenRectangles" presStyleCnt="0"/>
      <dgm:spPr/>
    </dgm:pt>
    <dgm:pt modelId="{362E9768-21B2-4FA4-A4BE-048FE1D8A3AC}" type="pres">
      <dgm:prSet presAssocID="{358A2A2C-E884-4BD7-9CF3-999B80CCE801}" presName="composite" presStyleCnt="0"/>
      <dgm:spPr/>
    </dgm:pt>
    <dgm:pt modelId="{2F42FA38-07F9-4B73-9F90-99734BDB601E}" type="pres">
      <dgm:prSet presAssocID="{358A2A2C-E884-4BD7-9CF3-999B80CCE801}" presName="L1TextContainer" presStyleLbl="revTx" presStyleIdx="4" presStyleCnt="5">
        <dgm:presLayoutVars>
          <dgm:chMax val="1"/>
          <dgm:chPref val="1"/>
          <dgm:bulletEnabled val="1"/>
        </dgm:presLayoutVars>
      </dgm:prSet>
      <dgm:spPr/>
    </dgm:pt>
    <dgm:pt modelId="{4EEC6258-6A04-4B40-88F7-B124A73624CF}" type="pres">
      <dgm:prSet presAssocID="{358A2A2C-E884-4BD7-9CF3-999B80CCE801}" presName="L2TextContainerWrapper" presStyleCnt="0">
        <dgm:presLayoutVars>
          <dgm:chMax val="0"/>
          <dgm:chPref val="0"/>
          <dgm:bulletEnabled val="1"/>
        </dgm:presLayoutVars>
      </dgm:prSet>
      <dgm:spPr/>
    </dgm:pt>
    <dgm:pt modelId="{BE2959C6-386C-4729-83F1-0B6C758BCF9D}" type="pres">
      <dgm:prSet presAssocID="{358A2A2C-E884-4BD7-9CF3-999B80CCE801}" presName="L2TextContainer" presStyleLbl="bgAcc1" presStyleIdx="4" presStyleCnt="5"/>
      <dgm:spPr/>
    </dgm:pt>
    <dgm:pt modelId="{1AB897C1-052D-4C24-9DD3-F755D87429F4}" type="pres">
      <dgm:prSet presAssocID="{358A2A2C-E884-4BD7-9CF3-999B80CCE801}" presName="FlexibleEmptyPlaceHolder" presStyleCnt="0"/>
      <dgm:spPr/>
    </dgm:pt>
    <dgm:pt modelId="{7A216726-9209-44BC-9577-A5D116723A94}" type="pres">
      <dgm:prSet presAssocID="{358A2A2C-E884-4BD7-9CF3-999B80CCE801}" presName="ConnectLine" presStyleLbl="sibTrans1D1" presStyleIdx="4" presStyleCnt="5"/>
      <dgm:spPr>
        <a:noFill/>
        <a:ln w="6350" cap="flat" cmpd="sng" algn="ctr">
          <a:solidFill>
            <a:schemeClr val="dk2">
              <a:hueOff val="0"/>
              <a:satOff val="0"/>
              <a:lumOff val="0"/>
              <a:alphaOff val="0"/>
            </a:schemeClr>
          </a:solidFill>
          <a:prstDash val="dash"/>
          <a:miter lim="800000"/>
        </a:ln>
        <a:effectLst/>
      </dgm:spPr>
    </dgm:pt>
    <dgm:pt modelId="{0012AA1E-9D08-4408-AEAF-547297DD756F}" type="pres">
      <dgm:prSet presAssocID="{358A2A2C-E884-4BD7-9CF3-999B80CCE801}" presName="ConnectorPoint" presStyleLbl="alignNode1" presStyleIdx="4" presStyleCnt="5"/>
      <dgm:spPr/>
    </dgm:pt>
    <dgm:pt modelId="{A2A12774-CB7B-4A9F-854C-89EA74D2756D}" type="pres">
      <dgm:prSet presAssocID="{358A2A2C-E884-4BD7-9CF3-999B80CCE801}" presName="EmptyPlaceHolder" presStyleCnt="0"/>
      <dgm:spPr/>
    </dgm:pt>
  </dgm:ptLst>
  <dgm:cxnLst>
    <dgm:cxn modelId="{8AC49A20-1729-4757-9887-339396132643}" type="presOf" srcId="{984BFC01-B7C1-4614-BADE-53036EBEBF4F}" destId="{764C3B84-159F-4020-A929-B02E4CC31227}" srcOrd="0" destOrd="0" presId="urn:microsoft.com/office/officeart/2016/7/layout/BasicTimeline"/>
    <dgm:cxn modelId="{301CB330-9B5E-43FF-B246-F3C896D37B4F}" srcId="{FE676439-BE62-484C-9B1D-8241C0E009E2}" destId="{984BFC01-B7C1-4614-BADE-53036EBEBF4F}" srcOrd="0" destOrd="0" parTransId="{67E1B5AD-AD6C-4C7B-97C3-6512A657E096}" sibTransId="{D71E8F19-0C7D-4C7D-AD85-F33F8BAB9B9D}"/>
    <dgm:cxn modelId="{2CEE925F-9A69-456D-BA5A-7F530370F915}" type="presOf" srcId="{D9B57449-4EEB-42CD-9118-8E6983623E19}" destId="{BE2959C6-386C-4729-83F1-0B6C758BCF9D}" srcOrd="0" destOrd="0" presId="urn:microsoft.com/office/officeart/2016/7/layout/BasicTimeline"/>
    <dgm:cxn modelId="{3DA3D141-8114-4CC4-BE11-2F11258AF0E7}" srcId="{2B745AD0-695B-4FCA-B22A-B834137CC9E6}" destId="{688CE9B1-38E4-403A-B21C-902254C6434C}" srcOrd="3" destOrd="0" parTransId="{9C4A1323-5266-4E74-9E96-C7C309028234}" sibTransId="{63866C9A-60FD-42DD-9A3D-051A53F06795}"/>
    <dgm:cxn modelId="{C0D78142-A909-42C6-829B-95862CBB4BF5}" type="presOf" srcId="{358A2A2C-E884-4BD7-9CF3-999B80CCE801}" destId="{2F42FA38-07F9-4B73-9F90-99734BDB601E}" srcOrd="0" destOrd="0" presId="urn:microsoft.com/office/officeart/2016/7/layout/BasicTimeline"/>
    <dgm:cxn modelId="{40150967-6FF0-413C-ACE7-32F3228E309D}" srcId="{2B745AD0-695B-4FCA-B22A-B834137CC9E6}" destId="{46DB321A-C343-4F97-99C7-ED32F23AF605}" srcOrd="0" destOrd="0" parTransId="{8E4ECE51-592A-4769-8B3C-3FD5A1D59541}" sibTransId="{EAB7ACF7-62BE-4347-BD1C-E6577F0E6382}"/>
    <dgm:cxn modelId="{473F9B68-1121-4B03-BC82-62F12A99D6BC}" srcId="{2B745AD0-695B-4FCA-B22A-B834137CC9E6}" destId="{358A2A2C-E884-4BD7-9CF3-999B80CCE801}" srcOrd="4" destOrd="0" parTransId="{8C2496F3-492E-4543-A7AF-120FE1A1E873}" sibTransId="{56279A6B-4D57-43E7-85AD-A72293C8C340}"/>
    <dgm:cxn modelId="{C9D8FE4A-0E1D-4B3B-A097-5E88A9DCCF43}" type="presOf" srcId="{6D2D5F27-D3A5-448C-8702-94FF6318F0D0}" destId="{F0F5F142-091F-40D8-A059-0F7FBDB3C0B5}" srcOrd="0" destOrd="0" presId="urn:microsoft.com/office/officeart/2016/7/layout/BasicTimeline"/>
    <dgm:cxn modelId="{8E02BA76-545F-4AE9-9614-D8E497130480}" type="presOf" srcId="{2B745AD0-695B-4FCA-B22A-B834137CC9E6}" destId="{A19E6AE1-935A-4E28-A140-DB50A74D10A8}" srcOrd="0" destOrd="0" presId="urn:microsoft.com/office/officeart/2016/7/layout/BasicTimeline"/>
    <dgm:cxn modelId="{2E11A178-C6E7-4566-BB1C-6DC15A085F90}" type="presOf" srcId="{1E4E0F9B-4C61-46C0-B09D-B7C064BCFC21}" destId="{AA6E4AD1-2FCC-4EA7-9049-5EDCA67CBE00}" srcOrd="0" destOrd="0" presId="urn:microsoft.com/office/officeart/2016/7/layout/BasicTimeline"/>
    <dgm:cxn modelId="{203B8C7B-7C68-4439-8026-7C574DC9CF8A}" srcId="{358A2A2C-E884-4BD7-9CF3-999B80CCE801}" destId="{D9B57449-4EEB-42CD-9118-8E6983623E19}" srcOrd="0" destOrd="0" parTransId="{78024FD3-1F4E-462E-A641-DA37906CEE69}" sibTransId="{568EB32F-E1A6-404F-8CB2-5B1C3D8EB45E}"/>
    <dgm:cxn modelId="{DD926081-1A3D-47FB-BE52-D2AB522B6C46}" type="presOf" srcId="{46DB321A-C343-4F97-99C7-ED32F23AF605}" destId="{9FBE195E-7B9B-4AD1-93B9-5762414CF2FA}" srcOrd="0" destOrd="0" presId="urn:microsoft.com/office/officeart/2016/7/layout/BasicTimeline"/>
    <dgm:cxn modelId="{27A3DBB2-AE29-4849-A62D-4FBC6D6F346B}" type="presOf" srcId="{688CE9B1-38E4-403A-B21C-902254C6434C}" destId="{B002F825-0FF8-47B8-BCF3-5816334CDF42}" srcOrd="0" destOrd="0" presId="urn:microsoft.com/office/officeart/2016/7/layout/BasicTimeline"/>
    <dgm:cxn modelId="{446C58C0-5B3A-43D3-BD7C-3A32FDA78DCA}" type="presOf" srcId="{FE676439-BE62-484C-9B1D-8241C0E009E2}" destId="{53E5821E-AEA7-4229-9F0F-4F1A135B5F54}" srcOrd="0" destOrd="0" presId="urn:microsoft.com/office/officeart/2016/7/layout/BasicTimeline"/>
    <dgm:cxn modelId="{57F524C2-6710-4196-BE82-B1885B8A8B7D}" type="presOf" srcId="{752B85C4-71B1-49FB-9237-DBB0B01726A8}" destId="{0D3C1D50-400A-4771-85C7-574F9CE94A35}" srcOrd="0" destOrd="0" presId="urn:microsoft.com/office/officeart/2016/7/layout/BasicTimeline"/>
    <dgm:cxn modelId="{D38852C3-1160-4055-B4D4-6FE2BD119C17}" srcId="{688CE9B1-38E4-403A-B21C-902254C6434C}" destId="{6D2D5F27-D3A5-448C-8702-94FF6318F0D0}" srcOrd="0" destOrd="0" parTransId="{943C1E67-1B5B-48B7-9492-0562654E4967}" sibTransId="{7FB47A5D-D736-4312-A64D-049BE53D36F1}"/>
    <dgm:cxn modelId="{560829C6-8224-4B59-9484-6BC279E44A30}" srcId="{46DB321A-C343-4F97-99C7-ED32F23AF605}" destId="{1E4E0F9B-4C61-46C0-B09D-B7C064BCFC21}" srcOrd="0" destOrd="0" parTransId="{5D2EA3C3-2D0D-4375-B570-5239DA73FC34}" sibTransId="{FC67B704-4C44-407C-9D97-5A8362CF6402}"/>
    <dgm:cxn modelId="{943340C9-6415-4231-88C0-BE0099253375}" srcId="{2B745AD0-695B-4FCA-B22A-B834137CC9E6}" destId="{FE676439-BE62-484C-9B1D-8241C0E009E2}" srcOrd="2" destOrd="0" parTransId="{CB4299B6-AB45-4FD3-9C7A-272F1B11A486}" sibTransId="{4C2D5CAB-12BB-4E41-9CB7-8F74D1BD9C1F}"/>
    <dgm:cxn modelId="{C87BD6CA-16B8-4581-9291-8DF95CD7E09D}" srcId="{752B85C4-71B1-49FB-9237-DBB0B01726A8}" destId="{A0F31137-8E37-441D-B3BB-797591470A48}" srcOrd="0" destOrd="0" parTransId="{2FD1C727-8146-484D-B072-B8BFFF3F2438}" sibTransId="{05E82990-BB9A-489E-A94E-2A30212FEA57}"/>
    <dgm:cxn modelId="{E383E4E3-5FED-4AAE-BD85-4ADD9C85244A}" srcId="{2B745AD0-695B-4FCA-B22A-B834137CC9E6}" destId="{752B85C4-71B1-49FB-9237-DBB0B01726A8}" srcOrd="1" destOrd="0" parTransId="{EA075D13-84E9-4080-BC3D-3CD3058C0166}" sibTransId="{392AC970-0A36-4521-9B43-928E7CF73EEA}"/>
    <dgm:cxn modelId="{9FACE7EB-5CF6-4265-A4A7-41CD79295B81}" type="presOf" srcId="{A0F31137-8E37-441D-B3BB-797591470A48}" destId="{2001A3B2-8B16-4A4A-976D-FAC1B26B3F68}" srcOrd="0" destOrd="0" presId="urn:microsoft.com/office/officeart/2016/7/layout/BasicTimeline"/>
    <dgm:cxn modelId="{1E582A61-32C0-4E48-B8C5-A34E1777936B}" type="presParOf" srcId="{A19E6AE1-935A-4E28-A140-DB50A74D10A8}" destId="{01C58D86-2FCD-481E-999A-F3406FDB60F5}" srcOrd="0" destOrd="0" presId="urn:microsoft.com/office/officeart/2016/7/layout/BasicTimeline"/>
    <dgm:cxn modelId="{83E1C0A4-5FE9-43AD-A6C4-B8C94CB73BD3}" type="presParOf" srcId="{A19E6AE1-935A-4E28-A140-DB50A74D10A8}" destId="{2B4E2576-B3CE-4F21-9E9F-8F9C1A0E6CA5}" srcOrd="1" destOrd="0" presId="urn:microsoft.com/office/officeart/2016/7/layout/BasicTimeline"/>
    <dgm:cxn modelId="{986A917E-DAF4-464B-9202-C30F6E0E8F13}" type="presParOf" srcId="{2B4E2576-B3CE-4F21-9E9F-8F9C1A0E6CA5}" destId="{339749A6-DEA7-4C3E-B75E-B2313AC187AE}" srcOrd="0" destOrd="0" presId="urn:microsoft.com/office/officeart/2016/7/layout/BasicTimeline"/>
    <dgm:cxn modelId="{4F13B0FF-B659-41F3-B0DB-81185F5DD2F2}" type="presParOf" srcId="{339749A6-DEA7-4C3E-B75E-B2313AC187AE}" destId="{9FBE195E-7B9B-4AD1-93B9-5762414CF2FA}" srcOrd="0" destOrd="0" presId="urn:microsoft.com/office/officeart/2016/7/layout/BasicTimeline"/>
    <dgm:cxn modelId="{261874EA-68D3-4282-A122-2D8EFA4180D3}" type="presParOf" srcId="{339749A6-DEA7-4C3E-B75E-B2313AC187AE}" destId="{354B50DA-CB20-4AB8-9E3C-C59CA1F855A2}" srcOrd="1" destOrd="0" presId="urn:microsoft.com/office/officeart/2016/7/layout/BasicTimeline"/>
    <dgm:cxn modelId="{FF64837D-0706-4AE0-B285-B9AA3AD84D08}" type="presParOf" srcId="{354B50DA-CB20-4AB8-9E3C-C59CA1F855A2}" destId="{AA6E4AD1-2FCC-4EA7-9049-5EDCA67CBE00}" srcOrd="0" destOrd="0" presId="urn:microsoft.com/office/officeart/2016/7/layout/BasicTimeline"/>
    <dgm:cxn modelId="{BF9809B6-3151-4AF8-A08A-D5B838EBC726}" type="presParOf" srcId="{354B50DA-CB20-4AB8-9E3C-C59CA1F855A2}" destId="{89E66BB9-2083-4814-8DC5-B6FBEA671243}" srcOrd="1" destOrd="0" presId="urn:microsoft.com/office/officeart/2016/7/layout/BasicTimeline"/>
    <dgm:cxn modelId="{47A12C5E-237A-4D76-99AE-62AE60CEDB06}" type="presParOf" srcId="{339749A6-DEA7-4C3E-B75E-B2313AC187AE}" destId="{D3AB978D-17CC-47CB-8227-49BF89959400}" srcOrd="2" destOrd="0" presId="urn:microsoft.com/office/officeart/2016/7/layout/BasicTimeline"/>
    <dgm:cxn modelId="{5473757C-3AFE-46C1-A8A5-1A51E9A902C3}" type="presParOf" srcId="{339749A6-DEA7-4C3E-B75E-B2313AC187AE}" destId="{90CBF204-3790-4A5B-B477-B09F62511740}" srcOrd="3" destOrd="0" presId="urn:microsoft.com/office/officeart/2016/7/layout/BasicTimeline"/>
    <dgm:cxn modelId="{181FA590-632F-428B-8F08-EC69BA32A88C}" type="presParOf" srcId="{339749A6-DEA7-4C3E-B75E-B2313AC187AE}" destId="{BEDEFAF1-DBF3-4104-A3C7-4EE1EBA1815D}" srcOrd="4" destOrd="0" presId="urn:microsoft.com/office/officeart/2016/7/layout/BasicTimeline"/>
    <dgm:cxn modelId="{55275D78-6074-4DE0-BDBF-F5E342A33E41}" type="presParOf" srcId="{2B4E2576-B3CE-4F21-9E9F-8F9C1A0E6CA5}" destId="{FA1C6527-86C7-4F82-8E24-89F15C1797B6}" srcOrd="1" destOrd="0" presId="urn:microsoft.com/office/officeart/2016/7/layout/BasicTimeline"/>
    <dgm:cxn modelId="{7F8AAF30-7694-4F34-A74C-597D5AD100C1}" type="presParOf" srcId="{2B4E2576-B3CE-4F21-9E9F-8F9C1A0E6CA5}" destId="{686673E7-7B2F-428C-BC6D-73109ABDD323}" srcOrd="2" destOrd="0" presId="urn:microsoft.com/office/officeart/2016/7/layout/BasicTimeline"/>
    <dgm:cxn modelId="{4F88564A-E40B-4367-BED8-B09916265706}" type="presParOf" srcId="{686673E7-7B2F-428C-BC6D-73109ABDD323}" destId="{0D3C1D50-400A-4771-85C7-574F9CE94A35}" srcOrd="0" destOrd="0" presId="urn:microsoft.com/office/officeart/2016/7/layout/BasicTimeline"/>
    <dgm:cxn modelId="{F1D762A0-B742-46EB-B8B6-34BE349F969A}" type="presParOf" srcId="{686673E7-7B2F-428C-BC6D-73109ABDD323}" destId="{067BDD87-ACF5-44EE-8075-52C09E5BB3C8}" srcOrd="1" destOrd="0" presId="urn:microsoft.com/office/officeart/2016/7/layout/BasicTimeline"/>
    <dgm:cxn modelId="{E114B904-AEE6-4A0E-8349-C35EA955292D}" type="presParOf" srcId="{067BDD87-ACF5-44EE-8075-52C09E5BB3C8}" destId="{2001A3B2-8B16-4A4A-976D-FAC1B26B3F68}" srcOrd="0" destOrd="0" presId="urn:microsoft.com/office/officeart/2016/7/layout/BasicTimeline"/>
    <dgm:cxn modelId="{6E800106-948B-422E-9DEA-0C12223FA2A8}" type="presParOf" srcId="{067BDD87-ACF5-44EE-8075-52C09E5BB3C8}" destId="{CCE7E398-2C0A-4D94-A690-775E5975A88B}" srcOrd="1" destOrd="0" presId="urn:microsoft.com/office/officeart/2016/7/layout/BasicTimeline"/>
    <dgm:cxn modelId="{0C40671B-28C3-4CC1-9F62-FD1233C51C80}" type="presParOf" srcId="{686673E7-7B2F-428C-BC6D-73109ABDD323}" destId="{C7C1C167-7DD3-4E86-9695-2A098E701C4A}" srcOrd="2" destOrd="0" presId="urn:microsoft.com/office/officeart/2016/7/layout/BasicTimeline"/>
    <dgm:cxn modelId="{9183A2D5-9143-450A-A8D7-C500D7DE674B}" type="presParOf" srcId="{686673E7-7B2F-428C-BC6D-73109ABDD323}" destId="{8DFB82B1-A728-442F-82E7-2785ED3410BB}" srcOrd="3" destOrd="0" presId="urn:microsoft.com/office/officeart/2016/7/layout/BasicTimeline"/>
    <dgm:cxn modelId="{3426B2CE-DCA7-4C49-AC7B-208545EFD6DC}" type="presParOf" srcId="{686673E7-7B2F-428C-BC6D-73109ABDD323}" destId="{64D5C972-435C-48B9-BFF9-5A09A74529D6}" srcOrd="4" destOrd="0" presId="urn:microsoft.com/office/officeart/2016/7/layout/BasicTimeline"/>
    <dgm:cxn modelId="{10801754-6083-4CAB-AE95-A31AF4EB8F7B}" type="presParOf" srcId="{2B4E2576-B3CE-4F21-9E9F-8F9C1A0E6CA5}" destId="{8C30BD52-269D-493B-95AD-FD33612FE583}" srcOrd="3" destOrd="0" presId="urn:microsoft.com/office/officeart/2016/7/layout/BasicTimeline"/>
    <dgm:cxn modelId="{927B9258-985D-40CD-8900-09896800415A}" type="presParOf" srcId="{2B4E2576-B3CE-4F21-9E9F-8F9C1A0E6CA5}" destId="{A7E3E6F8-18FD-4ED3-AC1D-8E054EEAF9EE}" srcOrd="4" destOrd="0" presId="urn:microsoft.com/office/officeart/2016/7/layout/BasicTimeline"/>
    <dgm:cxn modelId="{132FADFD-EC11-458F-8D6C-A6712891DFE1}" type="presParOf" srcId="{A7E3E6F8-18FD-4ED3-AC1D-8E054EEAF9EE}" destId="{53E5821E-AEA7-4229-9F0F-4F1A135B5F54}" srcOrd="0" destOrd="0" presId="urn:microsoft.com/office/officeart/2016/7/layout/BasicTimeline"/>
    <dgm:cxn modelId="{28CD7A2B-7EF1-45A4-B0C5-942CB81076F8}" type="presParOf" srcId="{A7E3E6F8-18FD-4ED3-AC1D-8E054EEAF9EE}" destId="{2C82CAA6-9644-4875-9D74-3BB0D24C9A84}" srcOrd="1" destOrd="0" presId="urn:microsoft.com/office/officeart/2016/7/layout/BasicTimeline"/>
    <dgm:cxn modelId="{002FB389-B95C-46F0-B5EA-FC98AAF3ACEC}" type="presParOf" srcId="{2C82CAA6-9644-4875-9D74-3BB0D24C9A84}" destId="{764C3B84-159F-4020-A929-B02E4CC31227}" srcOrd="0" destOrd="0" presId="urn:microsoft.com/office/officeart/2016/7/layout/BasicTimeline"/>
    <dgm:cxn modelId="{D9DAAEAD-6DAB-4232-B872-9B82AFA98493}" type="presParOf" srcId="{2C82CAA6-9644-4875-9D74-3BB0D24C9A84}" destId="{32FB60D5-3701-4BE3-A2A2-06997CF8A5E4}" srcOrd="1" destOrd="0" presId="urn:microsoft.com/office/officeart/2016/7/layout/BasicTimeline"/>
    <dgm:cxn modelId="{9EE3A5A6-5E4B-405D-BAA4-EECDC8032209}" type="presParOf" srcId="{A7E3E6F8-18FD-4ED3-AC1D-8E054EEAF9EE}" destId="{E88D3180-311D-4FA5-82CB-5BFFCC7E2291}" srcOrd="2" destOrd="0" presId="urn:microsoft.com/office/officeart/2016/7/layout/BasicTimeline"/>
    <dgm:cxn modelId="{0FD840D5-CCFF-4057-A8B3-338038106ADB}" type="presParOf" srcId="{A7E3E6F8-18FD-4ED3-AC1D-8E054EEAF9EE}" destId="{FE4F69FA-E9D9-43DF-B60E-32BA82217D20}" srcOrd="3" destOrd="0" presId="urn:microsoft.com/office/officeart/2016/7/layout/BasicTimeline"/>
    <dgm:cxn modelId="{EE43BC44-8C3D-4EDD-995F-AFCDB6880AB2}" type="presParOf" srcId="{A7E3E6F8-18FD-4ED3-AC1D-8E054EEAF9EE}" destId="{1F6BADD7-1BF3-4D13-B783-B0037B82562C}" srcOrd="4" destOrd="0" presId="urn:microsoft.com/office/officeart/2016/7/layout/BasicTimeline"/>
    <dgm:cxn modelId="{47B77F78-7079-47D3-8903-7587C502B42B}" type="presParOf" srcId="{2B4E2576-B3CE-4F21-9E9F-8F9C1A0E6CA5}" destId="{5BBA8425-DBAC-40FF-A39F-642FB37BA314}" srcOrd="5" destOrd="0" presId="urn:microsoft.com/office/officeart/2016/7/layout/BasicTimeline"/>
    <dgm:cxn modelId="{6D7F78B3-07F4-4376-8574-DB34DBA2D92E}" type="presParOf" srcId="{2B4E2576-B3CE-4F21-9E9F-8F9C1A0E6CA5}" destId="{F414FDCD-0B7D-418F-9F47-C640332A430A}" srcOrd="6" destOrd="0" presId="urn:microsoft.com/office/officeart/2016/7/layout/BasicTimeline"/>
    <dgm:cxn modelId="{B8F2C547-4408-4D10-A6CC-5DE69F5F0D5F}" type="presParOf" srcId="{F414FDCD-0B7D-418F-9F47-C640332A430A}" destId="{B002F825-0FF8-47B8-BCF3-5816334CDF42}" srcOrd="0" destOrd="0" presId="urn:microsoft.com/office/officeart/2016/7/layout/BasicTimeline"/>
    <dgm:cxn modelId="{0158C639-E778-433B-BE30-95ABE67CB6D1}" type="presParOf" srcId="{F414FDCD-0B7D-418F-9F47-C640332A430A}" destId="{AD894B3E-5313-4536-A5E0-8C5BE31FD7C2}" srcOrd="1" destOrd="0" presId="urn:microsoft.com/office/officeart/2016/7/layout/BasicTimeline"/>
    <dgm:cxn modelId="{FA1656BC-1903-4E51-BEEA-B8904EC1FFC0}" type="presParOf" srcId="{AD894B3E-5313-4536-A5E0-8C5BE31FD7C2}" destId="{F0F5F142-091F-40D8-A059-0F7FBDB3C0B5}" srcOrd="0" destOrd="0" presId="urn:microsoft.com/office/officeart/2016/7/layout/BasicTimeline"/>
    <dgm:cxn modelId="{FCB59F12-DF3D-492D-8B67-52FCBB3D4EFA}" type="presParOf" srcId="{AD894B3E-5313-4536-A5E0-8C5BE31FD7C2}" destId="{DA74AB3B-817A-4BCB-8635-7BBDFF54E65F}" srcOrd="1" destOrd="0" presId="urn:microsoft.com/office/officeart/2016/7/layout/BasicTimeline"/>
    <dgm:cxn modelId="{8B3BA81A-10A8-4373-98EC-5DD2E257FC2B}" type="presParOf" srcId="{F414FDCD-0B7D-418F-9F47-C640332A430A}" destId="{C6D9BBA8-BB6B-46D9-AD95-7CBFFD6EE0CF}" srcOrd="2" destOrd="0" presId="urn:microsoft.com/office/officeart/2016/7/layout/BasicTimeline"/>
    <dgm:cxn modelId="{B666AA1B-0B98-4B4B-A2CC-1ADB785C0FE9}" type="presParOf" srcId="{F414FDCD-0B7D-418F-9F47-C640332A430A}" destId="{017560A6-AFF9-42E7-BF46-A44D6B7E9655}" srcOrd="3" destOrd="0" presId="urn:microsoft.com/office/officeart/2016/7/layout/BasicTimeline"/>
    <dgm:cxn modelId="{E096E1A3-F15C-4B63-8AE2-404520C37769}" type="presParOf" srcId="{F414FDCD-0B7D-418F-9F47-C640332A430A}" destId="{49E54C3C-2543-41B1-B188-A1BA14269615}" srcOrd="4" destOrd="0" presId="urn:microsoft.com/office/officeart/2016/7/layout/BasicTimeline"/>
    <dgm:cxn modelId="{1E62CA2B-C146-4544-8F85-3BE91279EFD1}" type="presParOf" srcId="{2B4E2576-B3CE-4F21-9E9F-8F9C1A0E6CA5}" destId="{53F44D68-0DF0-4CDA-BB77-39E8B845C9ED}" srcOrd="7" destOrd="0" presId="urn:microsoft.com/office/officeart/2016/7/layout/BasicTimeline"/>
    <dgm:cxn modelId="{5DDC0F67-AE36-4828-B625-6524392B97AE}" type="presParOf" srcId="{2B4E2576-B3CE-4F21-9E9F-8F9C1A0E6CA5}" destId="{362E9768-21B2-4FA4-A4BE-048FE1D8A3AC}" srcOrd="8" destOrd="0" presId="urn:microsoft.com/office/officeart/2016/7/layout/BasicTimeline"/>
    <dgm:cxn modelId="{0E2DFC26-F866-448D-910B-1396BC6B99EB}" type="presParOf" srcId="{362E9768-21B2-4FA4-A4BE-048FE1D8A3AC}" destId="{2F42FA38-07F9-4B73-9F90-99734BDB601E}" srcOrd="0" destOrd="0" presId="urn:microsoft.com/office/officeart/2016/7/layout/BasicTimeline"/>
    <dgm:cxn modelId="{35D28A1C-FD06-4680-BBC3-1EEBE9B9BC3E}" type="presParOf" srcId="{362E9768-21B2-4FA4-A4BE-048FE1D8A3AC}" destId="{4EEC6258-6A04-4B40-88F7-B124A73624CF}" srcOrd="1" destOrd="0" presId="urn:microsoft.com/office/officeart/2016/7/layout/BasicTimeline"/>
    <dgm:cxn modelId="{10F3346C-7DF9-457B-8411-C2F6BAD3E988}" type="presParOf" srcId="{4EEC6258-6A04-4B40-88F7-B124A73624CF}" destId="{BE2959C6-386C-4729-83F1-0B6C758BCF9D}" srcOrd="0" destOrd="0" presId="urn:microsoft.com/office/officeart/2016/7/layout/BasicTimeline"/>
    <dgm:cxn modelId="{F2EF1C8F-0F56-468B-8343-C983A6B6B5A5}" type="presParOf" srcId="{4EEC6258-6A04-4B40-88F7-B124A73624CF}" destId="{1AB897C1-052D-4C24-9DD3-F755D87429F4}" srcOrd="1" destOrd="0" presId="urn:microsoft.com/office/officeart/2016/7/layout/BasicTimeline"/>
    <dgm:cxn modelId="{9D4A4395-B4AB-4F91-920F-D9FC0A4D3A22}" type="presParOf" srcId="{362E9768-21B2-4FA4-A4BE-048FE1D8A3AC}" destId="{7A216726-9209-44BC-9577-A5D116723A94}" srcOrd="2" destOrd="0" presId="urn:microsoft.com/office/officeart/2016/7/layout/BasicTimeline"/>
    <dgm:cxn modelId="{1E5ACB05-0D65-405D-82D0-ACD66E1AA42D}" type="presParOf" srcId="{362E9768-21B2-4FA4-A4BE-048FE1D8A3AC}" destId="{0012AA1E-9D08-4408-AEAF-547297DD756F}" srcOrd="3" destOrd="0" presId="urn:microsoft.com/office/officeart/2016/7/layout/BasicTimeline"/>
    <dgm:cxn modelId="{256E24A9-E45D-4DA5-A8E7-469E0B74B91A}" type="presParOf" srcId="{362E9768-21B2-4FA4-A4BE-048FE1D8A3AC}" destId="{A2A12774-CB7B-4A9F-854C-89EA74D2756D}" srcOrd="4" destOrd="0" presId="urn:microsoft.com/office/officeart/2016/7/layout/Basic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2CE6CA2-F168-4498-81EB-62317D90EC5F}"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40FF25A5-8D2F-4E70-AA8C-5E8CC2583897}">
      <dgm:prSet/>
      <dgm:spPr>
        <a:solidFill>
          <a:srgbClr val="BABD59"/>
        </a:solidFill>
      </dgm:spPr>
      <dgm:t>
        <a:bodyPr/>
        <a:lstStyle/>
        <a:p>
          <a:r>
            <a:rPr lang="en-US" dirty="0">
              <a:latin typeface="Proxima Nova Rg"/>
            </a:rPr>
            <a:t>Rare</a:t>
          </a:r>
        </a:p>
      </dgm:t>
    </dgm:pt>
    <dgm:pt modelId="{D89BFDAA-169B-46BE-A90A-3D95BAA251A8}" type="parTrans" cxnId="{BCEB3C74-1862-4050-B4D2-0C5B8D0C6C2D}">
      <dgm:prSet/>
      <dgm:spPr/>
      <dgm:t>
        <a:bodyPr/>
        <a:lstStyle/>
        <a:p>
          <a:endParaRPr lang="en-US"/>
        </a:p>
      </dgm:t>
    </dgm:pt>
    <dgm:pt modelId="{5B600C34-EA6E-44E9-AABA-88DE714E297F}" type="sibTrans" cxnId="{BCEB3C74-1862-4050-B4D2-0C5B8D0C6C2D}">
      <dgm:prSet/>
      <dgm:spPr/>
      <dgm:t>
        <a:bodyPr/>
        <a:lstStyle/>
        <a:p>
          <a:endParaRPr lang="en-US"/>
        </a:p>
      </dgm:t>
    </dgm:pt>
    <dgm:pt modelId="{DE7F8E06-7639-4DAF-B296-C99A68D080D6}">
      <dgm:prSet/>
      <dgm:spPr>
        <a:solidFill>
          <a:srgbClr val="FCC566"/>
        </a:solidFill>
      </dgm:spPr>
      <dgm:t>
        <a:bodyPr/>
        <a:lstStyle/>
        <a:p>
          <a:r>
            <a:rPr lang="en-US" dirty="0">
              <a:latin typeface="Proxima Nova Rg"/>
            </a:rPr>
            <a:t>Valuable</a:t>
          </a:r>
        </a:p>
      </dgm:t>
    </dgm:pt>
    <dgm:pt modelId="{AA5FE500-9411-48F5-BCE7-19E0E961DEC5}" type="parTrans" cxnId="{A7E1067B-C675-4338-83E0-E24D357696AC}">
      <dgm:prSet/>
      <dgm:spPr/>
      <dgm:t>
        <a:bodyPr/>
        <a:lstStyle/>
        <a:p>
          <a:endParaRPr lang="en-US"/>
        </a:p>
      </dgm:t>
    </dgm:pt>
    <dgm:pt modelId="{C591ECD0-C063-4355-B95F-CFC3B6A5E1F0}" type="sibTrans" cxnId="{A7E1067B-C675-4338-83E0-E24D357696AC}">
      <dgm:prSet/>
      <dgm:spPr/>
      <dgm:t>
        <a:bodyPr/>
        <a:lstStyle/>
        <a:p>
          <a:endParaRPr lang="en-US"/>
        </a:p>
      </dgm:t>
    </dgm:pt>
    <dgm:pt modelId="{C59B6FB6-A153-4B7A-B66A-A462E7EB8BEC}">
      <dgm:prSet/>
      <dgm:spPr>
        <a:solidFill>
          <a:srgbClr val="BABD59"/>
        </a:solidFill>
      </dgm:spPr>
      <dgm:t>
        <a:bodyPr/>
        <a:lstStyle/>
        <a:p>
          <a:r>
            <a:rPr lang="en-US" dirty="0">
              <a:latin typeface="Proxima Nova Rg"/>
            </a:rPr>
            <a:t>Difficult to Imitate/Differentiated</a:t>
          </a:r>
        </a:p>
      </dgm:t>
    </dgm:pt>
    <dgm:pt modelId="{8B4F5C5B-759A-40E6-8245-B960F2A4F8EE}" type="parTrans" cxnId="{6EDDEE45-C6D8-49C4-9F9C-A0DED93967ED}">
      <dgm:prSet/>
      <dgm:spPr/>
      <dgm:t>
        <a:bodyPr/>
        <a:lstStyle/>
        <a:p>
          <a:endParaRPr lang="en-US"/>
        </a:p>
      </dgm:t>
    </dgm:pt>
    <dgm:pt modelId="{2A254B7D-0051-408A-8F1E-C9ED2C5E8F44}" type="sibTrans" cxnId="{6EDDEE45-C6D8-49C4-9F9C-A0DED93967ED}">
      <dgm:prSet/>
      <dgm:spPr/>
      <dgm:t>
        <a:bodyPr/>
        <a:lstStyle/>
        <a:p>
          <a:endParaRPr lang="en-US"/>
        </a:p>
      </dgm:t>
    </dgm:pt>
    <dgm:pt modelId="{6C27458B-A937-47C6-8F5E-9F4F749BAE80}" type="pres">
      <dgm:prSet presAssocID="{82CE6CA2-F168-4498-81EB-62317D90EC5F}" presName="linear" presStyleCnt="0">
        <dgm:presLayoutVars>
          <dgm:animLvl val="lvl"/>
          <dgm:resizeHandles val="exact"/>
        </dgm:presLayoutVars>
      </dgm:prSet>
      <dgm:spPr/>
    </dgm:pt>
    <dgm:pt modelId="{2FE210EA-DA4E-4DAE-9BA6-A50837B4E8D2}" type="pres">
      <dgm:prSet presAssocID="{40FF25A5-8D2F-4E70-AA8C-5E8CC2583897}" presName="parentText" presStyleLbl="node1" presStyleIdx="0" presStyleCnt="3">
        <dgm:presLayoutVars>
          <dgm:chMax val="0"/>
          <dgm:bulletEnabled val="1"/>
        </dgm:presLayoutVars>
      </dgm:prSet>
      <dgm:spPr/>
    </dgm:pt>
    <dgm:pt modelId="{740A92A5-3C57-4FB4-8854-3893A1681EDC}" type="pres">
      <dgm:prSet presAssocID="{5B600C34-EA6E-44E9-AABA-88DE714E297F}" presName="spacer" presStyleCnt="0"/>
      <dgm:spPr/>
    </dgm:pt>
    <dgm:pt modelId="{B2AEFB40-A4CC-4ABF-8993-F8E169CC737A}" type="pres">
      <dgm:prSet presAssocID="{DE7F8E06-7639-4DAF-B296-C99A68D080D6}" presName="parentText" presStyleLbl="node1" presStyleIdx="1" presStyleCnt="3">
        <dgm:presLayoutVars>
          <dgm:chMax val="0"/>
          <dgm:bulletEnabled val="1"/>
        </dgm:presLayoutVars>
      </dgm:prSet>
      <dgm:spPr/>
    </dgm:pt>
    <dgm:pt modelId="{777D87E9-6620-4395-98D5-046979F7A375}" type="pres">
      <dgm:prSet presAssocID="{C591ECD0-C063-4355-B95F-CFC3B6A5E1F0}" presName="spacer" presStyleCnt="0"/>
      <dgm:spPr/>
    </dgm:pt>
    <dgm:pt modelId="{AE4DB5E0-BB6A-4701-8874-5859D8BE79CC}" type="pres">
      <dgm:prSet presAssocID="{C59B6FB6-A153-4B7A-B66A-A462E7EB8BEC}" presName="parentText" presStyleLbl="node1" presStyleIdx="2" presStyleCnt="3">
        <dgm:presLayoutVars>
          <dgm:chMax val="0"/>
          <dgm:bulletEnabled val="1"/>
        </dgm:presLayoutVars>
      </dgm:prSet>
      <dgm:spPr/>
    </dgm:pt>
  </dgm:ptLst>
  <dgm:cxnLst>
    <dgm:cxn modelId="{6EDDEE45-C6D8-49C4-9F9C-A0DED93967ED}" srcId="{82CE6CA2-F168-4498-81EB-62317D90EC5F}" destId="{C59B6FB6-A153-4B7A-B66A-A462E7EB8BEC}" srcOrd="2" destOrd="0" parTransId="{8B4F5C5B-759A-40E6-8245-B960F2A4F8EE}" sibTransId="{2A254B7D-0051-408A-8F1E-C9ED2C5E8F44}"/>
    <dgm:cxn modelId="{BCEB3C74-1862-4050-B4D2-0C5B8D0C6C2D}" srcId="{82CE6CA2-F168-4498-81EB-62317D90EC5F}" destId="{40FF25A5-8D2F-4E70-AA8C-5E8CC2583897}" srcOrd="0" destOrd="0" parTransId="{D89BFDAA-169B-46BE-A90A-3D95BAA251A8}" sibTransId="{5B600C34-EA6E-44E9-AABA-88DE714E297F}"/>
    <dgm:cxn modelId="{A7E1067B-C675-4338-83E0-E24D357696AC}" srcId="{82CE6CA2-F168-4498-81EB-62317D90EC5F}" destId="{DE7F8E06-7639-4DAF-B296-C99A68D080D6}" srcOrd="1" destOrd="0" parTransId="{AA5FE500-9411-48F5-BCE7-19E0E961DEC5}" sibTransId="{C591ECD0-C063-4355-B95F-CFC3B6A5E1F0}"/>
    <dgm:cxn modelId="{0089648E-3D98-4A94-9ABC-23F3D97968E2}" type="presOf" srcId="{C59B6FB6-A153-4B7A-B66A-A462E7EB8BEC}" destId="{AE4DB5E0-BB6A-4701-8874-5859D8BE79CC}" srcOrd="0" destOrd="0" presId="urn:microsoft.com/office/officeart/2005/8/layout/vList2"/>
    <dgm:cxn modelId="{7877D39C-A90D-4014-B5EF-CDB9D369BF4D}" type="presOf" srcId="{40FF25A5-8D2F-4E70-AA8C-5E8CC2583897}" destId="{2FE210EA-DA4E-4DAE-9BA6-A50837B4E8D2}" srcOrd="0" destOrd="0" presId="urn:microsoft.com/office/officeart/2005/8/layout/vList2"/>
    <dgm:cxn modelId="{DCAA48B2-BE74-46F3-BCED-ACCF90ED05C3}" type="presOf" srcId="{82CE6CA2-F168-4498-81EB-62317D90EC5F}" destId="{6C27458B-A937-47C6-8F5E-9F4F749BAE80}" srcOrd="0" destOrd="0" presId="urn:microsoft.com/office/officeart/2005/8/layout/vList2"/>
    <dgm:cxn modelId="{7A0AC6CB-0BD1-4E03-8719-DA903086ED12}" type="presOf" srcId="{DE7F8E06-7639-4DAF-B296-C99A68D080D6}" destId="{B2AEFB40-A4CC-4ABF-8993-F8E169CC737A}" srcOrd="0" destOrd="0" presId="urn:microsoft.com/office/officeart/2005/8/layout/vList2"/>
    <dgm:cxn modelId="{A9839422-981C-46C8-B855-EDB8885638AD}" type="presParOf" srcId="{6C27458B-A937-47C6-8F5E-9F4F749BAE80}" destId="{2FE210EA-DA4E-4DAE-9BA6-A50837B4E8D2}" srcOrd="0" destOrd="0" presId="urn:microsoft.com/office/officeart/2005/8/layout/vList2"/>
    <dgm:cxn modelId="{3138142F-1792-45A8-99C1-B3FEDE9437F7}" type="presParOf" srcId="{6C27458B-A937-47C6-8F5E-9F4F749BAE80}" destId="{740A92A5-3C57-4FB4-8854-3893A1681EDC}" srcOrd="1" destOrd="0" presId="urn:microsoft.com/office/officeart/2005/8/layout/vList2"/>
    <dgm:cxn modelId="{FAADC114-D1D1-475A-B654-6F07ACF11998}" type="presParOf" srcId="{6C27458B-A937-47C6-8F5E-9F4F749BAE80}" destId="{B2AEFB40-A4CC-4ABF-8993-F8E169CC737A}" srcOrd="2" destOrd="0" presId="urn:microsoft.com/office/officeart/2005/8/layout/vList2"/>
    <dgm:cxn modelId="{856074FF-BB04-4ECB-B37D-0DB0BA485996}" type="presParOf" srcId="{6C27458B-A937-47C6-8F5E-9F4F749BAE80}" destId="{777D87E9-6620-4395-98D5-046979F7A375}" srcOrd="3" destOrd="0" presId="urn:microsoft.com/office/officeart/2005/8/layout/vList2"/>
    <dgm:cxn modelId="{AB4D94FE-708B-4889-B74A-332E56A9AB32}" type="presParOf" srcId="{6C27458B-A937-47C6-8F5E-9F4F749BAE80}" destId="{AE4DB5E0-BB6A-4701-8874-5859D8BE79CC}"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F148522-F258-4449-85A2-1F621DD0ECC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7D2D656-C241-4D52-B814-57C850BB6655}">
      <dgm:prSet/>
      <dgm:spPr>
        <a:solidFill>
          <a:srgbClr val="BABD59"/>
        </a:solidFill>
      </dgm:spPr>
      <dgm:t>
        <a:bodyPr/>
        <a:lstStyle/>
        <a:p>
          <a:r>
            <a:rPr lang="en-US" dirty="0"/>
            <a:t>Veterans face stereotypes and stigmas during the selection process.</a:t>
          </a:r>
        </a:p>
      </dgm:t>
    </dgm:pt>
    <dgm:pt modelId="{022E8396-EED0-43B3-A5EF-A335BD219280}" type="parTrans" cxnId="{F2A97785-7CE3-4D51-89EA-B1EC5F8507DC}">
      <dgm:prSet/>
      <dgm:spPr/>
      <dgm:t>
        <a:bodyPr/>
        <a:lstStyle/>
        <a:p>
          <a:endParaRPr lang="en-US"/>
        </a:p>
      </dgm:t>
    </dgm:pt>
    <dgm:pt modelId="{1E96F27F-D87D-42EA-9155-722E296CA4F3}" type="sibTrans" cxnId="{F2A97785-7CE3-4D51-89EA-B1EC5F8507DC}">
      <dgm:prSet/>
      <dgm:spPr/>
      <dgm:t>
        <a:bodyPr/>
        <a:lstStyle/>
        <a:p>
          <a:endParaRPr lang="en-US"/>
        </a:p>
      </dgm:t>
    </dgm:pt>
    <dgm:pt modelId="{00F53DDE-9CCD-4D05-8D0A-94ECFF8D5908}">
      <dgm:prSet/>
      <dgm:spPr>
        <a:solidFill>
          <a:srgbClr val="BABD59"/>
        </a:solidFill>
      </dgm:spPr>
      <dgm:t>
        <a:bodyPr/>
        <a:lstStyle/>
        <a:p>
          <a:r>
            <a:rPr lang="en-US"/>
            <a:t>Attributes of hiring managers influence their decisions about hiring veterans.</a:t>
          </a:r>
        </a:p>
      </dgm:t>
    </dgm:pt>
    <dgm:pt modelId="{363DDACE-1A90-40AD-8F0C-E8B64C3FACB4}" type="parTrans" cxnId="{81CD0E69-D139-4F6F-90AB-2CBDA0879280}">
      <dgm:prSet/>
      <dgm:spPr/>
      <dgm:t>
        <a:bodyPr/>
        <a:lstStyle/>
        <a:p>
          <a:endParaRPr lang="en-US"/>
        </a:p>
      </dgm:t>
    </dgm:pt>
    <dgm:pt modelId="{4E9ABFAD-014B-488E-9439-E910A73E9E7C}" type="sibTrans" cxnId="{81CD0E69-D139-4F6F-90AB-2CBDA0879280}">
      <dgm:prSet/>
      <dgm:spPr/>
      <dgm:t>
        <a:bodyPr/>
        <a:lstStyle/>
        <a:p>
          <a:endParaRPr lang="en-US"/>
        </a:p>
      </dgm:t>
    </dgm:pt>
    <dgm:pt modelId="{B40947C1-CED7-4FDA-9EA0-22A0FF16B141}">
      <dgm:prSet/>
      <dgm:spPr>
        <a:solidFill>
          <a:srgbClr val="BABD59"/>
        </a:solidFill>
      </dgm:spPr>
      <dgm:t>
        <a:bodyPr/>
        <a:lstStyle/>
        <a:p>
          <a:r>
            <a:rPr lang="en-US"/>
            <a:t>Lack of understanding regarding military jobs and culture also affects hiring decisions.</a:t>
          </a:r>
        </a:p>
      </dgm:t>
    </dgm:pt>
    <dgm:pt modelId="{7012FA2F-304F-4C7F-BC1C-AA25548873F6}" type="parTrans" cxnId="{555B0E55-A96E-4327-9CBD-4E3B36B6CD18}">
      <dgm:prSet/>
      <dgm:spPr/>
      <dgm:t>
        <a:bodyPr/>
        <a:lstStyle/>
        <a:p>
          <a:endParaRPr lang="en-US"/>
        </a:p>
      </dgm:t>
    </dgm:pt>
    <dgm:pt modelId="{16D53320-2873-42C9-8596-C83234341A91}" type="sibTrans" cxnId="{555B0E55-A96E-4327-9CBD-4E3B36B6CD18}">
      <dgm:prSet/>
      <dgm:spPr/>
      <dgm:t>
        <a:bodyPr/>
        <a:lstStyle/>
        <a:p>
          <a:endParaRPr lang="en-US"/>
        </a:p>
      </dgm:t>
    </dgm:pt>
    <dgm:pt modelId="{2CC04719-3192-4492-AF5A-7C4A8826C675}" type="pres">
      <dgm:prSet presAssocID="{5F148522-F258-4449-85A2-1F621DD0ECC6}" presName="linear" presStyleCnt="0">
        <dgm:presLayoutVars>
          <dgm:animLvl val="lvl"/>
          <dgm:resizeHandles val="exact"/>
        </dgm:presLayoutVars>
      </dgm:prSet>
      <dgm:spPr/>
    </dgm:pt>
    <dgm:pt modelId="{4C46655A-F94C-4C89-8933-78DF17C31C3F}" type="pres">
      <dgm:prSet presAssocID="{67D2D656-C241-4D52-B814-57C850BB6655}" presName="parentText" presStyleLbl="node1" presStyleIdx="0" presStyleCnt="3">
        <dgm:presLayoutVars>
          <dgm:chMax val="0"/>
          <dgm:bulletEnabled val="1"/>
        </dgm:presLayoutVars>
      </dgm:prSet>
      <dgm:spPr/>
    </dgm:pt>
    <dgm:pt modelId="{19046D66-94A8-4DB5-B500-B0A39ED564EF}" type="pres">
      <dgm:prSet presAssocID="{1E96F27F-D87D-42EA-9155-722E296CA4F3}" presName="spacer" presStyleCnt="0"/>
      <dgm:spPr/>
    </dgm:pt>
    <dgm:pt modelId="{61993AC2-060D-4C59-B9BB-24F4FE77BC7E}" type="pres">
      <dgm:prSet presAssocID="{00F53DDE-9CCD-4D05-8D0A-94ECFF8D5908}" presName="parentText" presStyleLbl="node1" presStyleIdx="1" presStyleCnt="3">
        <dgm:presLayoutVars>
          <dgm:chMax val="0"/>
          <dgm:bulletEnabled val="1"/>
        </dgm:presLayoutVars>
      </dgm:prSet>
      <dgm:spPr/>
    </dgm:pt>
    <dgm:pt modelId="{4791B896-CB52-4CA1-9F5B-487A678F863C}" type="pres">
      <dgm:prSet presAssocID="{4E9ABFAD-014B-488E-9439-E910A73E9E7C}" presName="spacer" presStyleCnt="0"/>
      <dgm:spPr/>
    </dgm:pt>
    <dgm:pt modelId="{52E58403-5169-45DF-8CF3-14A8C60E057E}" type="pres">
      <dgm:prSet presAssocID="{B40947C1-CED7-4FDA-9EA0-22A0FF16B141}" presName="parentText" presStyleLbl="node1" presStyleIdx="2" presStyleCnt="3">
        <dgm:presLayoutVars>
          <dgm:chMax val="0"/>
          <dgm:bulletEnabled val="1"/>
        </dgm:presLayoutVars>
      </dgm:prSet>
      <dgm:spPr/>
    </dgm:pt>
  </dgm:ptLst>
  <dgm:cxnLst>
    <dgm:cxn modelId="{379F410E-F1AA-4FBC-8599-57549B5D98A1}" type="presOf" srcId="{67D2D656-C241-4D52-B814-57C850BB6655}" destId="{4C46655A-F94C-4C89-8933-78DF17C31C3F}" srcOrd="0" destOrd="0" presId="urn:microsoft.com/office/officeart/2005/8/layout/vList2"/>
    <dgm:cxn modelId="{B8895A45-493D-46D6-8632-E8B695A71BA7}" type="presOf" srcId="{5F148522-F258-4449-85A2-1F621DD0ECC6}" destId="{2CC04719-3192-4492-AF5A-7C4A8826C675}" srcOrd="0" destOrd="0" presId="urn:microsoft.com/office/officeart/2005/8/layout/vList2"/>
    <dgm:cxn modelId="{81CD0E69-D139-4F6F-90AB-2CBDA0879280}" srcId="{5F148522-F258-4449-85A2-1F621DD0ECC6}" destId="{00F53DDE-9CCD-4D05-8D0A-94ECFF8D5908}" srcOrd="1" destOrd="0" parTransId="{363DDACE-1A90-40AD-8F0C-E8B64C3FACB4}" sibTransId="{4E9ABFAD-014B-488E-9439-E910A73E9E7C}"/>
    <dgm:cxn modelId="{555B0E55-A96E-4327-9CBD-4E3B36B6CD18}" srcId="{5F148522-F258-4449-85A2-1F621DD0ECC6}" destId="{B40947C1-CED7-4FDA-9EA0-22A0FF16B141}" srcOrd="2" destOrd="0" parTransId="{7012FA2F-304F-4C7F-BC1C-AA25548873F6}" sibTransId="{16D53320-2873-42C9-8596-C83234341A91}"/>
    <dgm:cxn modelId="{F8FF5F55-6D00-4C10-A1B4-53C7B369F5E3}" type="presOf" srcId="{00F53DDE-9CCD-4D05-8D0A-94ECFF8D5908}" destId="{61993AC2-060D-4C59-B9BB-24F4FE77BC7E}" srcOrd="0" destOrd="0" presId="urn:microsoft.com/office/officeart/2005/8/layout/vList2"/>
    <dgm:cxn modelId="{F2A97785-7CE3-4D51-89EA-B1EC5F8507DC}" srcId="{5F148522-F258-4449-85A2-1F621DD0ECC6}" destId="{67D2D656-C241-4D52-B814-57C850BB6655}" srcOrd="0" destOrd="0" parTransId="{022E8396-EED0-43B3-A5EF-A335BD219280}" sibTransId="{1E96F27F-D87D-42EA-9155-722E296CA4F3}"/>
    <dgm:cxn modelId="{55CEEDCD-5CFE-4B0D-8D8C-82C57A87A47E}" type="presOf" srcId="{B40947C1-CED7-4FDA-9EA0-22A0FF16B141}" destId="{52E58403-5169-45DF-8CF3-14A8C60E057E}" srcOrd="0" destOrd="0" presId="urn:microsoft.com/office/officeart/2005/8/layout/vList2"/>
    <dgm:cxn modelId="{C77C8F3B-A0BE-4C8D-9EA4-C9F95B3BC70C}" type="presParOf" srcId="{2CC04719-3192-4492-AF5A-7C4A8826C675}" destId="{4C46655A-F94C-4C89-8933-78DF17C31C3F}" srcOrd="0" destOrd="0" presId="urn:microsoft.com/office/officeart/2005/8/layout/vList2"/>
    <dgm:cxn modelId="{5E82F01B-6BE2-4292-BAC3-745E57667FA9}" type="presParOf" srcId="{2CC04719-3192-4492-AF5A-7C4A8826C675}" destId="{19046D66-94A8-4DB5-B500-B0A39ED564EF}" srcOrd="1" destOrd="0" presId="urn:microsoft.com/office/officeart/2005/8/layout/vList2"/>
    <dgm:cxn modelId="{3B0467E7-E285-47CE-8589-44DC2E397BF4}" type="presParOf" srcId="{2CC04719-3192-4492-AF5A-7C4A8826C675}" destId="{61993AC2-060D-4C59-B9BB-24F4FE77BC7E}" srcOrd="2" destOrd="0" presId="urn:microsoft.com/office/officeart/2005/8/layout/vList2"/>
    <dgm:cxn modelId="{E381A181-078A-4433-899F-E93522AE91B1}" type="presParOf" srcId="{2CC04719-3192-4492-AF5A-7C4A8826C675}" destId="{4791B896-CB52-4CA1-9F5B-487A678F863C}" srcOrd="3" destOrd="0" presId="urn:microsoft.com/office/officeart/2005/8/layout/vList2"/>
    <dgm:cxn modelId="{1B129BBF-1477-4A4C-9B0D-7A2EB3CB576F}" type="presParOf" srcId="{2CC04719-3192-4492-AF5A-7C4A8826C675}" destId="{52E58403-5169-45DF-8CF3-14A8C60E057E}"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3B01F5-9695-4B4D-A14A-37A03E1BC167}">
      <dsp:nvSpPr>
        <dsp:cNvPr id="0" name=""/>
        <dsp:cNvSpPr/>
      </dsp:nvSpPr>
      <dsp:spPr>
        <a:xfrm>
          <a:off x="0" y="379778"/>
          <a:ext cx="5257800" cy="2325045"/>
        </a:xfrm>
        <a:prstGeom prst="roundRect">
          <a:avLst/>
        </a:prstGeom>
        <a:solidFill>
          <a:srgbClr val="BABD5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7% of US population</a:t>
          </a:r>
        </a:p>
      </dsp:txBody>
      <dsp:txXfrm>
        <a:off x="113499" y="493277"/>
        <a:ext cx="5030802" cy="2098047"/>
      </dsp:txXfrm>
    </dsp:sp>
    <dsp:sp modelId="{7E8DA1A7-856E-43D4-81B7-64A4D6B2A608}">
      <dsp:nvSpPr>
        <dsp:cNvPr id="0" name=""/>
        <dsp:cNvSpPr/>
      </dsp:nvSpPr>
      <dsp:spPr>
        <a:xfrm>
          <a:off x="0" y="2799864"/>
          <a:ext cx="5257800" cy="2325045"/>
        </a:xfrm>
        <a:prstGeom prst="roundRect">
          <a:avLst/>
        </a:prstGeom>
        <a:solidFill>
          <a:srgbClr val="1B3B6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Of the 600,000-plus military spouses, the Department of Defense estimates 25% are unemployed. </a:t>
          </a:r>
        </a:p>
      </dsp:txBody>
      <dsp:txXfrm>
        <a:off x="113499" y="2913363"/>
        <a:ext cx="5030802" cy="20980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C58D86-2FCD-481E-999A-F3406FDB60F5}">
      <dsp:nvSpPr>
        <dsp:cNvPr id="0" name=""/>
        <dsp:cNvSpPr/>
      </dsp:nvSpPr>
      <dsp:spPr>
        <a:xfrm>
          <a:off x="0" y="2752343"/>
          <a:ext cx="5257800" cy="0"/>
        </a:xfrm>
        <a:prstGeom prst="line">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9FBE195E-7B9B-4AD1-93B9-5762414CF2FA}">
      <dsp:nvSpPr>
        <dsp:cNvPr id="0" name=""/>
        <dsp:cNvSpPr/>
      </dsp:nvSpPr>
      <dsp:spPr>
        <a:xfrm>
          <a:off x="98583" y="2956017"/>
          <a:ext cx="1391673" cy="622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Feb. 2020</a:t>
          </a:r>
        </a:p>
      </dsp:txBody>
      <dsp:txXfrm>
        <a:off x="98583" y="2956017"/>
        <a:ext cx="1391673" cy="622029"/>
      </dsp:txXfrm>
    </dsp:sp>
    <dsp:sp modelId="{AA6E4AD1-2FCC-4EA7-9049-5EDCA67CBE00}">
      <dsp:nvSpPr>
        <dsp:cNvPr id="0" name=""/>
        <dsp:cNvSpPr/>
      </dsp:nvSpPr>
      <dsp:spPr>
        <a:xfrm>
          <a:off x="3696" y="562596"/>
          <a:ext cx="1581447" cy="1143856"/>
        </a:xfrm>
        <a:prstGeom prst="roundRect">
          <a:avLst/>
        </a:prstGeom>
        <a:solidFill>
          <a:srgbClr val="1B3B68">
            <a:alpha val="90000"/>
          </a:srgb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l" defTabSz="622300">
            <a:lnSpc>
              <a:spcPct val="90000"/>
            </a:lnSpc>
            <a:spcBef>
              <a:spcPct val="0"/>
            </a:spcBef>
            <a:spcAft>
              <a:spcPct val="35000"/>
            </a:spcAft>
            <a:buNone/>
          </a:pPr>
          <a:r>
            <a:rPr lang="en-US" sz="1400" kern="1200" dirty="0">
              <a:solidFill>
                <a:srgbClr val="FCC566"/>
              </a:solidFill>
            </a:rPr>
            <a:t>Before COVID, Veteran unemployment rate  3.5% -</a:t>
          </a:r>
          <a:endParaRPr lang="en-US" sz="1400" i="1" kern="1200" dirty="0">
            <a:solidFill>
              <a:srgbClr val="FCC566"/>
            </a:solidFill>
          </a:endParaRPr>
        </a:p>
      </dsp:txBody>
      <dsp:txXfrm>
        <a:off x="59534" y="618434"/>
        <a:ext cx="1469771" cy="1032180"/>
      </dsp:txXfrm>
    </dsp:sp>
    <dsp:sp modelId="{D3AB978D-17CC-47CB-8227-49BF89959400}">
      <dsp:nvSpPr>
        <dsp:cNvPr id="0" name=""/>
        <dsp:cNvSpPr/>
      </dsp:nvSpPr>
      <dsp:spPr>
        <a:xfrm>
          <a:off x="794420" y="1706453"/>
          <a:ext cx="0" cy="1045890"/>
        </a:xfrm>
        <a:prstGeom prst="line">
          <a:avLst/>
        </a:prstGeom>
        <a:noFill/>
        <a:ln w="635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0D3C1D50-400A-4771-85C7-574F9CE94A35}">
      <dsp:nvSpPr>
        <dsp:cNvPr id="0" name=""/>
        <dsp:cNvSpPr/>
      </dsp:nvSpPr>
      <dsp:spPr>
        <a:xfrm>
          <a:off x="1015823" y="1926640"/>
          <a:ext cx="1391673" cy="622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t>Apr. 2020</a:t>
          </a:r>
        </a:p>
      </dsp:txBody>
      <dsp:txXfrm>
        <a:off x="1015823" y="1926640"/>
        <a:ext cx="1391673" cy="622029"/>
      </dsp:txXfrm>
    </dsp:sp>
    <dsp:sp modelId="{90CBF204-3790-4A5B-B477-B09F62511740}">
      <dsp:nvSpPr>
        <dsp:cNvPr id="0" name=""/>
        <dsp:cNvSpPr/>
      </dsp:nvSpPr>
      <dsp:spPr>
        <a:xfrm>
          <a:off x="753135" y="2711058"/>
          <a:ext cx="82570" cy="82570"/>
        </a:xfrm>
        <a:prstGeom prst="ellips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01A3B2-8B16-4A4A-976D-FAC1B26B3F68}">
      <dsp:nvSpPr>
        <dsp:cNvPr id="0" name=""/>
        <dsp:cNvSpPr/>
      </dsp:nvSpPr>
      <dsp:spPr>
        <a:xfrm>
          <a:off x="920936" y="3798234"/>
          <a:ext cx="1581447" cy="1143856"/>
        </a:xfrm>
        <a:prstGeom prst="roundRect">
          <a:avLst/>
        </a:prstGeom>
        <a:solidFill>
          <a:srgbClr val="1B3B68">
            <a:alpha val="90000"/>
          </a:srgb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l" defTabSz="622300">
            <a:lnSpc>
              <a:spcPct val="90000"/>
            </a:lnSpc>
            <a:spcBef>
              <a:spcPct val="0"/>
            </a:spcBef>
            <a:spcAft>
              <a:spcPct val="35000"/>
            </a:spcAft>
            <a:buNone/>
          </a:pPr>
          <a:r>
            <a:rPr lang="en-US" sz="1400" kern="1200" dirty="0">
              <a:solidFill>
                <a:srgbClr val="FCC566"/>
              </a:solidFill>
            </a:rPr>
            <a:t>During COVID, Veteran unemployment rate  11.8% </a:t>
          </a:r>
          <a:endParaRPr lang="en-US" sz="1400" i="1" kern="1200" dirty="0">
            <a:solidFill>
              <a:srgbClr val="FCC566"/>
            </a:solidFill>
          </a:endParaRPr>
        </a:p>
      </dsp:txBody>
      <dsp:txXfrm>
        <a:off x="976774" y="3854072"/>
        <a:ext cx="1469771" cy="1032180"/>
      </dsp:txXfrm>
    </dsp:sp>
    <dsp:sp modelId="{C7C1C167-7DD3-4E86-9695-2A098E701C4A}">
      <dsp:nvSpPr>
        <dsp:cNvPr id="0" name=""/>
        <dsp:cNvSpPr/>
      </dsp:nvSpPr>
      <dsp:spPr>
        <a:xfrm>
          <a:off x="1711660" y="2752343"/>
          <a:ext cx="0" cy="1045890"/>
        </a:xfrm>
        <a:prstGeom prst="line">
          <a:avLst/>
        </a:prstGeom>
        <a:noFill/>
        <a:ln w="635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3E5821E-AEA7-4229-9F0F-4F1A135B5F54}">
      <dsp:nvSpPr>
        <dsp:cNvPr id="0" name=""/>
        <dsp:cNvSpPr/>
      </dsp:nvSpPr>
      <dsp:spPr>
        <a:xfrm>
          <a:off x="1933063" y="2956017"/>
          <a:ext cx="1391673" cy="622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Oct. 2020</a:t>
          </a:r>
        </a:p>
      </dsp:txBody>
      <dsp:txXfrm>
        <a:off x="1933063" y="2956017"/>
        <a:ext cx="1391673" cy="622029"/>
      </dsp:txXfrm>
    </dsp:sp>
    <dsp:sp modelId="{8DFB82B1-A728-442F-82E7-2785ED3410BB}">
      <dsp:nvSpPr>
        <dsp:cNvPr id="0" name=""/>
        <dsp:cNvSpPr/>
      </dsp:nvSpPr>
      <dsp:spPr>
        <a:xfrm>
          <a:off x="1670375" y="2711058"/>
          <a:ext cx="82570" cy="82570"/>
        </a:xfrm>
        <a:prstGeom prst="ellips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4C3B84-159F-4020-A929-B02E4CC31227}">
      <dsp:nvSpPr>
        <dsp:cNvPr id="0" name=""/>
        <dsp:cNvSpPr/>
      </dsp:nvSpPr>
      <dsp:spPr>
        <a:xfrm>
          <a:off x="1838176" y="679914"/>
          <a:ext cx="1581447" cy="1026538"/>
        </a:xfrm>
        <a:prstGeom prst="roundRect">
          <a:avLst/>
        </a:prstGeom>
        <a:solidFill>
          <a:srgbClr val="1B3B68">
            <a:alpha val="90000"/>
          </a:srgb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dirty="0">
              <a:solidFill>
                <a:srgbClr val="FCC566"/>
              </a:solidFill>
            </a:rPr>
            <a:t>During COVID, Veteran </a:t>
          </a:r>
          <a:r>
            <a:rPr lang="en-US" sz="1400" kern="1200" dirty="0">
              <a:solidFill>
                <a:srgbClr val="FCC566"/>
              </a:solidFill>
            </a:rPr>
            <a:t>unemployment</a:t>
          </a:r>
          <a:r>
            <a:rPr lang="en-US" sz="1200" kern="1200" dirty="0">
              <a:solidFill>
                <a:srgbClr val="FCC566"/>
              </a:solidFill>
            </a:rPr>
            <a:t> rate  5.9% -</a:t>
          </a:r>
        </a:p>
      </dsp:txBody>
      <dsp:txXfrm>
        <a:off x="1888287" y="730025"/>
        <a:ext cx="1481225" cy="926316"/>
      </dsp:txXfrm>
    </dsp:sp>
    <dsp:sp modelId="{E88D3180-311D-4FA5-82CB-5BFFCC7E2291}">
      <dsp:nvSpPr>
        <dsp:cNvPr id="0" name=""/>
        <dsp:cNvSpPr/>
      </dsp:nvSpPr>
      <dsp:spPr>
        <a:xfrm>
          <a:off x="2628900" y="1706453"/>
          <a:ext cx="0" cy="1045890"/>
        </a:xfrm>
        <a:prstGeom prst="line">
          <a:avLst/>
        </a:prstGeom>
        <a:noFill/>
        <a:ln w="635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B002F825-0FF8-47B8-BCF3-5816334CDF42}">
      <dsp:nvSpPr>
        <dsp:cNvPr id="0" name=""/>
        <dsp:cNvSpPr/>
      </dsp:nvSpPr>
      <dsp:spPr>
        <a:xfrm>
          <a:off x="2850302" y="1926640"/>
          <a:ext cx="1391673" cy="622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t>Feb. 2021</a:t>
          </a:r>
        </a:p>
      </dsp:txBody>
      <dsp:txXfrm>
        <a:off x="2850302" y="1926640"/>
        <a:ext cx="1391673" cy="622029"/>
      </dsp:txXfrm>
    </dsp:sp>
    <dsp:sp modelId="{FE4F69FA-E9D9-43DF-B60E-32BA82217D20}">
      <dsp:nvSpPr>
        <dsp:cNvPr id="0" name=""/>
        <dsp:cNvSpPr/>
      </dsp:nvSpPr>
      <dsp:spPr>
        <a:xfrm>
          <a:off x="2587614" y="2711058"/>
          <a:ext cx="82570" cy="82570"/>
        </a:xfrm>
        <a:prstGeom prst="ellips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F5F142-091F-40D8-A059-0F7FBDB3C0B5}">
      <dsp:nvSpPr>
        <dsp:cNvPr id="0" name=""/>
        <dsp:cNvSpPr/>
      </dsp:nvSpPr>
      <dsp:spPr>
        <a:xfrm>
          <a:off x="2755415" y="3798234"/>
          <a:ext cx="1581447" cy="938549"/>
        </a:xfrm>
        <a:prstGeom prst="roundRect">
          <a:avLst/>
        </a:prstGeom>
        <a:solidFill>
          <a:srgbClr val="1B3B68">
            <a:alpha val="90000"/>
          </a:srgb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l" defTabSz="622300">
            <a:lnSpc>
              <a:spcPct val="90000"/>
            </a:lnSpc>
            <a:spcBef>
              <a:spcPct val="0"/>
            </a:spcBef>
            <a:spcAft>
              <a:spcPct val="35000"/>
            </a:spcAft>
            <a:buNone/>
          </a:pPr>
          <a:r>
            <a:rPr lang="en-US" sz="1400" kern="1200" dirty="0">
              <a:solidFill>
                <a:srgbClr val="FCC566"/>
              </a:solidFill>
            </a:rPr>
            <a:t>Veteran unemployment Rate 5.2%</a:t>
          </a:r>
          <a:endParaRPr lang="en-US" sz="1400" i="1" kern="1200" dirty="0">
            <a:solidFill>
              <a:srgbClr val="FCC566"/>
            </a:solidFill>
          </a:endParaRPr>
        </a:p>
      </dsp:txBody>
      <dsp:txXfrm>
        <a:off x="2801231" y="3844050"/>
        <a:ext cx="1489815" cy="846917"/>
      </dsp:txXfrm>
    </dsp:sp>
    <dsp:sp modelId="{C6D9BBA8-BB6B-46D9-AD95-7CBFFD6EE0CF}">
      <dsp:nvSpPr>
        <dsp:cNvPr id="0" name=""/>
        <dsp:cNvSpPr/>
      </dsp:nvSpPr>
      <dsp:spPr>
        <a:xfrm>
          <a:off x="3546139" y="2752343"/>
          <a:ext cx="0" cy="1045890"/>
        </a:xfrm>
        <a:prstGeom prst="line">
          <a:avLst/>
        </a:prstGeom>
        <a:noFill/>
        <a:ln w="635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2F42FA38-07F9-4B73-9F90-99734BDB601E}">
      <dsp:nvSpPr>
        <dsp:cNvPr id="0" name=""/>
        <dsp:cNvSpPr/>
      </dsp:nvSpPr>
      <dsp:spPr>
        <a:xfrm>
          <a:off x="3767542" y="2956017"/>
          <a:ext cx="1391673" cy="622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dirty="0"/>
            <a:t>1 April</a:t>
          </a:r>
        </a:p>
      </dsp:txBody>
      <dsp:txXfrm>
        <a:off x="3767542" y="2956017"/>
        <a:ext cx="1391673" cy="622029"/>
      </dsp:txXfrm>
    </dsp:sp>
    <dsp:sp modelId="{017560A6-AFF9-42E7-BF46-A44D6B7E9655}">
      <dsp:nvSpPr>
        <dsp:cNvPr id="0" name=""/>
        <dsp:cNvSpPr/>
      </dsp:nvSpPr>
      <dsp:spPr>
        <a:xfrm>
          <a:off x="3504854" y="2711058"/>
          <a:ext cx="82570" cy="82570"/>
        </a:xfrm>
        <a:prstGeom prst="ellips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2959C6-386C-4729-83F1-0B6C758BCF9D}">
      <dsp:nvSpPr>
        <dsp:cNvPr id="0" name=""/>
        <dsp:cNvSpPr/>
      </dsp:nvSpPr>
      <dsp:spPr>
        <a:xfrm>
          <a:off x="3672655" y="327958"/>
          <a:ext cx="1581447" cy="1378494"/>
        </a:xfrm>
        <a:prstGeom prst="roundRect">
          <a:avLst/>
        </a:prstGeom>
        <a:solidFill>
          <a:srgbClr val="1B3B68">
            <a:alpha val="90000"/>
          </a:srgb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l" defTabSz="622300">
            <a:lnSpc>
              <a:spcPct val="90000"/>
            </a:lnSpc>
            <a:spcBef>
              <a:spcPct val="0"/>
            </a:spcBef>
            <a:spcAft>
              <a:spcPct val="35000"/>
            </a:spcAft>
            <a:buNone/>
          </a:pPr>
          <a:r>
            <a:rPr lang="en-US" sz="1400" kern="1200" dirty="0">
              <a:solidFill>
                <a:srgbClr val="FCC566"/>
              </a:solidFill>
            </a:rPr>
            <a:t>Military Spouses say they have lost income as a result of pandemic</a:t>
          </a:r>
        </a:p>
      </dsp:txBody>
      <dsp:txXfrm>
        <a:off x="3739948" y="395251"/>
        <a:ext cx="1446861" cy="1243908"/>
      </dsp:txXfrm>
    </dsp:sp>
    <dsp:sp modelId="{7A216726-9209-44BC-9577-A5D116723A94}">
      <dsp:nvSpPr>
        <dsp:cNvPr id="0" name=""/>
        <dsp:cNvSpPr/>
      </dsp:nvSpPr>
      <dsp:spPr>
        <a:xfrm>
          <a:off x="4463379" y="1706453"/>
          <a:ext cx="0" cy="1045890"/>
        </a:xfrm>
        <a:prstGeom prst="line">
          <a:avLst/>
        </a:prstGeom>
        <a:noFill/>
        <a:ln w="635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0012AA1E-9D08-4408-AEAF-547297DD756F}">
      <dsp:nvSpPr>
        <dsp:cNvPr id="0" name=""/>
        <dsp:cNvSpPr/>
      </dsp:nvSpPr>
      <dsp:spPr>
        <a:xfrm>
          <a:off x="4422094" y="2711058"/>
          <a:ext cx="82570" cy="82570"/>
        </a:xfrm>
        <a:prstGeom prst="ellips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E210EA-DA4E-4DAE-9BA6-A50837B4E8D2}">
      <dsp:nvSpPr>
        <dsp:cNvPr id="0" name=""/>
        <dsp:cNvSpPr/>
      </dsp:nvSpPr>
      <dsp:spPr>
        <a:xfrm>
          <a:off x="0" y="316102"/>
          <a:ext cx="5257800" cy="1549281"/>
        </a:xfrm>
        <a:prstGeom prst="roundRect">
          <a:avLst/>
        </a:prstGeom>
        <a:solidFill>
          <a:srgbClr val="BABD5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dirty="0">
              <a:latin typeface="Proxima Nova Rg"/>
            </a:rPr>
            <a:t>Rare</a:t>
          </a:r>
        </a:p>
      </dsp:txBody>
      <dsp:txXfrm>
        <a:off x="75630" y="391732"/>
        <a:ext cx="5106540" cy="1398021"/>
      </dsp:txXfrm>
    </dsp:sp>
    <dsp:sp modelId="{B2AEFB40-A4CC-4ABF-8993-F8E169CC737A}">
      <dsp:nvSpPr>
        <dsp:cNvPr id="0" name=""/>
        <dsp:cNvSpPr/>
      </dsp:nvSpPr>
      <dsp:spPr>
        <a:xfrm>
          <a:off x="0" y="1977703"/>
          <a:ext cx="5257800" cy="1549281"/>
        </a:xfrm>
        <a:prstGeom prst="roundRect">
          <a:avLst/>
        </a:prstGeom>
        <a:solidFill>
          <a:srgbClr val="FCC5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dirty="0">
              <a:latin typeface="Proxima Nova Rg"/>
            </a:rPr>
            <a:t>Valuable</a:t>
          </a:r>
        </a:p>
      </dsp:txBody>
      <dsp:txXfrm>
        <a:off x="75630" y="2053333"/>
        <a:ext cx="5106540" cy="1398021"/>
      </dsp:txXfrm>
    </dsp:sp>
    <dsp:sp modelId="{AE4DB5E0-BB6A-4701-8874-5859D8BE79CC}">
      <dsp:nvSpPr>
        <dsp:cNvPr id="0" name=""/>
        <dsp:cNvSpPr/>
      </dsp:nvSpPr>
      <dsp:spPr>
        <a:xfrm>
          <a:off x="0" y="3639304"/>
          <a:ext cx="5257800" cy="1549281"/>
        </a:xfrm>
        <a:prstGeom prst="roundRect">
          <a:avLst/>
        </a:prstGeom>
        <a:solidFill>
          <a:srgbClr val="BABD5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dirty="0">
              <a:latin typeface="Proxima Nova Rg"/>
            </a:rPr>
            <a:t>Difficult to Imitate/Differentiated</a:t>
          </a:r>
        </a:p>
      </dsp:txBody>
      <dsp:txXfrm>
        <a:off x="75630" y="3714934"/>
        <a:ext cx="5106540" cy="13980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46655A-F94C-4C89-8933-78DF17C31C3F}">
      <dsp:nvSpPr>
        <dsp:cNvPr id="0" name=""/>
        <dsp:cNvSpPr/>
      </dsp:nvSpPr>
      <dsp:spPr>
        <a:xfrm>
          <a:off x="0" y="361719"/>
          <a:ext cx="7002379" cy="1153620"/>
        </a:xfrm>
        <a:prstGeom prst="roundRect">
          <a:avLst/>
        </a:prstGeom>
        <a:solidFill>
          <a:srgbClr val="BABD5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Veterans face stereotypes and stigmas during the selection process.</a:t>
          </a:r>
        </a:p>
      </dsp:txBody>
      <dsp:txXfrm>
        <a:off x="56315" y="418034"/>
        <a:ext cx="6889749" cy="1040990"/>
      </dsp:txXfrm>
    </dsp:sp>
    <dsp:sp modelId="{61993AC2-060D-4C59-B9BB-24F4FE77BC7E}">
      <dsp:nvSpPr>
        <dsp:cNvPr id="0" name=""/>
        <dsp:cNvSpPr/>
      </dsp:nvSpPr>
      <dsp:spPr>
        <a:xfrm>
          <a:off x="0" y="1598859"/>
          <a:ext cx="7002379" cy="1153620"/>
        </a:xfrm>
        <a:prstGeom prst="roundRect">
          <a:avLst/>
        </a:prstGeom>
        <a:solidFill>
          <a:srgbClr val="BABD5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Attributes of hiring managers influence their decisions about hiring veterans.</a:t>
          </a:r>
        </a:p>
      </dsp:txBody>
      <dsp:txXfrm>
        <a:off x="56315" y="1655174"/>
        <a:ext cx="6889749" cy="1040990"/>
      </dsp:txXfrm>
    </dsp:sp>
    <dsp:sp modelId="{52E58403-5169-45DF-8CF3-14A8C60E057E}">
      <dsp:nvSpPr>
        <dsp:cNvPr id="0" name=""/>
        <dsp:cNvSpPr/>
      </dsp:nvSpPr>
      <dsp:spPr>
        <a:xfrm>
          <a:off x="0" y="2835999"/>
          <a:ext cx="7002379" cy="1153620"/>
        </a:xfrm>
        <a:prstGeom prst="roundRect">
          <a:avLst/>
        </a:prstGeom>
        <a:solidFill>
          <a:srgbClr val="BABD5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Lack of understanding regarding military jobs and culture also affects hiring decisions.</a:t>
          </a:r>
        </a:p>
      </dsp:txBody>
      <dsp:txXfrm>
        <a:off x="56315" y="2892314"/>
        <a:ext cx="6889749" cy="104099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F0568-4C80-4C39-A5E5-71E826835C63}" type="datetimeFigureOut">
              <a:rPr lang="en-US" smtClean="0"/>
              <a:t>9/21/2021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EC0976-DF60-4FE5-804C-1AD06F15B271}" type="slidenum">
              <a:rPr lang="en-US" smtClean="0"/>
              <a:t>‹#›</a:t>
            </a:fld>
            <a:endParaRPr lang="en-US"/>
          </a:p>
        </p:txBody>
      </p:sp>
    </p:spTree>
    <p:extLst>
      <p:ext uri="{BB962C8B-B14F-4D97-AF65-F5344CB8AC3E}">
        <p14:creationId xmlns:p14="http://schemas.microsoft.com/office/powerpoint/2010/main" val="1249972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stg-edit.shrm.org/hr-today/news/hr-magazine/1116/pages/why-hiring-veterans-makes-good-business-sense.aspx"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fuqua.duke.edu/duke-fuqua-insights/how-military-service-can-hurt-some-job-seekers%E2%80%99-prospects"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stg-edit.shrm.org/hr-today/news/hr-magazine/1116/pages/why-hiring-veterans-makes-good-business-sense.aspx"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PURPOSE:</a:t>
            </a:r>
            <a:r>
              <a:rPr lang="en-US" baseline="0" dirty="0"/>
              <a:t> Presentation title, funder recognition, introduction of presenter, welcome</a:t>
            </a:r>
          </a:p>
          <a:p>
            <a:endParaRPr lang="en-US" baseline="0" dirty="0"/>
          </a:p>
          <a:p>
            <a:r>
              <a:rPr lang="en-US" baseline="0" dirty="0"/>
              <a:t>INTERACTIVITY: None</a:t>
            </a:r>
          </a:p>
          <a:p>
            <a:endParaRPr lang="en-US" baseline="0" dirty="0"/>
          </a:p>
          <a:p>
            <a:r>
              <a:rPr lang="en-US" baseline="0" dirty="0"/>
              <a:t>PRESENTER INSTRUCTIONS: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Introduce yourself and welcome audience or webcast participants.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webcast: confirm all participants have audio and video capability. </a:t>
            </a: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Confirm each participant will receive one professional development credit (PDC) toward recertification upon completion of the webcast or presentation.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Announce all resources are provided at the end of the presentation.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Thank funders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TRANSITION</a:t>
            </a:r>
            <a:r>
              <a:rPr lang="en-US" sz="1200" kern="1200" baseline="0" dirty="0">
                <a:solidFill>
                  <a:schemeClr val="tx1"/>
                </a:solidFill>
                <a:effectLst/>
                <a:latin typeface="+mn-lt"/>
                <a:ea typeface="+mn-ea"/>
                <a:cs typeface="+mn-cs"/>
              </a:rPr>
              <a:t> COMMENTARY: </a:t>
            </a:r>
            <a:r>
              <a:rPr lang="en-US" sz="1200" b="1" kern="1200" baseline="0" dirty="0">
                <a:solidFill>
                  <a:schemeClr val="tx1"/>
                </a:solidFill>
                <a:effectLst/>
                <a:latin typeface="+mn-lt"/>
                <a:ea typeface="+mn-ea"/>
                <a:cs typeface="+mn-cs"/>
              </a:rPr>
              <a:t>Let’s get started!</a:t>
            </a:r>
          </a:p>
          <a:p>
            <a:endParaRPr lang="en-US" dirty="0"/>
          </a:p>
        </p:txBody>
      </p:sp>
      <p:sp>
        <p:nvSpPr>
          <p:cNvPr id="4" name="Slide Number Placeholder 3"/>
          <p:cNvSpPr>
            <a:spLocks noGrp="1"/>
          </p:cNvSpPr>
          <p:nvPr>
            <p:ph type="sldNum" sz="quarter" idx="5"/>
          </p:nvPr>
        </p:nvSpPr>
        <p:spPr/>
        <p:txBody>
          <a:bodyPr/>
          <a:lstStyle/>
          <a:p>
            <a:fld id="{54EC0976-DF60-4FE5-804C-1AD06F15B271}" type="slidenum">
              <a:rPr lang="en-US" smtClean="0"/>
              <a:t>1</a:t>
            </a:fld>
            <a:endParaRPr lang="en-US" dirty="0"/>
          </a:p>
        </p:txBody>
      </p:sp>
    </p:spTree>
    <p:extLst>
      <p:ext uri="{BB962C8B-B14F-4D97-AF65-F5344CB8AC3E}">
        <p14:creationId xmlns:p14="http://schemas.microsoft.com/office/powerpoint/2010/main" val="26683853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PURPOSE: Introduce the veteran, military spouse, and caregiver</a:t>
            </a:r>
            <a:r>
              <a:rPr lang="en-US" baseline="0" dirty="0"/>
              <a:t> pools as rich resources for DEI and organizational goals.</a:t>
            </a:r>
          </a:p>
          <a:p>
            <a:endParaRPr lang="en-US" baseline="0" dirty="0"/>
          </a:p>
          <a:p>
            <a:r>
              <a:rPr lang="en-US" baseline="0" dirty="0"/>
              <a:t>INTERACTIVITY:  None</a:t>
            </a:r>
          </a:p>
          <a:p>
            <a:endParaRPr lang="en-US" b="1" baseline="0" dirty="0"/>
          </a:p>
          <a:p>
            <a:r>
              <a:rPr lang="en-US" b="0" baseline="0" dirty="0"/>
              <a:t>PRESENTER COMMENTARY</a:t>
            </a:r>
            <a:r>
              <a:rPr lang="en-US" b="1" baseline="0" dirty="0"/>
              <a:t>: </a:t>
            </a:r>
          </a:p>
          <a:p>
            <a:r>
              <a:rPr lang="en-US" b="1" baseline="0" dirty="0"/>
              <a:t>Today’s all-volunteer military and those who have served, military spouses, and caregivers, represent every aspect of diversity. It has been said that military-related hiring is the horizontal that cuts through every diversity vertical. If you want your organizational population to better mirror the population at large, adding veteran, military spouse, and caregiver inclusion to your business case will help you to meet that goal.</a:t>
            </a:r>
          </a:p>
          <a:p>
            <a:endParaRPr lang="en-US" b="1" baseline="0" dirty="0"/>
          </a:p>
        </p:txBody>
      </p:sp>
      <p:sp>
        <p:nvSpPr>
          <p:cNvPr id="4" name="Slide Number Placeholder 3"/>
          <p:cNvSpPr>
            <a:spLocks noGrp="1"/>
          </p:cNvSpPr>
          <p:nvPr>
            <p:ph type="sldNum" sz="quarter" idx="10"/>
          </p:nvPr>
        </p:nvSpPr>
        <p:spPr/>
        <p:txBody>
          <a:bodyPr/>
          <a:lstStyle/>
          <a:p>
            <a:fld id="{53BC15C5-314C-4A6B-8C59-094FAA06B27E}" type="slidenum">
              <a:rPr lang="en-US" smtClean="0"/>
              <a:t>10</a:t>
            </a:fld>
            <a:endParaRPr lang="en-US"/>
          </a:p>
        </p:txBody>
      </p:sp>
    </p:spTree>
    <p:extLst>
      <p:ext uri="{BB962C8B-B14F-4D97-AF65-F5344CB8AC3E}">
        <p14:creationId xmlns:p14="http://schemas.microsoft.com/office/powerpoint/2010/main" val="2263008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PURPOSE: Help participants focus on their role in building and ensuring the business case</a:t>
            </a:r>
            <a:r>
              <a:rPr lang="en-US" baseline="0" dirty="0"/>
              <a:t> for hiring veterans, military spouses, and caregivers in their organizations.</a:t>
            </a:r>
            <a:endParaRPr lang="en-US" dirty="0"/>
          </a:p>
          <a:p>
            <a:endParaRPr lang="en-US" dirty="0"/>
          </a:p>
          <a:p>
            <a:r>
              <a:rPr lang="en-US" dirty="0"/>
              <a:t>INTERACTIVITY: None, but pause just slightly after asking</a:t>
            </a:r>
            <a:r>
              <a:rPr lang="en-US" baseline="0" dirty="0"/>
              <a:t> each question for emphasis.</a:t>
            </a:r>
          </a:p>
          <a:p>
            <a:endParaRPr lang="en-US" baseline="0" dirty="0"/>
          </a:p>
          <a:p>
            <a:r>
              <a:rPr lang="en-US" baseline="0" dirty="0"/>
              <a:t>NOTES FOR PRESENTER: Read the questions for emphasis. Then…</a:t>
            </a:r>
          </a:p>
          <a:p>
            <a:endParaRPr lang="en-US" b="1" baseline="0" dirty="0"/>
          </a:p>
          <a:p>
            <a:r>
              <a:rPr lang="en-US" b="0" baseline="0" dirty="0"/>
              <a:t>PRESENTER COMMENTARY</a:t>
            </a:r>
            <a:r>
              <a:rPr lang="en-US" b="1" baseline="0" dirty="0"/>
              <a:t>: </a:t>
            </a:r>
          </a:p>
          <a:p>
            <a:r>
              <a:rPr lang="en-US" b="1" baseline="0" dirty="0"/>
              <a:t>When you take on this role – to build the business case for hiring veterans, military spouses, and caregivers, you need as much information as possible to demonstrate that veterans, military spouses, and caregivers can contribute to your organization’s mission, goals, and competitive advantage.</a:t>
            </a:r>
          </a:p>
          <a:p>
            <a:endParaRPr lang="en-US" b="1" baseline="0" dirty="0"/>
          </a:p>
          <a:p>
            <a:r>
              <a:rPr lang="en-US" b="0" baseline="0" dirty="0"/>
              <a:t>TRANSITION COMMENTARY:</a:t>
            </a:r>
          </a:p>
          <a:p>
            <a:r>
              <a:rPr lang="en-US" b="1" baseline="0" dirty="0"/>
              <a:t>On the next slide we will look at the benefits of hiring </a:t>
            </a:r>
            <a:r>
              <a:rPr lang="en-US" b="1" i="1" baseline="0" dirty="0"/>
              <a:t>veterans</a:t>
            </a:r>
            <a:r>
              <a:rPr lang="en-US" b="1" baseline="0" dirty="0"/>
              <a:t> to help you build your business care for veteran inclusion.</a:t>
            </a:r>
          </a:p>
          <a:p>
            <a:endParaRPr lang="en-US" b="1" baseline="0" dirty="0"/>
          </a:p>
        </p:txBody>
      </p:sp>
      <p:sp>
        <p:nvSpPr>
          <p:cNvPr id="4" name="Slide Number Placeholder 3"/>
          <p:cNvSpPr>
            <a:spLocks noGrp="1"/>
          </p:cNvSpPr>
          <p:nvPr>
            <p:ph type="sldNum" sz="quarter" idx="10"/>
          </p:nvPr>
        </p:nvSpPr>
        <p:spPr/>
        <p:txBody>
          <a:bodyPr/>
          <a:lstStyle/>
          <a:p>
            <a:fld id="{53BC15C5-314C-4A6B-8C59-094FAA06B27E}" type="slidenum">
              <a:rPr lang="en-US" smtClean="0"/>
              <a:t>11</a:t>
            </a:fld>
            <a:endParaRPr lang="en-US"/>
          </a:p>
        </p:txBody>
      </p:sp>
    </p:spTree>
    <p:extLst>
      <p:ext uri="{BB962C8B-B14F-4D97-AF65-F5344CB8AC3E}">
        <p14:creationId xmlns:p14="http://schemas.microsoft.com/office/powerpoint/2010/main" val="22246487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PURPOSE: </a:t>
            </a:r>
            <a:r>
              <a:rPr lang="en-US" sz="1200" kern="1200" dirty="0">
                <a:solidFill>
                  <a:schemeClr val="tx1"/>
                </a:solidFill>
                <a:effectLst/>
                <a:latin typeface="+mn-lt"/>
                <a:ea typeface="+mn-ea"/>
                <a:cs typeface="+mn-cs"/>
              </a:rPr>
              <a:t>Highlight the relationship between skills cited by employers for workplace success and the skills those with military service can bring to an organization.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INTERACTIVITY:</a:t>
            </a:r>
            <a:r>
              <a:rPr lang="en-US" sz="1200" kern="1200" baseline="0" dirty="0">
                <a:solidFill>
                  <a:schemeClr val="tx1"/>
                </a:solidFill>
                <a:effectLst/>
                <a:latin typeface="+mn-lt"/>
                <a:ea typeface="+mn-ea"/>
                <a:cs typeface="+mn-cs"/>
              </a:rPr>
              <a:t> None</a:t>
            </a:r>
          </a:p>
          <a:p>
            <a:endParaRPr lang="en-US" sz="1200" b="1" kern="1200" baseline="0" dirty="0">
              <a:solidFill>
                <a:schemeClr val="tx1"/>
              </a:solidFill>
              <a:effectLst/>
              <a:latin typeface="+mn-lt"/>
              <a:ea typeface="+mn-ea"/>
              <a:cs typeface="+mn-cs"/>
            </a:endParaRPr>
          </a:p>
          <a:p>
            <a:r>
              <a:rPr lang="en-US" sz="1200" b="0" kern="1200" baseline="0" dirty="0">
                <a:solidFill>
                  <a:schemeClr val="tx1"/>
                </a:solidFill>
                <a:effectLst/>
                <a:latin typeface="+mn-lt"/>
                <a:ea typeface="+mn-ea"/>
                <a:cs typeface="+mn-cs"/>
              </a:rPr>
              <a:t>NOTES FOR PRESENTER: Allow the participants a moment to view the slide, then for the sake of time, focus in on </a:t>
            </a:r>
            <a:r>
              <a:rPr lang="en-US" sz="1200" b="0" i="1" kern="1200" baseline="0" dirty="0">
                <a:solidFill>
                  <a:schemeClr val="tx1"/>
                </a:solidFill>
                <a:effectLst/>
                <a:latin typeface="+mn-lt"/>
                <a:ea typeface="+mn-ea"/>
                <a:cs typeface="+mn-cs"/>
              </a:rPr>
              <a:t>one </a:t>
            </a:r>
            <a:r>
              <a:rPr lang="en-US" sz="1200" b="0" kern="1200" baseline="0" dirty="0">
                <a:solidFill>
                  <a:schemeClr val="tx1"/>
                </a:solidFill>
                <a:effectLst/>
                <a:latin typeface="+mn-lt"/>
                <a:ea typeface="+mn-ea"/>
                <a:cs typeface="+mn-cs"/>
              </a:rPr>
              <a:t>employer cited skill and match it to a corresponding military skill and comment on the value of the match for the workplace. For example, relate “Critical Thinking/Problem Solving” and “Adapting to Difficult Challenges” to the workplace challenges of COVID-19. You might ask:</a:t>
            </a:r>
          </a:p>
          <a:p>
            <a:endParaRPr lang="en-US" sz="1200" b="0" kern="1200" baseline="0" dirty="0">
              <a:solidFill>
                <a:schemeClr val="tx1"/>
              </a:solidFill>
              <a:effectLst/>
              <a:latin typeface="+mn-lt"/>
              <a:ea typeface="+mn-ea"/>
              <a:cs typeface="+mn-cs"/>
            </a:endParaRPr>
          </a:p>
          <a:p>
            <a:r>
              <a:rPr lang="en-US" sz="1200" b="1" kern="1200" baseline="0" dirty="0">
                <a:solidFill>
                  <a:schemeClr val="tx1"/>
                </a:solidFill>
                <a:effectLst/>
                <a:latin typeface="+mn-lt"/>
                <a:ea typeface="+mn-ea"/>
                <a:cs typeface="+mn-cs"/>
              </a:rPr>
              <a:t>How might a veteran, skilled in adapting to difficult challenges, contribute to adapting to the challenges brought to the workplace by COVID-19?</a:t>
            </a:r>
          </a:p>
          <a:p>
            <a:endParaRPr lang="en-US" sz="1200" b="1" kern="1200" baseline="0" dirty="0">
              <a:solidFill>
                <a:schemeClr val="tx1"/>
              </a:solidFill>
              <a:effectLst/>
              <a:latin typeface="+mn-lt"/>
              <a:ea typeface="+mn-ea"/>
              <a:cs typeface="+mn-cs"/>
            </a:endParaRPr>
          </a:p>
          <a:p>
            <a:r>
              <a:rPr lang="en-US" sz="1200" b="0" kern="1200" baseline="0" dirty="0">
                <a:solidFill>
                  <a:schemeClr val="tx1"/>
                </a:solidFill>
                <a:effectLst/>
                <a:latin typeface="+mn-lt"/>
                <a:ea typeface="+mn-ea"/>
                <a:cs typeface="+mn-cs"/>
              </a:rPr>
              <a:t>PRESENTER COMMENTARY: </a:t>
            </a:r>
          </a:p>
          <a:p>
            <a:r>
              <a:rPr lang="en-US" b="1" dirty="0"/>
              <a:t>Veterans have in-demand skills. Our</a:t>
            </a:r>
            <a:r>
              <a:rPr lang="en-US" b="1" baseline="0" dirty="0"/>
              <a:t> job is to help organizational stakeholders realize how veteran skills match up to skills desired by employers.</a:t>
            </a:r>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CD834DAD-DF98-44E2-A25C-0E8DEB5DEE33}" type="slidenum">
              <a:rPr lang="en-US" smtClean="0"/>
              <a:t>12</a:t>
            </a:fld>
            <a:endParaRPr lang="en-US" dirty="0"/>
          </a:p>
        </p:txBody>
      </p:sp>
    </p:spTree>
    <p:extLst>
      <p:ext uri="{BB962C8B-B14F-4D97-AF65-F5344CB8AC3E}">
        <p14:creationId xmlns:p14="http://schemas.microsoft.com/office/powerpoint/2010/main" val="54446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PURPOSE:</a:t>
            </a:r>
            <a:r>
              <a:rPr lang="en-US" baseline="0" dirty="0"/>
              <a:t> Amplify the benefits veterans bring to an organization.</a:t>
            </a:r>
          </a:p>
          <a:p>
            <a:endParaRPr lang="en-US" baseline="0" dirty="0"/>
          </a:p>
          <a:p>
            <a:r>
              <a:rPr lang="en-US" baseline="0" dirty="0"/>
              <a:t>INTERACTIVITY: None</a:t>
            </a:r>
          </a:p>
          <a:p>
            <a:endParaRPr lang="en-US" b="1" baseline="0" dirty="0"/>
          </a:p>
          <a:p>
            <a:r>
              <a:rPr lang="en-US" b="0" baseline="0" dirty="0"/>
              <a:t>NOTES FOR PRESENTER: This is not a list for reading aloud. The length of the list is to make an impression on participants and show them benefits they may not have considered. If you can, link some of the items on the list to answers participants gave to the question, Why Are We Here? at the beginning of the presentation.</a:t>
            </a:r>
          </a:p>
        </p:txBody>
      </p:sp>
      <p:sp>
        <p:nvSpPr>
          <p:cNvPr id="4" name="Slide Number Placeholder 3"/>
          <p:cNvSpPr>
            <a:spLocks noGrp="1"/>
          </p:cNvSpPr>
          <p:nvPr>
            <p:ph type="sldNum" sz="quarter" idx="10"/>
          </p:nvPr>
        </p:nvSpPr>
        <p:spPr/>
        <p:txBody>
          <a:bodyPr/>
          <a:lstStyle/>
          <a:p>
            <a:fld id="{53BC15C5-314C-4A6B-8C59-094FAA06B27E}" type="slidenum">
              <a:rPr lang="en-US" smtClean="0"/>
              <a:t>13</a:t>
            </a:fld>
            <a:endParaRPr lang="en-US"/>
          </a:p>
        </p:txBody>
      </p:sp>
    </p:spTree>
    <p:extLst>
      <p:ext uri="{BB962C8B-B14F-4D97-AF65-F5344CB8AC3E}">
        <p14:creationId xmlns:p14="http://schemas.microsoft.com/office/powerpoint/2010/main" val="2203292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a:t>
            </a:r>
            <a:r>
              <a:rPr lang="en-US" baseline="0" dirty="0"/>
              <a:t> PURPOSE: </a:t>
            </a:r>
            <a:r>
              <a:rPr lang="en-US" sz="1200" kern="1200" dirty="0">
                <a:solidFill>
                  <a:schemeClr val="tx1"/>
                </a:solidFill>
                <a:effectLst/>
                <a:latin typeface="+mn-lt"/>
                <a:ea typeface="+mn-ea"/>
                <a:cs typeface="+mn-cs"/>
              </a:rPr>
              <a:t>Articulate the benefits military spouses and care-givers bring to organizations.</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PRESENTER</a:t>
            </a:r>
            <a:r>
              <a:rPr lang="en-US" sz="1200" b="0" kern="1200" baseline="0" dirty="0">
                <a:solidFill>
                  <a:schemeClr val="tx1"/>
                </a:solidFill>
                <a:effectLst/>
                <a:latin typeface="+mn-lt"/>
                <a:ea typeface="+mn-ea"/>
                <a:cs typeface="+mn-cs"/>
              </a:rPr>
              <a:t> COMMENTARY:  </a:t>
            </a:r>
          </a:p>
          <a:p>
            <a:r>
              <a:rPr lang="en-US" sz="1200" b="1" kern="1200" baseline="0" dirty="0">
                <a:solidFill>
                  <a:schemeClr val="tx1"/>
                </a:solidFill>
                <a:effectLst/>
                <a:latin typeface="+mn-lt"/>
                <a:ea typeface="+mn-ea"/>
                <a:cs typeface="+mn-cs"/>
              </a:rPr>
              <a:t>This is a short, but pretty impressive list of benefits. And still unemployment rates are high for these groups. </a:t>
            </a:r>
            <a:r>
              <a:rPr lang="en-US" sz="1200" b="1" i="0" kern="1200" baseline="0" dirty="0">
                <a:solidFill>
                  <a:schemeClr val="tx1"/>
                </a:solidFill>
                <a:effectLst/>
                <a:latin typeface="+mn-lt"/>
                <a:ea typeface="+mn-ea"/>
                <a:cs typeface="+mn-cs"/>
              </a:rPr>
              <a:t>Perhaps we need to help our hiring managers look past the multiple job changes and sketchy resumes and find value in the benefits listed here. </a:t>
            </a:r>
          </a:p>
          <a:p>
            <a:endParaRPr lang="en-US" sz="1200" b="1"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PRESENTER INSTRUCTION: Pause here for a moment before beginning the following REVIEW of what has been covered thus far.</a:t>
            </a:r>
          </a:p>
          <a:p>
            <a:endParaRPr lang="en-US" sz="1200" b="1" i="1"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REVIEW and TRANSITION COMMENTARY: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Up to this point in the</a:t>
            </a:r>
            <a:r>
              <a:rPr lang="en-US" sz="1200" b="1" kern="1200" baseline="0" dirty="0">
                <a:solidFill>
                  <a:schemeClr val="tx1"/>
                </a:solidFill>
                <a:effectLst/>
                <a:latin typeface="+mn-lt"/>
                <a:ea typeface="+mn-ea"/>
                <a:cs typeface="+mn-cs"/>
              </a:rPr>
              <a:t> presentation w</a:t>
            </a:r>
            <a:r>
              <a:rPr lang="en-US" sz="1200" b="1" kern="1200" dirty="0">
                <a:solidFill>
                  <a:schemeClr val="tx1"/>
                </a:solidFill>
                <a:effectLst/>
                <a:latin typeface="+mn-lt"/>
                <a:ea typeface="+mn-ea"/>
                <a:cs typeface="+mn-cs"/>
              </a:rPr>
              <a:t>e’ve discussed why you are here - and it seems that you are all here to at least learn more about how to include the untapped talent of veterans, military spouses, and caregivers into your organizations. We’ve explored some ways of building a business case to energize your organizations into action. Now, presuming</a:t>
            </a:r>
            <a:r>
              <a:rPr lang="en-US" sz="1200" b="1" kern="1200" baseline="0" dirty="0">
                <a:solidFill>
                  <a:schemeClr val="tx1"/>
                </a:solidFill>
                <a:effectLst/>
                <a:latin typeface="+mn-lt"/>
                <a:ea typeface="+mn-ea"/>
                <a:cs typeface="+mn-cs"/>
              </a:rPr>
              <a:t> you</a:t>
            </a:r>
            <a:r>
              <a:rPr lang="en-US" sz="1200" b="1" kern="1200" dirty="0">
                <a:solidFill>
                  <a:schemeClr val="tx1"/>
                </a:solidFill>
                <a:effectLst/>
                <a:latin typeface="+mn-lt"/>
                <a:ea typeface="+mn-ea"/>
                <a:cs typeface="+mn-cs"/>
              </a:rPr>
              <a:t> have made your business case and you have been successful at getting organizational buy-in to initiate your veteran, military spouse, and caregiver hiring initiative,</a:t>
            </a:r>
            <a:r>
              <a:rPr lang="en-US" sz="1200" b="1" kern="1200" baseline="0" dirty="0">
                <a:solidFill>
                  <a:schemeClr val="tx1"/>
                </a:solidFill>
                <a:effectLst/>
                <a:latin typeface="+mn-lt"/>
                <a:ea typeface="+mn-ea"/>
                <a:cs typeface="+mn-cs"/>
              </a:rPr>
              <a:t> you are ready to begin!</a:t>
            </a:r>
            <a:endParaRPr lang="en-US" sz="1200" b="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Or, are you?</a:t>
            </a:r>
          </a:p>
          <a:p>
            <a:endParaRPr lang="en-US" i="0" dirty="0"/>
          </a:p>
        </p:txBody>
      </p:sp>
      <p:sp>
        <p:nvSpPr>
          <p:cNvPr id="4" name="Slide Number Placeholder 3"/>
          <p:cNvSpPr>
            <a:spLocks noGrp="1"/>
          </p:cNvSpPr>
          <p:nvPr>
            <p:ph type="sldNum" sz="quarter" idx="10"/>
          </p:nvPr>
        </p:nvSpPr>
        <p:spPr/>
        <p:txBody>
          <a:bodyPr/>
          <a:lstStyle/>
          <a:p>
            <a:fld id="{53BC15C5-314C-4A6B-8C59-094FAA06B27E}" type="slidenum">
              <a:rPr lang="en-US" smtClean="0"/>
              <a:t>14</a:t>
            </a:fld>
            <a:endParaRPr lang="en-US"/>
          </a:p>
        </p:txBody>
      </p:sp>
    </p:spTree>
    <p:extLst>
      <p:ext uri="{BB962C8B-B14F-4D97-AF65-F5344CB8AC3E}">
        <p14:creationId xmlns:p14="http://schemas.microsoft.com/office/powerpoint/2010/main" val="42245774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a:t>
            </a:r>
            <a:r>
              <a:rPr lang="en-US" baseline="0" dirty="0"/>
              <a:t> PURPOSE: Give voice to the issues veterans face in transitioning to the civilian workforce.</a:t>
            </a:r>
          </a:p>
          <a:p>
            <a:endParaRPr lang="en-US" baseline="0" dirty="0"/>
          </a:p>
          <a:p>
            <a:r>
              <a:rPr lang="en-US" baseline="0" dirty="0"/>
              <a:t>INTERACTIVITY: None</a:t>
            </a:r>
          </a:p>
          <a:p>
            <a:endParaRPr lang="en-US" baseline="0" dirty="0"/>
          </a:p>
          <a:p>
            <a:r>
              <a:rPr lang="en-US" baseline="0" dirty="0"/>
              <a:t>PRESENTER COMMENTARY:</a:t>
            </a:r>
          </a:p>
          <a:p>
            <a:pPr lvl="0"/>
            <a:r>
              <a:rPr lang="en-US" sz="1200" b="1" kern="1200" dirty="0">
                <a:solidFill>
                  <a:schemeClr val="tx1"/>
                </a:solidFill>
                <a:effectLst/>
                <a:latin typeface="+mn-lt"/>
                <a:ea typeface="+mn-ea"/>
                <a:cs typeface="+mn-cs"/>
              </a:rPr>
              <a:t>Although (as we have seen on previous slides)</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veterans have employer-desired in-demand skills, they still face employment challenges. Some of</a:t>
            </a:r>
            <a:r>
              <a:rPr lang="en-US" sz="1200" b="1" kern="1200" baseline="0" dirty="0">
                <a:solidFill>
                  <a:schemeClr val="tx1"/>
                </a:solidFill>
                <a:effectLst/>
                <a:latin typeface="+mn-lt"/>
                <a:ea typeface="+mn-ea"/>
                <a:cs typeface="+mn-cs"/>
              </a:rPr>
              <a:t> the challenges, they, themselves, bring to the table, such as a lack of understanding of workplace culture and norms, while some challenges are inherent in our organizations. For example…</a:t>
            </a:r>
          </a:p>
          <a:p>
            <a:pPr lvl="0"/>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3BC15C5-314C-4A6B-8C59-094FAA06B27E}" type="slidenum">
              <a:rPr lang="en-US" smtClean="0"/>
              <a:t>15</a:t>
            </a:fld>
            <a:endParaRPr lang="en-US"/>
          </a:p>
        </p:txBody>
      </p:sp>
    </p:spTree>
    <p:extLst>
      <p:ext uri="{BB962C8B-B14F-4D97-AF65-F5344CB8AC3E}">
        <p14:creationId xmlns:p14="http://schemas.microsoft.com/office/powerpoint/2010/main" val="37546339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PURPOSE: Demonstrate that one of the issues facing veteran inclusion is lack of accountability on the part</a:t>
            </a:r>
            <a:r>
              <a:rPr lang="en-US" baseline="0" dirty="0"/>
              <a:t> of employers.</a:t>
            </a:r>
          </a:p>
          <a:p>
            <a:endParaRPr lang="en-US" baseline="0" dirty="0"/>
          </a:p>
          <a:p>
            <a:r>
              <a:rPr lang="en-US" baseline="0" dirty="0"/>
              <a:t>INTERACTIVITY: None</a:t>
            </a:r>
          </a:p>
          <a:p>
            <a:endParaRPr lang="en-US" baseline="0" dirty="0"/>
          </a:p>
          <a:p>
            <a:r>
              <a:rPr lang="en-US" baseline="0" dirty="0"/>
              <a:t>PRESENTER INSTRUCTION: Allow participants a moment to read the slide, then…</a:t>
            </a:r>
          </a:p>
          <a:p>
            <a:endParaRPr lang="en-US" baseline="0" dirty="0"/>
          </a:p>
          <a:p>
            <a:r>
              <a:rPr lang="en-US" baseline="0" dirty="0"/>
              <a:t>PESENTER COMMENTARY:</a:t>
            </a:r>
          </a:p>
          <a:p>
            <a:pPr lvl="0"/>
            <a:r>
              <a:rPr lang="en-US" sz="1200" b="1" kern="1200" dirty="0">
                <a:solidFill>
                  <a:schemeClr val="tx1"/>
                </a:solidFill>
                <a:effectLst/>
                <a:latin typeface="+mn-lt"/>
                <a:ea typeface="+mn-ea"/>
                <a:cs typeface="+mn-cs"/>
              </a:rPr>
              <a:t>An employer’s investment in a strong and effective military inclusion practice starts with ensuring adequate resources are dedicated to HR professionals and leaders throughout the process. Accountability is a driver</a:t>
            </a:r>
            <a:r>
              <a:rPr lang="en-US" sz="1200" b="1" kern="1200" baseline="0" dirty="0">
                <a:solidFill>
                  <a:schemeClr val="tx1"/>
                </a:solidFill>
                <a:effectLst/>
                <a:latin typeface="+mn-lt"/>
                <a:ea typeface="+mn-ea"/>
                <a:cs typeface="+mn-cs"/>
              </a:rPr>
              <a:t> of behavior. As part of your business case, the addition of organization-wide accountability for veteran, military spouse, and caregiver inclusion will help your program succeed.</a:t>
            </a:r>
            <a:endParaRPr lang="en-US" sz="1200" b="1" kern="1200" dirty="0">
              <a:solidFill>
                <a:schemeClr val="tx1"/>
              </a:solidFill>
              <a:effectLst/>
              <a:latin typeface="+mn-lt"/>
              <a:ea typeface="+mn-ea"/>
              <a:cs typeface="+mn-cs"/>
            </a:endParaRPr>
          </a:p>
          <a:p>
            <a:pPr lvl="0"/>
            <a:endParaRPr lang="en-US" sz="1200" b="1"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TRANSIITON COMMENTARY</a:t>
            </a:r>
          </a:p>
          <a:p>
            <a:r>
              <a:rPr lang="en-US" sz="1200" b="1" kern="1200" dirty="0">
                <a:solidFill>
                  <a:schemeClr val="tx1"/>
                </a:solidFill>
                <a:effectLst/>
                <a:latin typeface="+mn-lt"/>
                <a:ea typeface="+mn-ea"/>
                <a:cs typeface="+mn-cs"/>
              </a:rPr>
              <a:t>Other factors</a:t>
            </a:r>
            <a:r>
              <a:rPr lang="en-US" sz="1200" b="1" kern="1200" baseline="0" dirty="0">
                <a:solidFill>
                  <a:schemeClr val="tx1"/>
                </a:solidFill>
                <a:effectLst/>
                <a:latin typeface="+mn-lt"/>
                <a:ea typeface="+mn-ea"/>
                <a:cs typeface="+mn-cs"/>
              </a:rPr>
              <a:t> contributing to 90% of veterans indicating obstacles to attaining employment. They are..</a:t>
            </a:r>
          </a:p>
          <a:p>
            <a:endParaRPr lang="en-US" sz="1200" b="1" kern="1200" baseline="0" dirty="0">
              <a:solidFill>
                <a:schemeClr val="tx1"/>
              </a:solidFill>
              <a:effectLst/>
              <a:latin typeface="+mn-lt"/>
              <a:ea typeface="+mn-ea"/>
              <a:cs typeface="+mn-cs"/>
            </a:endParaRPr>
          </a:p>
          <a:p>
            <a:endParaRPr lang="en-US" b="1" dirty="0"/>
          </a:p>
          <a:p>
            <a:endParaRPr lang="en-US" b="1" dirty="0"/>
          </a:p>
        </p:txBody>
      </p:sp>
      <p:sp>
        <p:nvSpPr>
          <p:cNvPr id="4" name="Slide Number Placeholder 3"/>
          <p:cNvSpPr>
            <a:spLocks noGrp="1"/>
          </p:cNvSpPr>
          <p:nvPr>
            <p:ph type="sldNum" sz="quarter" idx="10"/>
          </p:nvPr>
        </p:nvSpPr>
        <p:spPr/>
        <p:txBody>
          <a:bodyPr/>
          <a:lstStyle/>
          <a:p>
            <a:fld id="{53BC15C5-314C-4A6B-8C59-094FAA06B27E}" type="slidenum">
              <a:rPr lang="en-US" smtClean="0"/>
              <a:t>16</a:t>
            </a:fld>
            <a:endParaRPr lang="en-US"/>
          </a:p>
        </p:txBody>
      </p:sp>
    </p:spTree>
    <p:extLst>
      <p:ext uri="{BB962C8B-B14F-4D97-AF65-F5344CB8AC3E}">
        <p14:creationId xmlns:p14="http://schemas.microsoft.com/office/powerpoint/2010/main" val="31993153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PURPOSE: Present</a:t>
            </a:r>
            <a:r>
              <a:rPr lang="en-US" baseline="0" dirty="0"/>
              <a:t> some not-so-easy-to-talk-about issues relative to veteran inclusion.</a:t>
            </a:r>
          </a:p>
          <a:p>
            <a:endParaRPr lang="en-US" baseline="0" dirty="0"/>
          </a:p>
          <a:p>
            <a:r>
              <a:rPr lang="en-US" baseline="0" dirty="0"/>
              <a:t>INTERACTIVITY:  Presenter reads the list. </a:t>
            </a:r>
            <a:r>
              <a:rPr lang="en-US" b="0" baseline="0" dirty="0"/>
              <a:t>(Staring with the second bullet so that the first bullet can be addressed at the end as a transition to a full discussion of stigma on the next slide).  </a:t>
            </a:r>
          </a:p>
          <a:p>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PRESENTER COMMENTARY:  </a:t>
            </a:r>
          </a:p>
          <a:p>
            <a:r>
              <a:rPr lang="en-US" b="1" baseline="0" dirty="0"/>
              <a:t>When we reference ‘attributes of managers’, the second bullet on this list, we are referring to their ‘make-up’ which can include their experience or lack of experience with anyone military-connected. If hiring managers have no military experience themselves or know no one who has served, their resulting lack of understanding of the value veterans bring to the workplace could influence them against hiring veterans, military spouses and/or caregivers.</a:t>
            </a:r>
          </a:p>
          <a:p>
            <a:endParaRPr lang="en-US" b="1" baseline="0" dirty="0"/>
          </a:p>
          <a:p>
            <a:r>
              <a:rPr lang="en-US" b="1" baseline="0" dirty="0"/>
              <a:t>Further, a lack of understanding of what people ‘do’ in the military, their jobs and military culture can also result in negative hiring decisions.</a:t>
            </a:r>
          </a:p>
          <a:p>
            <a:endParaRPr lang="en-US" b="1" baseline="0" dirty="0"/>
          </a:p>
          <a:p>
            <a:r>
              <a:rPr lang="en-US" b="0" baseline="0" dirty="0"/>
              <a:t>(Now, circling back to the first bullet, </a:t>
            </a:r>
            <a:r>
              <a:rPr lang="en-US" b="1" baseline="0" dirty="0"/>
              <a:t>The factor often on the minds of hiring mangers – whether expressed or not – is the first bullet on this list – “stereotypes and stigmas”. Whether conscious or unconscious, stereotypes and stigmas concerning veterans, military spouses, and caregivers exist and contribute to negative hiring attitudes and outcomes.</a:t>
            </a:r>
          </a:p>
          <a:p>
            <a:endParaRPr lang="en-US" b="1" baseline="0" dirty="0"/>
          </a:p>
          <a:p>
            <a:r>
              <a:rPr lang="en-US" b="0" baseline="0" dirty="0"/>
              <a:t>TRANSITION COMMENTARY: </a:t>
            </a:r>
            <a:r>
              <a:rPr lang="en-US" b="1" baseline="0" dirty="0"/>
              <a:t> A closer look into stigma reveals…</a:t>
            </a:r>
          </a:p>
          <a:p>
            <a:endParaRPr lang="en-US" b="1" baseline="0" dirty="0"/>
          </a:p>
        </p:txBody>
      </p:sp>
      <p:sp>
        <p:nvSpPr>
          <p:cNvPr id="4" name="Slide Number Placeholder 3"/>
          <p:cNvSpPr>
            <a:spLocks noGrp="1"/>
          </p:cNvSpPr>
          <p:nvPr>
            <p:ph type="sldNum" sz="quarter" idx="10"/>
          </p:nvPr>
        </p:nvSpPr>
        <p:spPr/>
        <p:txBody>
          <a:bodyPr/>
          <a:lstStyle/>
          <a:p>
            <a:fld id="{53BC15C5-314C-4A6B-8C59-094FAA06B27E}" type="slidenum">
              <a:rPr lang="en-US" smtClean="0"/>
              <a:t>17</a:t>
            </a:fld>
            <a:endParaRPr lang="en-US"/>
          </a:p>
        </p:txBody>
      </p:sp>
    </p:spTree>
    <p:extLst>
      <p:ext uri="{BB962C8B-B14F-4D97-AF65-F5344CB8AC3E}">
        <p14:creationId xmlns:p14="http://schemas.microsoft.com/office/powerpoint/2010/main" val="5540037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PURPOSE: Show documented popular attitudes toward the stigma of veteran mental health.</a:t>
            </a:r>
          </a:p>
          <a:p>
            <a:endParaRPr lang="en-US" dirty="0"/>
          </a:p>
          <a:p>
            <a:r>
              <a:rPr lang="en-US" dirty="0"/>
              <a:t>INTERACTIVITY: Presenter</a:t>
            </a:r>
            <a:r>
              <a:rPr lang="en-US" baseline="0" dirty="0"/>
              <a:t> should read the slide for emphasis and as a lead-in (if time) to ask </a:t>
            </a:r>
            <a:r>
              <a:rPr lang="en-US" dirty="0"/>
              <a:t>the participants:</a:t>
            </a:r>
          </a:p>
          <a:p>
            <a:endParaRPr lang="en-US" baseline="0" dirty="0"/>
          </a:p>
          <a:p>
            <a:r>
              <a:rPr lang="en-US" baseline="0" dirty="0"/>
              <a:t>PRESENTER COMMENTARY:  </a:t>
            </a:r>
            <a:r>
              <a:rPr lang="en-US" b="1" baseline="0" dirty="0"/>
              <a:t>Why do you think people think this of veterans?</a:t>
            </a:r>
          </a:p>
          <a:p>
            <a:endParaRPr lang="en-US" dirty="0"/>
          </a:p>
          <a:p>
            <a:pPr marL="0" indent="0">
              <a:buNone/>
            </a:pPr>
            <a:r>
              <a:rPr lang="en-US" dirty="0"/>
              <a:t>(After</a:t>
            </a:r>
            <a:r>
              <a:rPr lang="en-US" baseline="0" dirty="0"/>
              <a:t> asking this question, say…) </a:t>
            </a:r>
            <a:r>
              <a:rPr lang="en-US" b="1" baseline="0" dirty="0"/>
              <a:t>I</a:t>
            </a:r>
            <a:r>
              <a:rPr lang="en-US" b="1" dirty="0"/>
              <a:t>n reality of those deployed to Iraq and Afghanistan only 10 – 20% experience post traumatic stress.</a:t>
            </a:r>
          </a:p>
          <a:p>
            <a:pPr marL="0" indent="0">
              <a:buNone/>
            </a:pPr>
            <a:r>
              <a:rPr lang="en-US" u="sng" dirty="0">
                <a:hlinkClick r:id="rId3"/>
              </a:rPr>
              <a:t>https://www.shrm.org/hr-today/news/hr-magazine/1116/pages/why-hiring-veterans-makes-good-business-sense.aspx</a:t>
            </a:r>
            <a:endParaRPr lang="en-US" u="sng" dirty="0"/>
          </a:p>
          <a:p>
            <a:pPr marL="0" indent="0">
              <a:buNone/>
            </a:pPr>
            <a:endParaRPr lang="en-US" u="sng" dirty="0"/>
          </a:p>
          <a:p>
            <a:pPr marL="0" marR="0" indent="0" algn="l" defTabSz="914400" rtl="0" eaLnBrk="1" fontAlgn="auto" latinLnBrk="0" hangingPunct="1">
              <a:lnSpc>
                <a:spcPct val="100000"/>
              </a:lnSpc>
              <a:spcBef>
                <a:spcPts val="0"/>
              </a:spcBef>
              <a:spcAft>
                <a:spcPts val="0"/>
              </a:spcAft>
              <a:buClrTx/>
              <a:buSzTx/>
              <a:buFontTx/>
              <a:buNone/>
              <a:tabLst/>
              <a:defRPr/>
            </a:pPr>
            <a:r>
              <a:rPr lang="en-US" b="0" u="none" dirty="0"/>
              <a:t>TRANSITION</a:t>
            </a:r>
            <a:r>
              <a:rPr lang="en-US" b="0" u="none" baseline="0" dirty="0"/>
              <a:t> COMMENTARY: </a:t>
            </a:r>
          </a:p>
          <a:p>
            <a:pPr marL="0" marR="0" indent="0" algn="l" defTabSz="914400" rtl="0" eaLnBrk="1" fontAlgn="auto" latinLnBrk="0" hangingPunct="1">
              <a:lnSpc>
                <a:spcPct val="100000"/>
              </a:lnSpc>
              <a:spcBef>
                <a:spcPts val="0"/>
              </a:spcBef>
              <a:spcAft>
                <a:spcPts val="0"/>
              </a:spcAft>
              <a:buClrTx/>
              <a:buSzTx/>
              <a:buFontTx/>
              <a:buNone/>
              <a:tabLst/>
              <a:defRPr/>
            </a:pPr>
            <a:r>
              <a:rPr lang="en-US" b="1" u="none" dirty="0"/>
              <a:t>Yet,</a:t>
            </a:r>
            <a:r>
              <a:rPr lang="en-US" b="1" u="none" baseline="0" dirty="0"/>
              <a:t> still some people </a:t>
            </a:r>
            <a:r>
              <a:rPr lang="en-US" b="1" dirty="0"/>
              <a:t>believe all veterans are disabled and cannot work </a:t>
            </a:r>
            <a:r>
              <a:rPr lang="en-US" b="0" dirty="0"/>
              <a:t>(</a:t>
            </a:r>
            <a:r>
              <a:rPr lang="en-US" sz="1200" kern="1200" dirty="0">
                <a:solidFill>
                  <a:schemeClr val="tx1"/>
                </a:solidFill>
                <a:effectLst/>
                <a:latin typeface="+mn-lt"/>
                <a:ea typeface="+mn-ea"/>
                <a:cs typeface="+mn-cs"/>
              </a:rPr>
              <a:t>Workforce Readiness and Military Transition, SHRM Foundation).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u="none"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Or are,</a:t>
            </a:r>
            <a:r>
              <a:rPr lang="en-US" b="1" baseline="0" dirty="0"/>
              <a:t> because of their service experiences, unsuited for jobs “requiring creativity, interpersonal skills and emotional capacity” </a:t>
            </a:r>
            <a:r>
              <a:rPr lang="en-US" u="sng" dirty="0">
                <a:hlinkClick r:id="rId4"/>
              </a:rPr>
              <a:t>https://www.fuqua.duke.edu/duke-fuqua-insights/how-military-service-can-hurt-some-job-seekers%E2%80%99-prospects</a:t>
            </a:r>
            <a:endParaRPr lang="en-US" u="sng"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u="sng" dirty="0"/>
          </a:p>
          <a:p>
            <a:endParaRPr lang="en-US" b="1" dirty="0"/>
          </a:p>
        </p:txBody>
      </p:sp>
      <p:sp>
        <p:nvSpPr>
          <p:cNvPr id="4" name="Slide Number Placeholder 3"/>
          <p:cNvSpPr>
            <a:spLocks noGrp="1"/>
          </p:cNvSpPr>
          <p:nvPr>
            <p:ph type="sldNum" sz="quarter" idx="10"/>
          </p:nvPr>
        </p:nvSpPr>
        <p:spPr/>
        <p:txBody>
          <a:bodyPr/>
          <a:lstStyle/>
          <a:p>
            <a:fld id="{53BC15C5-314C-4A6B-8C59-094FAA06B27E}" type="slidenum">
              <a:rPr lang="en-US" smtClean="0"/>
              <a:t>18</a:t>
            </a:fld>
            <a:endParaRPr lang="en-US"/>
          </a:p>
        </p:txBody>
      </p:sp>
    </p:spTree>
    <p:extLst>
      <p:ext uri="{BB962C8B-B14F-4D97-AF65-F5344CB8AC3E}">
        <p14:creationId xmlns:p14="http://schemas.microsoft.com/office/powerpoint/2010/main" val="3957754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PURPOSE:</a:t>
            </a:r>
            <a:r>
              <a:rPr lang="en-US" baseline="0" dirty="0"/>
              <a:t> Present recent findings on attitudes toward hiring veterans.</a:t>
            </a:r>
          </a:p>
          <a:p>
            <a:endParaRPr lang="en-US" baseline="0" dirty="0"/>
          </a:p>
          <a:p>
            <a:r>
              <a:rPr lang="en-US" baseline="0" dirty="0"/>
              <a:t>INTERACTIVITY: None. Presenter need not read the slide. Let participants read it as presenter says…</a:t>
            </a:r>
          </a:p>
          <a:p>
            <a:endParaRPr lang="en-US" baseline="0" dirty="0"/>
          </a:p>
          <a:p>
            <a:r>
              <a:rPr lang="en-US" baseline="0" dirty="0"/>
              <a:t>PRESENTER COMMENTARY: </a:t>
            </a:r>
          </a:p>
          <a:p>
            <a:r>
              <a:rPr lang="en-US" b="1" baseline="0" dirty="0"/>
              <a:t>Researchers at Duke University found that some employers believe veterans are ill-suited for jobs requiring what we would call “soft skills”. But when we look back at slide showing ‘in-demand skills enhanced by military service’ (SHRM Foundation), we see a different picture.</a:t>
            </a:r>
          </a:p>
          <a:p>
            <a:endParaRPr lang="en-US" b="1" baseline="0" dirty="0"/>
          </a:p>
          <a:p>
            <a:r>
              <a:rPr lang="en-US" b="0" baseline="0" dirty="0"/>
              <a:t>TRANSITION COMMENTARY:</a:t>
            </a:r>
          </a:p>
          <a:p>
            <a:r>
              <a:rPr lang="en-US" b="1" baseline="0" dirty="0"/>
              <a:t>Could it be that it comes down to the fact that most Americans today have very little contact with veterans or those currently serving?</a:t>
            </a:r>
          </a:p>
          <a:p>
            <a:endParaRPr lang="en-US" b="1" baseline="0" dirty="0"/>
          </a:p>
        </p:txBody>
      </p:sp>
      <p:sp>
        <p:nvSpPr>
          <p:cNvPr id="4" name="Slide Number Placeholder 3"/>
          <p:cNvSpPr>
            <a:spLocks noGrp="1"/>
          </p:cNvSpPr>
          <p:nvPr>
            <p:ph type="sldNum" sz="quarter" idx="10"/>
          </p:nvPr>
        </p:nvSpPr>
        <p:spPr/>
        <p:txBody>
          <a:bodyPr/>
          <a:lstStyle/>
          <a:p>
            <a:fld id="{53BC15C5-314C-4A6B-8C59-094FAA06B27E}" type="slidenum">
              <a:rPr lang="en-US" smtClean="0"/>
              <a:t>19</a:t>
            </a:fld>
            <a:endParaRPr lang="en-US"/>
          </a:p>
        </p:txBody>
      </p:sp>
    </p:spTree>
    <p:extLst>
      <p:ext uri="{BB962C8B-B14F-4D97-AF65-F5344CB8AC3E}">
        <p14:creationId xmlns:p14="http://schemas.microsoft.com/office/powerpoint/2010/main" val="2054250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PURPOSE: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Get participants engaged from the very beginning of the presentation.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“Take the temperature of the room” – what is the level of interest and commitment of participants? What can you learn from them that will help you focus the presentation on what they need to hear from you to buy-in?</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INTERACTIVITY:</a:t>
            </a:r>
            <a:r>
              <a:rPr lang="en-US" sz="1200" kern="1200" baseline="0" dirty="0">
                <a:solidFill>
                  <a:schemeClr val="tx1"/>
                </a:solidFill>
                <a:effectLst/>
                <a:latin typeface="+mn-lt"/>
                <a:ea typeface="+mn-ea"/>
                <a:cs typeface="+mn-cs"/>
              </a:rPr>
              <a:t> Participants answer the question.</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NOTES FOR THE PRESENTER: </a:t>
            </a:r>
          </a:p>
          <a:p>
            <a:r>
              <a:rPr lang="en-US" sz="1200" kern="1200" dirty="0">
                <a:solidFill>
                  <a:schemeClr val="tx1"/>
                </a:solidFill>
                <a:effectLst/>
                <a:latin typeface="+mn-lt"/>
                <a:ea typeface="+mn-ea"/>
                <a:cs typeface="+mn-cs"/>
              </a:rPr>
              <a:t>If in a face to face-to-face setting, encourage “shout-out” answers or if the audience is large, do quick small groupings and have participants talk to each other and then ask for a few volunteer “reporters” to represent groups.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virtual, encourage responses in chat or use a polling tool. </a:t>
            </a:r>
          </a:p>
          <a:p>
            <a:endParaRPr lang="en-US" sz="1200" kern="1200" dirty="0">
              <a:solidFill>
                <a:schemeClr val="tx1"/>
              </a:solidFill>
              <a:effectLst/>
              <a:latin typeface="+mn-lt"/>
              <a:ea typeface="+mn-ea"/>
              <a:cs typeface="+mn-cs"/>
            </a:endParaRPr>
          </a:p>
          <a:p>
            <a:pPr lvl="0"/>
            <a:r>
              <a:rPr lang="en-US" sz="1200" b="0" kern="1200" dirty="0">
                <a:solidFill>
                  <a:schemeClr val="tx1"/>
                </a:solidFill>
                <a:effectLst/>
                <a:latin typeface="+mn-lt"/>
                <a:ea typeface="+mn-ea"/>
                <a:cs typeface="+mn-cs"/>
              </a:rPr>
              <a:t>TRANSITION</a:t>
            </a:r>
            <a:r>
              <a:rPr lang="en-US" sz="1200" b="0" kern="1200" baseline="0" dirty="0">
                <a:solidFill>
                  <a:schemeClr val="tx1"/>
                </a:solidFill>
                <a:effectLst/>
                <a:latin typeface="+mn-lt"/>
                <a:ea typeface="+mn-ea"/>
                <a:cs typeface="+mn-cs"/>
              </a:rPr>
              <a:t> COMMENTARY:</a:t>
            </a:r>
            <a:r>
              <a:rPr lang="en-US" sz="1200" b="1" kern="1200" baseline="0" dirty="0">
                <a:solidFill>
                  <a:schemeClr val="tx1"/>
                </a:solidFill>
                <a:effectLst/>
                <a:latin typeface="+mn-lt"/>
                <a:ea typeface="+mn-ea"/>
                <a:cs typeface="+mn-cs"/>
              </a:rPr>
              <a:t> Thank you for responses! Now as I turn to the next slide you will see some other possible responses.</a:t>
            </a:r>
          </a:p>
          <a:p>
            <a:pPr lvl="0"/>
            <a:endParaRPr lang="en-US" sz="1200" kern="1200" baseline="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3BC15C5-314C-4A6B-8C59-094FAA06B27E}" type="slidenum">
              <a:rPr lang="en-US" smtClean="0"/>
              <a:t>2</a:t>
            </a:fld>
            <a:endParaRPr lang="en-US" dirty="0"/>
          </a:p>
        </p:txBody>
      </p:sp>
    </p:spTree>
    <p:extLst>
      <p:ext uri="{BB962C8B-B14F-4D97-AF65-F5344CB8AC3E}">
        <p14:creationId xmlns:p14="http://schemas.microsoft.com/office/powerpoint/2010/main" val="2877821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PURPOSE</a:t>
            </a:r>
            <a:r>
              <a:rPr lang="en-US" baseline="0" dirty="0"/>
              <a:t> OF SLIDE: Demonstrate how likely it is that any of us is familiar with someone who is currently serving and how that can contribute to lack of understanding of those with military experience.</a:t>
            </a:r>
          </a:p>
          <a:p>
            <a:endParaRPr lang="en-US" baseline="0" dirty="0"/>
          </a:p>
          <a:p>
            <a:r>
              <a:rPr lang="en-US" baseline="0" dirty="0"/>
              <a:t>INTERACTIVITY: None</a:t>
            </a:r>
          </a:p>
          <a:p>
            <a:endParaRPr lang="en-US" baseline="0" dirty="0"/>
          </a:p>
          <a:p>
            <a:r>
              <a:rPr lang="en-US" baseline="0" dirty="0"/>
              <a:t>PRESENTER COMMENTARY:</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The U.S. Chamber Foundation speaks of a “long-standing divide between our military and civilian communities.” Further, many have misperceptions about military service and whether veterans suffer from invisible injury, like post-traumatic stress (PTS), or if they will be able to adjust to a civilian work environment</a:t>
            </a:r>
            <a:r>
              <a:rPr lang="en-US" b="1" baseline="0" dirty="0"/>
              <a:t> (https://www.uschamberfoundation.org)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REVIEW AND TRANSITION COMMENTARY:</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You are here today (as you expressed in the beginning of this presentation) to further your interest and/or commitment to include veterans in your organizations. We’ve looked at building a business case to do so. We’ve examined benefits to hiring veterans, military spouses, and caregivers. We’ve demonstrated business advantage and fit to DEI, but as the last few slide have indicated, there are some very real obstacles facing us.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The SHRM Foundation is committed to helping you help our veterans, military spouses, and </a:t>
            </a:r>
            <a:r>
              <a:rPr lang="en-US" b="1" baseline="0" dirty="0" err="1"/>
              <a:t>caregives</a:t>
            </a:r>
            <a:r>
              <a:rPr lang="en-US" b="1" baseline="0" dirty="0"/>
              <a:t> to become thriving members of the civilian workforce.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endParaRPr lang="en-US" dirty="0"/>
          </a:p>
        </p:txBody>
      </p:sp>
      <p:sp>
        <p:nvSpPr>
          <p:cNvPr id="4" name="Slide Number Placeholder 3"/>
          <p:cNvSpPr>
            <a:spLocks noGrp="1"/>
          </p:cNvSpPr>
          <p:nvPr>
            <p:ph type="sldNum" sz="quarter" idx="10"/>
          </p:nvPr>
        </p:nvSpPr>
        <p:spPr/>
        <p:txBody>
          <a:bodyPr/>
          <a:lstStyle/>
          <a:p>
            <a:fld id="{53BC15C5-314C-4A6B-8C59-094FAA06B27E}" type="slidenum">
              <a:rPr lang="en-US" smtClean="0"/>
              <a:t>20</a:t>
            </a:fld>
            <a:endParaRPr lang="en-US"/>
          </a:p>
        </p:txBody>
      </p:sp>
    </p:spTree>
    <p:extLst>
      <p:ext uri="{BB962C8B-B14F-4D97-AF65-F5344CB8AC3E}">
        <p14:creationId xmlns:p14="http://schemas.microsoft.com/office/powerpoint/2010/main" val="1315676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PURPOSE: Introduce the SHRM Foundation’s Veteran’s Employment</a:t>
            </a:r>
            <a:r>
              <a:rPr lang="en-US" baseline="0" dirty="0"/>
              <a:t> Initiative.</a:t>
            </a:r>
            <a:endParaRPr lang="en-US" dirty="0"/>
          </a:p>
          <a:p>
            <a:endParaRPr lang="en-US" dirty="0"/>
          </a:p>
          <a:p>
            <a:r>
              <a:rPr lang="en-US" dirty="0"/>
              <a:t>INTERACTIVITY: None</a:t>
            </a:r>
          </a:p>
          <a:p>
            <a:endParaRPr lang="en-US" dirty="0"/>
          </a:p>
          <a:p>
            <a:r>
              <a:rPr lang="en-US" dirty="0"/>
              <a:t>PRESENTER</a:t>
            </a:r>
            <a:r>
              <a:rPr lang="en-US" baseline="0" dirty="0"/>
              <a:t> COMMENTARY: </a:t>
            </a:r>
          </a:p>
          <a:p>
            <a:pPr lvl="0"/>
            <a:r>
              <a:rPr lang="en-US" sz="1200" b="1" kern="1200" dirty="0">
                <a:solidFill>
                  <a:schemeClr val="tx1"/>
                </a:solidFill>
                <a:effectLst/>
                <a:latin typeface="+mn-lt"/>
                <a:ea typeface="+mn-ea"/>
                <a:cs typeface="+mn-cs"/>
              </a:rPr>
              <a:t>It is clear that we have a big</a:t>
            </a:r>
            <a:r>
              <a:rPr lang="en-US" sz="1200" b="1" kern="1200" baseline="0" dirty="0">
                <a:solidFill>
                  <a:schemeClr val="tx1"/>
                </a:solidFill>
                <a:effectLst/>
                <a:latin typeface="+mn-lt"/>
                <a:ea typeface="+mn-ea"/>
                <a:cs typeface="+mn-cs"/>
              </a:rPr>
              <a:t> job ahead of us presenting a business case, getting stakeholder buy-in, and overcoming obstacles. </a:t>
            </a:r>
            <a:r>
              <a:rPr lang="en-US" sz="1200" b="1" kern="1200" dirty="0">
                <a:solidFill>
                  <a:schemeClr val="tx1"/>
                </a:solidFill>
                <a:effectLst/>
                <a:latin typeface="+mn-lt"/>
                <a:ea typeface="+mn-ea"/>
                <a:cs typeface="+mn-cs"/>
              </a:rPr>
              <a:t>Our belief and vision will not execute on its own…it will take the commitment and resources of The SHRM Foundation and your efforts to bring life and sustainability to Veterans Employment in the Workplace. </a:t>
            </a:r>
          </a:p>
          <a:p>
            <a:pPr lvl="0"/>
            <a:endParaRPr lang="en-US" sz="1200" b="1" kern="1200" dirty="0">
              <a:solidFill>
                <a:schemeClr val="tx1"/>
              </a:solidFill>
              <a:effectLst/>
              <a:latin typeface="+mn-lt"/>
              <a:ea typeface="+mn-ea"/>
              <a:cs typeface="+mn-cs"/>
            </a:endParaRPr>
          </a:p>
          <a:p>
            <a:pPr lvl="0"/>
            <a:r>
              <a:rPr lang="en-US" sz="1200" b="0" kern="1200" dirty="0">
                <a:solidFill>
                  <a:schemeClr val="tx1"/>
                </a:solidFill>
                <a:effectLst/>
                <a:latin typeface="+mn-lt"/>
                <a:ea typeface="+mn-ea"/>
                <a:cs typeface="+mn-cs"/>
              </a:rPr>
              <a:t>(Rhetorical</a:t>
            </a:r>
            <a:r>
              <a:rPr lang="en-US" sz="1200" b="0" kern="1200" baseline="0" dirty="0">
                <a:solidFill>
                  <a:schemeClr val="tx1"/>
                </a:solidFill>
                <a:effectLst/>
                <a:latin typeface="+mn-lt"/>
                <a:ea typeface="+mn-ea"/>
                <a:cs typeface="+mn-cs"/>
              </a:rPr>
              <a:t> questions) </a:t>
            </a:r>
            <a:r>
              <a:rPr lang="en-US" sz="1200" b="1" kern="1200" dirty="0">
                <a:solidFill>
                  <a:schemeClr val="tx1"/>
                </a:solidFill>
                <a:effectLst/>
                <a:latin typeface="+mn-lt"/>
                <a:ea typeface="+mn-ea"/>
                <a:cs typeface="+mn-cs"/>
              </a:rPr>
              <a:t>How might you address this within your organization? What steps can you take to ensure success once you have the green light to move forward with your veteran, military spouse,</a:t>
            </a:r>
            <a:r>
              <a:rPr lang="en-US" sz="1200" b="1" kern="1200" baseline="0" dirty="0">
                <a:solidFill>
                  <a:schemeClr val="tx1"/>
                </a:solidFill>
                <a:effectLst/>
                <a:latin typeface="+mn-lt"/>
                <a:ea typeface="+mn-ea"/>
                <a:cs typeface="+mn-cs"/>
              </a:rPr>
              <a:t> and caregiver inclusion initiative?</a:t>
            </a:r>
          </a:p>
          <a:p>
            <a:pPr lvl="0"/>
            <a:endParaRPr lang="en-US" sz="1200" b="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TRANISITION</a:t>
            </a:r>
            <a:r>
              <a:rPr lang="en-US" sz="1200" kern="1200" baseline="0" dirty="0">
                <a:solidFill>
                  <a:schemeClr val="tx1"/>
                </a:solidFill>
                <a:effectLst/>
                <a:latin typeface="+mn-lt"/>
                <a:ea typeface="+mn-ea"/>
                <a:cs typeface="+mn-cs"/>
              </a:rPr>
              <a:t> COMMENTARY:</a:t>
            </a:r>
            <a:endParaRPr lang="en-US" sz="1200" kern="1200" dirty="0">
              <a:solidFill>
                <a:schemeClr val="tx1"/>
              </a:solidFill>
              <a:effectLst/>
              <a:latin typeface="+mn-lt"/>
              <a:ea typeface="+mn-ea"/>
              <a:cs typeface="+mn-cs"/>
            </a:endParaRPr>
          </a:p>
          <a:p>
            <a:r>
              <a:rPr lang="en-US" b="1" dirty="0"/>
              <a:t>The SHRM Foundation suggests alignment with the 5 Stages</a:t>
            </a:r>
            <a:r>
              <a:rPr lang="en-US" b="1" baseline="0" dirty="0"/>
              <a:t> of the Employee Life Cycle as a best practice model to an effective veteran, military spouse, and caregiver inclusion initiative. The five stages are…</a:t>
            </a:r>
          </a:p>
        </p:txBody>
      </p:sp>
      <p:sp>
        <p:nvSpPr>
          <p:cNvPr id="4" name="Slide Number Placeholder 3"/>
          <p:cNvSpPr>
            <a:spLocks noGrp="1"/>
          </p:cNvSpPr>
          <p:nvPr>
            <p:ph type="sldNum" sz="quarter" idx="5"/>
          </p:nvPr>
        </p:nvSpPr>
        <p:spPr/>
        <p:txBody>
          <a:bodyPr/>
          <a:lstStyle/>
          <a:p>
            <a:fld id="{CD834DAD-DF98-44E2-A25C-0E8DEB5DEE33}" type="slidenum">
              <a:rPr lang="en-US" smtClean="0"/>
              <a:t>21</a:t>
            </a:fld>
            <a:endParaRPr lang="en-US" dirty="0"/>
          </a:p>
        </p:txBody>
      </p:sp>
    </p:spTree>
    <p:extLst>
      <p:ext uri="{BB962C8B-B14F-4D97-AF65-F5344CB8AC3E}">
        <p14:creationId xmlns:p14="http://schemas.microsoft.com/office/powerpoint/2010/main" val="12895657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PURPOSE: List the 5</a:t>
            </a:r>
            <a:r>
              <a:rPr lang="en-US" baseline="0" dirty="0"/>
              <a:t> stages of the Employee Life Cycle and present its purpose relative to a veteran, military spouse, and caregiver inclusion initiative.</a:t>
            </a:r>
            <a:endParaRPr lang="en-US" dirty="0"/>
          </a:p>
          <a:p>
            <a:endParaRPr lang="en-US" dirty="0"/>
          </a:p>
          <a:p>
            <a:r>
              <a:rPr lang="en-US" dirty="0"/>
              <a:t>INTERACTIVITY:</a:t>
            </a:r>
            <a:r>
              <a:rPr lang="en-US" baseline="0" dirty="0"/>
              <a:t> None</a:t>
            </a:r>
          </a:p>
          <a:p>
            <a:endParaRPr lang="en-US" baseline="0" dirty="0"/>
          </a:p>
          <a:p>
            <a:r>
              <a:rPr lang="en-US" baseline="0" dirty="0"/>
              <a:t>PRESENTER COMMENTARY:</a:t>
            </a:r>
          </a:p>
          <a:p>
            <a:pPr lvl="0"/>
            <a:r>
              <a:rPr lang="en-US" sz="1200" b="1" kern="1200" dirty="0">
                <a:solidFill>
                  <a:schemeClr val="tx1"/>
                </a:solidFill>
                <a:effectLst/>
                <a:latin typeface="+mn-lt"/>
                <a:ea typeface="+mn-ea"/>
                <a:cs typeface="+mn-cs"/>
              </a:rPr>
              <a:t>Mapping the veteran’s,</a:t>
            </a:r>
            <a:r>
              <a:rPr lang="en-US" sz="1200" b="1" kern="1200" baseline="0" dirty="0">
                <a:solidFill>
                  <a:schemeClr val="tx1"/>
                </a:solidFill>
                <a:effectLst/>
                <a:latin typeface="+mn-lt"/>
                <a:ea typeface="+mn-ea"/>
                <a:cs typeface="+mn-cs"/>
              </a:rPr>
              <a:t> military spouse’s and caregiver’s </a:t>
            </a:r>
            <a:r>
              <a:rPr lang="en-US" sz="1200" b="1" kern="1200" dirty="0">
                <a:solidFill>
                  <a:schemeClr val="tx1"/>
                </a:solidFill>
                <a:effectLst/>
                <a:latin typeface="+mn-lt"/>
                <a:ea typeface="+mn-ea"/>
                <a:cs typeface="+mn-cs"/>
              </a:rPr>
              <a:t>journeys</a:t>
            </a:r>
            <a:r>
              <a:rPr lang="en-US" sz="1200" b="1" kern="1200" baseline="0" dirty="0">
                <a:solidFill>
                  <a:schemeClr val="tx1"/>
                </a:solidFill>
                <a:effectLst/>
                <a:latin typeface="+mn-lt"/>
                <a:ea typeface="+mn-ea"/>
                <a:cs typeface="+mn-cs"/>
              </a:rPr>
              <a:t> though the employee life cycle</a:t>
            </a:r>
            <a:r>
              <a:rPr lang="en-US" sz="1200" b="1" kern="1200" dirty="0">
                <a:solidFill>
                  <a:schemeClr val="tx1"/>
                </a:solidFill>
                <a:effectLst/>
                <a:latin typeface="+mn-lt"/>
                <a:ea typeface="+mn-ea"/>
                <a:cs typeface="+mn-cs"/>
              </a:rPr>
              <a:t> will provide a structure for you to</a:t>
            </a:r>
            <a:r>
              <a:rPr lang="en-US" sz="1200" b="1" kern="1200" baseline="0" dirty="0">
                <a:solidFill>
                  <a:schemeClr val="tx1"/>
                </a:solidFill>
                <a:effectLst/>
                <a:latin typeface="+mn-lt"/>
                <a:ea typeface="+mn-ea"/>
                <a:cs typeface="+mn-cs"/>
              </a:rPr>
              <a:t> follow and a way for you to track employee experience and your results. </a:t>
            </a:r>
            <a:r>
              <a:rPr lang="en-US" sz="1200" b="1"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Starting with Stage</a:t>
            </a:r>
            <a:r>
              <a:rPr lang="en-US" sz="1200" b="1" kern="1200" baseline="0" dirty="0">
                <a:solidFill>
                  <a:schemeClr val="tx1"/>
                </a:solidFill>
                <a:effectLst/>
                <a:latin typeface="+mn-lt"/>
                <a:ea typeface="+mn-ea"/>
                <a:cs typeface="+mn-cs"/>
              </a:rPr>
              <a:t> 1, Employer Readiness, </a:t>
            </a:r>
            <a:r>
              <a:rPr lang="en-US" sz="1200" b="1" kern="1200" dirty="0">
                <a:solidFill>
                  <a:schemeClr val="tx1"/>
                </a:solidFill>
                <a:effectLst/>
                <a:latin typeface="+mn-lt"/>
                <a:ea typeface="+mn-ea"/>
                <a:cs typeface="+mn-cs"/>
              </a:rPr>
              <a:t>let’s ask two key questions:</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Why do you want to hire veterans?</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Why do/would veterans want to work for your company? </a:t>
            </a:r>
          </a:p>
          <a:p>
            <a:r>
              <a:rPr lang="en-US" sz="1200" b="1" kern="1200" dirty="0">
                <a:solidFill>
                  <a:schemeClr val="tx1"/>
                </a:solidFill>
                <a:effectLst/>
                <a:latin typeface="+mn-lt"/>
                <a:ea typeface="+mn-ea"/>
                <a:cs typeface="+mn-cs"/>
              </a:rPr>
              <a:t>Asking and answering these questions affords you the opportunity to ensure subsequent processes, practices and strategies to meet the needs of your organization and the individuals you will be including.</a:t>
            </a:r>
          </a:p>
          <a:p>
            <a:endParaRPr lang="en-US" sz="1200" b="1"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NOTE TO PRESENTER: The SHRM Foundation has a full library</a:t>
            </a:r>
            <a:r>
              <a:rPr lang="en-US" sz="1200" b="0" kern="1200" baseline="0" dirty="0">
                <a:solidFill>
                  <a:schemeClr val="tx1"/>
                </a:solidFill>
                <a:effectLst/>
                <a:latin typeface="+mn-lt"/>
                <a:ea typeface="+mn-ea"/>
                <a:cs typeface="+mn-cs"/>
              </a:rPr>
              <a:t> of rich information on each of the 5 Stages of the Employee Life Cycle. It will be impossible for you to be able to present everything participants need to know about the 5 Stages of the Employee Life Cycle as it relates to the inclusion of veterans, military spouses, and caregivers in a 30 minute presentation. The next two slides (hidden in this slide set) are included for your information and use if you are presenting in a format longer than 30 minutes.</a:t>
            </a:r>
          </a:p>
          <a:p>
            <a:endParaRPr lang="en-US" sz="1200" b="0" kern="1200" baseline="0" dirty="0">
              <a:solidFill>
                <a:schemeClr val="tx1"/>
              </a:solidFill>
              <a:effectLst/>
              <a:latin typeface="+mn-lt"/>
              <a:ea typeface="+mn-ea"/>
              <a:cs typeface="+mn-cs"/>
            </a:endParaRPr>
          </a:p>
          <a:p>
            <a:r>
              <a:rPr lang="en-US" sz="1200" b="0" kern="1200" baseline="0" dirty="0">
                <a:solidFill>
                  <a:schemeClr val="tx1"/>
                </a:solidFill>
                <a:effectLst/>
                <a:latin typeface="+mn-lt"/>
                <a:ea typeface="+mn-ea"/>
                <a:cs typeface="+mn-cs"/>
              </a:rPr>
              <a:t>PRESENTER INSTRUCTION: </a:t>
            </a:r>
          </a:p>
          <a:p>
            <a:r>
              <a:rPr lang="en-US" sz="1200" b="0" kern="1200" baseline="0" dirty="0">
                <a:solidFill>
                  <a:schemeClr val="tx1"/>
                </a:solidFill>
                <a:effectLst/>
                <a:latin typeface="+mn-lt"/>
                <a:ea typeface="+mn-ea"/>
                <a:cs typeface="+mn-cs"/>
              </a:rPr>
              <a:t>For 30 minute presentation click to slide 25.</a:t>
            </a:r>
          </a:p>
          <a:p>
            <a:r>
              <a:rPr lang="en-US" sz="1200" b="0" kern="1200" baseline="0" dirty="0">
                <a:solidFill>
                  <a:schemeClr val="tx1"/>
                </a:solidFill>
                <a:effectLst/>
                <a:latin typeface="+mn-lt"/>
                <a:ea typeface="+mn-ea"/>
                <a:cs typeface="+mn-cs"/>
              </a:rPr>
              <a:t>If your presentation is longer than 30 minutes, unhide slides 23 and 24 and click to slide 23.</a:t>
            </a:r>
            <a:endParaRPr lang="en-US" sz="1200" b="0" kern="1200" dirty="0">
              <a:solidFill>
                <a:schemeClr val="tx1"/>
              </a:solidFill>
              <a:effectLst/>
              <a:latin typeface="+mn-lt"/>
              <a:ea typeface="+mn-ea"/>
              <a:cs typeface="+mn-cs"/>
            </a:endParaRPr>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CD834DAD-DF98-44E2-A25C-0E8DEB5DEE33}" type="slidenum">
              <a:rPr lang="en-US" smtClean="0"/>
              <a:t>22</a:t>
            </a:fld>
            <a:endParaRPr lang="en-US" dirty="0"/>
          </a:p>
        </p:txBody>
      </p:sp>
    </p:spTree>
    <p:extLst>
      <p:ext uri="{BB962C8B-B14F-4D97-AF65-F5344CB8AC3E}">
        <p14:creationId xmlns:p14="http://schemas.microsoft.com/office/powerpoint/2010/main" val="40227746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r>
              <a:rPr lang="en-US" dirty="0"/>
              <a:t>PURPOSE OF SLIDE:  O</a:t>
            </a:r>
            <a:r>
              <a:rPr lang="en-US" baseline="0" dirty="0"/>
              <a:t>ffer answers to the question Why do you want to hire veterans?</a:t>
            </a:r>
          </a:p>
          <a:p>
            <a:endParaRPr lang="en-US" baseline="0" dirty="0"/>
          </a:p>
          <a:p>
            <a:r>
              <a:rPr lang="en-US" baseline="0" dirty="0"/>
              <a:t>INTERACTIVITY: None</a:t>
            </a:r>
          </a:p>
          <a:p>
            <a:endParaRPr lang="en-US" baseline="0" dirty="0"/>
          </a:p>
          <a:p>
            <a:r>
              <a:rPr lang="en-US" baseline="0" dirty="0"/>
              <a:t>PRESENTER INSTRUCTION: Allow participants a moment to read the slide. Then..</a:t>
            </a:r>
          </a:p>
          <a:p>
            <a:endParaRPr lang="en-US" baseline="0" dirty="0"/>
          </a:p>
          <a:p>
            <a:r>
              <a:rPr lang="en-US" baseline="0" dirty="0"/>
              <a:t>PRESENTER COMMENTARY:</a:t>
            </a:r>
          </a:p>
          <a:p>
            <a:r>
              <a:rPr lang="en-US" b="1" baseline="0" dirty="0"/>
              <a:t>These are just some of the reasons an organization might have for hiring veterans, but these reason are key to preparing your organization and its stakeholders to start thinking about the value veterans bring to the workplace.</a:t>
            </a:r>
          </a:p>
          <a:p>
            <a:endParaRPr lang="en-US" b="1" baseline="0" dirty="0"/>
          </a:p>
          <a:p>
            <a:r>
              <a:rPr lang="en-US" b="0" baseline="0" dirty="0"/>
              <a:t>TRANSITION COMMENTARY:</a:t>
            </a:r>
          </a:p>
          <a:p>
            <a:r>
              <a:rPr lang="en-US" b="1" baseline="0" dirty="0"/>
              <a:t>Now, let’s look at and consider answers to the question, Why would veterans want to work at your business?</a:t>
            </a:r>
          </a:p>
        </p:txBody>
      </p:sp>
      <p:sp>
        <p:nvSpPr>
          <p:cNvPr id="4" name="Slide Number Placeholder 3"/>
          <p:cNvSpPr>
            <a:spLocks noGrp="1"/>
          </p:cNvSpPr>
          <p:nvPr>
            <p:ph type="sldNum" sz="quarter" idx="5"/>
          </p:nvPr>
        </p:nvSpPr>
        <p:spPr/>
        <p:txBody>
          <a:bodyPr/>
          <a:lstStyle/>
          <a:p>
            <a:fld id="{CD834DAD-DF98-44E2-A25C-0E8DEB5DEE33}" type="slidenum">
              <a:rPr lang="en-US" smtClean="0"/>
              <a:t>23</a:t>
            </a:fld>
            <a:endParaRPr lang="en-US" dirty="0"/>
          </a:p>
        </p:txBody>
      </p:sp>
    </p:spTree>
    <p:extLst>
      <p:ext uri="{BB962C8B-B14F-4D97-AF65-F5344CB8AC3E}">
        <p14:creationId xmlns:p14="http://schemas.microsoft.com/office/powerpoint/2010/main" val="38303083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PURPOSE: Offer answers to the question Why would</a:t>
            </a:r>
            <a:r>
              <a:rPr lang="en-US" baseline="0" dirty="0"/>
              <a:t> veterans want to work for your business?</a:t>
            </a:r>
            <a:endParaRPr lang="en-US" dirty="0"/>
          </a:p>
          <a:p>
            <a:endParaRPr lang="en-US" dirty="0"/>
          </a:p>
          <a:p>
            <a:r>
              <a:rPr lang="en-US" dirty="0"/>
              <a:t>INTERACTIVITY: None</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PRESENTER INSTRUCTION: </a:t>
            </a:r>
            <a:r>
              <a:rPr lang="en-US" baseline="0" dirty="0"/>
              <a:t>Allow participants a moment to read the slide. Then..</a:t>
            </a:r>
          </a:p>
          <a:p>
            <a:endParaRPr lang="en-US" dirty="0"/>
          </a:p>
          <a:p>
            <a:r>
              <a:rPr lang="en-US" dirty="0"/>
              <a:t>PRESENTER</a:t>
            </a:r>
            <a:r>
              <a:rPr lang="en-US" baseline="0" dirty="0"/>
              <a:t> COMMENTARY:</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Veterans rely heavily on what their military colleagues say about your company and what they read on the internet. </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Manage your online reputation actively and consistently, through social media and sites like Instagram, Indeed, Yelp, LinkedIn and Facebook. </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Your greatest brand ambassadors are Veterans employed by you who can speak favorably about their experiences. </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Veterans will get behind a purpose. When there is a sense of purpose, leaders can optimize Veteran talent because they operate from the “us before me” mental model.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TRANISITION</a:t>
            </a:r>
            <a:r>
              <a:rPr lang="en-US" sz="1200" kern="1200" baseline="0" dirty="0">
                <a:solidFill>
                  <a:schemeClr val="tx1"/>
                </a:solidFill>
                <a:effectLst/>
                <a:latin typeface="+mn-lt"/>
                <a:ea typeface="+mn-ea"/>
                <a:cs typeface="+mn-cs"/>
              </a:rPr>
              <a:t> COMMENTARY:</a:t>
            </a:r>
          </a:p>
          <a:p>
            <a:pPr lvl="0"/>
            <a:r>
              <a:rPr lang="en-US" sz="1200" b="1" kern="1200" dirty="0">
                <a:solidFill>
                  <a:schemeClr val="tx1"/>
                </a:solidFill>
                <a:effectLst/>
                <a:latin typeface="+mn-lt"/>
                <a:ea typeface="+mn-ea"/>
                <a:cs typeface="+mn-cs"/>
              </a:rPr>
              <a:t>Now that we have answered these two questions, “Why do you want to hire a veteran?” and “Why would veterans want to work at your business?” Let’s discuss alignment.</a:t>
            </a:r>
          </a:p>
          <a:p>
            <a:pPr lvl="0"/>
            <a:r>
              <a:rPr lang="en-US" sz="1200" b="1" kern="1200" dirty="0">
                <a:solidFill>
                  <a:schemeClr val="tx1"/>
                </a:solidFill>
                <a:effectLst/>
                <a:latin typeface="+mn-lt"/>
                <a:ea typeface="+mn-ea"/>
                <a:cs typeface="+mn-cs"/>
              </a:rPr>
              <a:t>Alignment is the synergy of workforce readiness. To ensure that synergy is occurring, veterans and employers need to examine a few things:</a:t>
            </a:r>
          </a:p>
          <a:p>
            <a:endParaRPr lang="en-US" sz="1200" b="1" kern="1200" dirty="0">
              <a:solidFill>
                <a:schemeClr val="tx1"/>
              </a:solidFill>
              <a:effectLst/>
              <a:latin typeface="+mn-lt"/>
              <a:ea typeface="+mn-ea"/>
              <a:cs typeface="+mn-cs"/>
            </a:endParaRPr>
          </a:p>
          <a:p>
            <a:r>
              <a:rPr lang="en-US" sz="1200" b="1" kern="1200" dirty="0">
                <a:solidFill>
                  <a:srgbClr val="0070C0"/>
                </a:solidFill>
                <a:effectLst/>
                <a:latin typeface="+mn-lt"/>
                <a:ea typeface="+mn-ea"/>
                <a:cs typeface="+mn-cs"/>
              </a:rPr>
              <a:t>Veteran</a:t>
            </a:r>
            <a:endParaRPr lang="en-US" dirty="0">
              <a:solidFill>
                <a:srgbClr val="0070C0"/>
              </a:solidFill>
              <a:effectLst/>
            </a:endParaRPr>
          </a:p>
          <a:p>
            <a:pPr marL="171450" lvl="0" indent="-171450">
              <a:buFont typeface="Arial" panose="020B0604020202020204" pitchFamily="34" charset="0"/>
              <a:buChar char="•"/>
            </a:pPr>
            <a:r>
              <a:rPr lang="en-US" sz="1200" b="1" kern="1200" dirty="0">
                <a:solidFill>
                  <a:srgbClr val="0070C0"/>
                </a:solidFill>
                <a:effectLst/>
                <a:latin typeface="+mn-lt"/>
                <a:ea typeface="+mn-ea"/>
                <a:cs typeface="+mn-cs"/>
              </a:rPr>
              <a:t>Do my current military skills match the needs of the role(s) that interest me?</a:t>
            </a:r>
          </a:p>
          <a:p>
            <a:pPr marL="171450" lvl="0" indent="-171450">
              <a:buFont typeface="Arial" panose="020B0604020202020204" pitchFamily="34" charset="0"/>
              <a:buChar char="•"/>
            </a:pPr>
            <a:r>
              <a:rPr lang="en-US" sz="1200" b="1" kern="1200" dirty="0">
                <a:solidFill>
                  <a:srgbClr val="0070C0"/>
                </a:solidFill>
                <a:effectLst/>
                <a:latin typeface="+mn-lt"/>
                <a:ea typeface="+mn-ea"/>
                <a:cs typeface="+mn-cs"/>
              </a:rPr>
              <a:t>Is the role in my preferred career field? </a:t>
            </a:r>
          </a:p>
          <a:p>
            <a:pPr marL="171450" lvl="0" indent="-171450">
              <a:buFont typeface="Arial" panose="020B0604020202020204" pitchFamily="34" charset="0"/>
              <a:buChar char="•"/>
            </a:pPr>
            <a:r>
              <a:rPr lang="en-US" sz="1200" b="1" kern="1200" dirty="0">
                <a:solidFill>
                  <a:srgbClr val="0070C0"/>
                </a:solidFill>
                <a:effectLst/>
                <a:latin typeface="+mn-lt"/>
                <a:ea typeface="+mn-ea"/>
                <a:cs typeface="+mn-cs"/>
              </a:rPr>
              <a:t>Am I leveraging preferential hiring policies if they are available? </a:t>
            </a:r>
          </a:p>
          <a:p>
            <a:pPr marL="0" indent="0">
              <a:buFont typeface="Arial" panose="020B0604020202020204" pitchFamily="34" charset="0"/>
              <a:buNone/>
            </a:pPr>
            <a:r>
              <a:rPr lang="en-US" sz="1200" b="1" kern="1200" dirty="0">
                <a:solidFill>
                  <a:srgbClr val="0070C0"/>
                </a:solidFill>
                <a:effectLst/>
                <a:latin typeface="+mn-lt"/>
                <a:ea typeface="+mn-ea"/>
                <a:cs typeface="+mn-cs"/>
              </a:rPr>
              <a:t>Employer</a:t>
            </a:r>
            <a:endParaRPr lang="en-US" dirty="0">
              <a:solidFill>
                <a:srgbClr val="0070C0"/>
              </a:solidFill>
              <a:effectLst/>
            </a:endParaRPr>
          </a:p>
          <a:p>
            <a:pPr marL="171450" lvl="0" indent="-171450">
              <a:buFont typeface="Arial" panose="020B0604020202020204" pitchFamily="34" charset="0"/>
              <a:buChar char="•"/>
            </a:pPr>
            <a:r>
              <a:rPr lang="en-US" sz="1200" b="1" kern="1200" dirty="0">
                <a:solidFill>
                  <a:srgbClr val="0070C0"/>
                </a:solidFill>
                <a:effectLst/>
                <a:latin typeface="+mn-lt"/>
                <a:ea typeface="+mn-ea"/>
                <a:cs typeface="+mn-cs"/>
              </a:rPr>
              <a:t>Do we as a business, have a working knowledge of military skills?</a:t>
            </a:r>
          </a:p>
          <a:p>
            <a:pPr marL="171450" lvl="0" indent="-171450">
              <a:buFont typeface="Arial" panose="020B0604020202020204" pitchFamily="34" charset="0"/>
              <a:buChar char="•"/>
            </a:pPr>
            <a:r>
              <a:rPr lang="en-US" sz="1200" b="1" kern="1200" dirty="0">
                <a:solidFill>
                  <a:srgbClr val="0070C0"/>
                </a:solidFill>
                <a:effectLst/>
                <a:latin typeface="+mn-lt"/>
                <a:ea typeface="+mn-ea"/>
                <a:cs typeface="+mn-cs"/>
              </a:rPr>
              <a:t>Does our current workforce development support Veterans?</a:t>
            </a:r>
          </a:p>
          <a:p>
            <a:pPr marL="171450" lvl="0" indent="-171450">
              <a:buFont typeface="Arial" panose="020B0604020202020204" pitchFamily="34" charset="0"/>
              <a:buChar char="•"/>
            </a:pPr>
            <a:r>
              <a:rPr lang="en-US" sz="1200" b="1" kern="1200" dirty="0">
                <a:solidFill>
                  <a:srgbClr val="0070C0"/>
                </a:solidFill>
                <a:effectLst/>
                <a:latin typeface="+mn-lt"/>
                <a:ea typeface="+mn-ea"/>
                <a:cs typeface="+mn-cs"/>
              </a:rPr>
              <a:t>Do we currently have, or can we implement any other workplace supports to ensure success for both our veteran hires and non-veteran hires?</a:t>
            </a:r>
          </a:p>
          <a:p>
            <a:pPr marL="171450" lvl="0" indent="-171450">
              <a:buFont typeface="Arial" panose="020B0604020202020204" pitchFamily="34" charset="0"/>
              <a:buChar char="•"/>
            </a:pPr>
            <a:r>
              <a:rPr lang="en-US" sz="1200" b="1" kern="1200" dirty="0">
                <a:solidFill>
                  <a:srgbClr val="0070C0"/>
                </a:solidFill>
                <a:effectLst/>
                <a:latin typeface="+mn-lt"/>
                <a:ea typeface="+mn-ea"/>
                <a:cs typeface="+mn-cs"/>
              </a:rPr>
              <a:t>If you can answer yes to these questions, you are well on your way to workforce readiness alignment!</a:t>
            </a:r>
          </a:p>
          <a:p>
            <a:pPr lvl="0"/>
            <a:endParaRPr lang="en-US" sz="1200" kern="1200" dirty="0">
              <a:solidFill>
                <a:srgbClr val="0070C0"/>
              </a:solidFill>
              <a:effectLst/>
              <a:latin typeface="+mn-lt"/>
              <a:ea typeface="+mn-ea"/>
              <a:cs typeface="+mn-cs"/>
            </a:endParaRPr>
          </a:p>
          <a:p>
            <a:pPr lvl="0"/>
            <a:endParaRPr lang="en-US" sz="1200" kern="1200" dirty="0">
              <a:solidFill>
                <a:srgbClr val="0070C0"/>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D834DAD-DF98-44E2-A25C-0E8DEB5DEE33}" type="slidenum">
              <a:rPr lang="en-US" smtClean="0"/>
              <a:t>24</a:t>
            </a:fld>
            <a:endParaRPr lang="en-US" dirty="0"/>
          </a:p>
        </p:txBody>
      </p:sp>
    </p:spTree>
    <p:extLst>
      <p:ext uri="{BB962C8B-B14F-4D97-AF65-F5344CB8AC3E}">
        <p14:creationId xmlns:p14="http://schemas.microsoft.com/office/powerpoint/2010/main" val="31302275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a:t>
            </a:r>
            <a:r>
              <a:rPr lang="en-US" baseline="0" dirty="0"/>
              <a:t> PUPOSE: Definition of Workforce Readiness.</a:t>
            </a:r>
          </a:p>
          <a:p>
            <a:endParaRPr lang="en-US" baseline="0" dirty="0"/>
          </a:p>
          <a:p>
            <a:r>
              <a:rPr lang="en-US" baseline="0" dirty="0"/>
              <a:t>INTERACTIVITY: None</a:t>
            </a:r>
          </a:p>
          <a:p>
            <a:endParaRPr lang="en-US" baseline="0" dirty="0"/>
          </a:p>
          <a:p>
            <a:r>
              <a:rPr lang="en-US" baseline="0" dirty="0"/>
              <a:t>NOTES TO PRESENTER: Read slide and add, </a:t>
            </a:r>
            <a:r>
              <a:rPr lang="en-US" b="1" baseline="0" dirty="0"/>
              <a:t>for more information about employer readiness as it relates to veterans, military spouses see, SHRM Foundation Best Practices and other resources provided at the end of this presentation.</a:t>
            </a:r>
          </a:p>
          <a:p>
            <a:endParaRPr lang="en-US" baseline="0" dirty="0"/>
          </a:p>
        </p:txBody>
      </p:sp>
      <p:sp>
        <p:nvSpPr>
          <p:cNvPr id="4" name="Slide Number Placeholder 3"/>
          <p:cNvSpPr>
            <a:spLocks noGrp="1"/>
          </p:cNvSpPr>
          <p:nvPr>
            <p:ph type="sldNum" sz="quarter" idx="10"/>
          </p:nvPr>
        </p:nvSpPr>
        <p:spPr/>
        <p:txBody>
          <a:bodyPr/>
          <a:lstStyle/>
          <a:p>
            <a:fld id="{53BC15C5-314C-4A6B-8C59-094FAA06B27E}" type="slidenum">
              <a:rPr lang="en-US" smtClean="0"/>
              <a:t>25</a:t>
            </a:fld>
            <a:endParaRPr lang="en-US"/>
          </a:p>
        </p:txBody>
      </p:sp>
    </p:spTree>
    <p:extLst>
      <p:ext uri="{BB962C8B-B14F-4D97-AF65-F5344CB8AC3E}">
        <p14:creationId xmlns:p14="http://schemas.microsoft.com/office/powerpoint/2010/main" val="18900963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a:t>
            </a:r>
            <a:r>
              <a:rPr lang="en-US" baseline="0" dirty="0"/>
              <a:t> PURPOSE: Present the reality employers face in trying to recruit veterans.</a:t>
            </a:r>
          </a:p>
          <a:p>
            <a:endParaRPr lang="en-US" baseline="0" dirty="0"/>
          </a:p>
          <a:p>
            <a:r>
              <a:rPr lang="en-US" baseline="0" dirty="0"/>
              <a:t>INTERACTIVITY: None</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PRESENTER COMMENTARY:</a:t>
            </a: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Talent acquisition is the next stage in the Employee Life Cycle process and </a:t>
            </a:r>
            <a:r>
              <a:rPr lang="en-US" b="1" dirty="0"/>
              <a:t>“[although</a:t>
            </a:r>
            <a:r>
              <a:rPr lang="en-US" b="1" baseline="0" dirty="0"/>
              <a:t> employers]</a:t>
            </a:r>
            <a:r>
              <a:rPr lang="en-US" b="1" dirty="0"/>
              <a:t> recognize the value that veterans bring to the workforce, 36% of employers say recruiting veterans is more difficult than recruiting civilians, particularly at the recruitment and hiring stages. Some of the most cited challenges stem from a lack of knowledge on outreach, affordability, and skills matching”</a:t>
            </a:r>
            <a:r>
              <a:rPr lang="en-US" dirty="0"/>
              <a:t> (</a:t>
            </a:r>
            <a:r>
              <a:rPr lang="en-US" sz="1200" kern="1200" dirty="0">
                <a:solidFill>
                  <a:schemeClr val="tx1"/>
                </a:solidFill>
                <a:effectLst/>
                <a:latin typeface="+mn-lt"/>
                <a:ea typeface="+mn-ea"/>
                <a:cs typeface="+mn-cs"/>
              </a:rPr>
              <a:t>Unlocking the Potential of the Veteran Workforce, SHRM Foundation and USAA).</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TRANSITION</a:t>
            </a:r>
            <a:r>
              <a:rPr lang="en-US" b="0" baseline="0" dirty="0"/>
              <a:t> COMMENTARY:</a:t>
            </a:r>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Perhaps former president,</a:t>
            </a:r>
            <a:r>
              <a:rPr lang="en-US" b="1" baseline="0" dirty="0"/>
              <a:t> George W. Bush explained the skills match problem best when he said..</a:t>
            </a: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CD834DAD-DF98-44E2-A25C-0E8DEB5DEE33}" type="slidenum">
              <a:rPr lang="en-US" smtClean="0"/>
              <a:t>26</a:t>
            </a:fld>
            <a:endParaRPr lang="en-US" dirty="0"/>
          </a:p>
        </p:txBody>
      </p:sp>
    </p:spTree>
    <p:extLst>
      <p:ext uri="{BB962C8B-B14F-4D97-AF65-F5344CB8AC3E}">
        <p14:creationId xmlns:p14="http://schemas.microsoft.com/office/powerpoint/2010/main" val="24589133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a:t>
            </a:r>
            <a:r>
              <a:rPr lang="en-US" baseline="0" dirty="0"/>
              <a:t> PURPOSE:  Demonstrate the danger of thinking veterans are only what they did in the military and suggest that both the employer and potential employee bear responsibility in the effective translation of skills.</a:t>
            </a:r>
          </a:p>
          <a:p>
            <a:endParaRPr lang="en-US" baseline="0" dirty="0"/>
          </a:p>
          <a:p>
            <a:r>
              <a:rPr lang="en-US" baseline="0" dirty="0"/>
              <a:t>INTERACTIVITY:  Presenter reads GWB’s quote. Then…</a:t>
            </a:r>
          </a:p>
          <a:p>
            <a:endParaRPr lang="en-US" baseline="0" dirty="0"/>
          </a:p>
          <a:p>
            <a:r>
              <a:rPr lang="en-US" baseline="0" dirty="0"/>
              <a:t>PRESENTER COMMENTARY:</a:t>
            </a:r>
          </a:p>
          <a:p>
            <a:r>
              <a:rPr lang="en-US" b="1" baseline="0" dirty="0"/>
              <a:t>It’s very likely that everyone of us might experience frustration struggling to translate military skills, or worse, fall into the trap of assuming a sniper can only be a sniper…</a:t>
            </a:r>
          </a:p>
          <a:p>
            <a:endParaRPr lang="en-US" b="1" baseline="0" dirty="0"/>
          </a:p>
          <a:p>
            <a:r>
              <a:rPr lang="en-US" b="0" baseline="0" dirty="0"/>
              <a:t>TRANSITION COMMENTARY:</a:t>
            </a:r>
          </a:p>
          <a:p>
            <a:r>
              <a:rPr lang="en-US" b="1" baseline="0" dirty="0"/>
              <a:t>…when…</a:t>
            </a:r>
          </a:p>
          <a:p>
            <a:endParaRPr lang="en-US" b="1" baseline="0" dirty="0"/>
          </a:p>
        </p:txBody>
      </p:sp>
      <p:sp>
        <p:nvSpPr>
          <p:cNvPr id="4" name="Slide Number Placeholder 3"/>
          <p:cNvSpPr>
            <a:spLocks noGrp="1"/>
          </p:cNvSpPr>
          <p:nvPr>
            <p:ph type="sldNum" sz="quarter" idx="10"/>
          </p:nvPr>
        </p:nvSpPr>
        <p:spPr/>
        <p:txBody>
          <a:bodyPr/>
          <a:lstStyle/>
          <a:p>
            <a:fld id="{53BC15C5-314C-4A6B-8C59-094FAA06B27E}" type="slidenum">
              <a:rPr lang="en-US" smtClean="0"/>
              <a:t>27</a:t>
            </a:fld>
            <a:endParaRPr lang="en-US"/>
          </a:p>
        </p:txBody>
      </p:sp>
    </p:spTree>
    <p:extLst>
      <p:ext uri="{BB962C8B-B14F-4D97-AF65-F5344CB8AC3E}">
        <p14:creationId xmlns:p14="http://schemas.microsoft.com/office/powerpoint/2010/main" val="4819946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PURPOSE: Validate</a:t>
            </a:r>
            <a:r>
              <a:rPr lang="en-US" baseline="0" dirty="0"/>
              <a:t> that veterans do not necessarily want to do the same (or similar) job as their military history or most recent MOS implies.</a:t>
            </a:r>
            <a:endParaRPr lang="en-US" dirty="0"/>
          </a:p>
          <a:p>
            <a:endParaRPr lang="en-US" dirty="0"/>
          </a:p>
          <a:p>
            <a:r>
              <a:rPr lang="en-US" dirty="0"/>
              <a:t>INTERACTIVITY:</a:t>
            </a:r>
            <a:r>
              <a:rPr lang="en-US" baseline="0" dirty="0"/>
              <a:t> None</a:t>
            </a:r>
          </a:p>
          <a:p>
            <a:endParaRPr lang="en-US" baseline="0" dirty="0"/>
          </a:p>
          <a:p>
            <a:r>
              <a:rPr lang="en-US" baseline="0" dirty="0"/>
              <a:t>NOTES FOR PRESENTER:</a:t>
            </a:r>
          </a:p>
          <a:p>
            <a:r>
              <a:rPr lang="en-US" sz="1200" kern="1200" dirty="0">
                <a:solidFill>
                  <a:schemeClr val="tx1"/>
                </a:solidFill>
                <a:effectLst/>
                <a:latin typeface="+mn-lt"/>
                <a:ea typeface="+mn-ea"/>
                <a:cs typeface="+mn-cs"/>
              </a:rPr>
              <a:t>Research shows that employers often don’t understand how military skills (MOS) can translate to civilian jobs.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United States </a:t>
            </a:r>
            <a:r>
              <a:rPr lang="en-US" sz="1200" b="0" kern="1200" dirty="0">
                <a:solidFill>
                  <a:schemeClr val="tx1"/>
                </a:solidFill>
                <a:effectLst/>
                <a:latin typeface="+mn-lt"/>
                <a:ea typeface="+mn-ea"/>
                <a:cs typeface="+mn-cs"/>
              </a:rPr>
              <a:t>military </a:t>
            </a:r>
            <a:r>
              <a:rPr lang="en-US" sz="1200" kern="1200" dirty="0">
                <a:solidFill>
                  <a:schemeClr val="tx1"/>
                </a:solidFill>
                <a:effectLst/>
                <a:latin typeface="+mn-lt"/>
                <a:ea typeface="+mn-ea"/>
                <a:cs typeface="+mn-cs"/>
              </a:rPr>
              <a:t>occupation code, or a </a:t>
            </a:r>
            <a:r>
              <a:rPr lang="en-US" sz="1200" b="0" kern="1200" dirty="0">
                <a:solidFill>
                  <a:schemeClr val="tx1"/>
                </a:solidFill>
                <a:effectLst/>
                <a:latin typeface="+mn-lt"/>
                <a:ea typeface="+mn-ea"/>
                <a:cs typeface="+mn-cs"/>
              </a:rPr>
              <a:t>military</a:t>
            </a:r>
            <a:r>
              <a:rPr lang="en-US" sz="1200" kern="1200" dirty="0">
                <a:solidFill>
                  <a:schemeClr val="tx1"/>
                </a:solidFill>
                <a:effectLst/>
                <a:latin typeface="+mn-lt"/>
                <a:ea typeface="+mn-ea"/>
                <a:cs typeface="+mn-cs"/>
              </a:rPr>
              <a:t> occupational specialty code (</a:t>
            </a:r>
            <a:r>
              <a:rPr lang="en-US" sz="1200" b="0" kern="1200" dirty="0">
                <a:solidFill>
                  <a:schemeClr val="tx1"/>
                </a:solidFill>
                <a:effectLst/>
                <a:latin typeface="+mn-lt"/>
                <a:ea typeface="+mn-ea"/>
                <a:cs typeface="+mn-cs"/>
              </a:rPr>
              <a:t>MOS</a:t>
            </a:r>
            <a:r>
              <a:rPr lang="en-US" sz="1200" kern="1200" dirty="0">
                <a:solidFill>
                  <a:schemeClr val="tx1"/>
                </a:solidFill>
                <a:effectLst/>
                <a:latin typeface="+mn-lt"/>
                <a:ea typeface="+mn-ea"/>
                <a:cs typeface="+mn-cs"/>
              </a:rPr>
              <a:t> code), is a nine-character code used in the United States Army and United States Marine Corps to identify a specific job. In the United States Air Force, a system of Air Force Specialty Codes (AFSC) is used.</a:t>
            </a:r>
          </a:p>
          <a:p>
            <a:r>
              <a:rPr lang="en-US" sz="120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Definition of military occupational specialty:</a:t>
            </a:r>
          </a:p>
          <a:p>
            <a:r>
              <a:rPr lang="en-US" sz="1200" kern="1200" dirty="0">
                <a:solidFill>
                  <a:schemeClr val="tx1"/>
                </a:solidFill>
                <a:effectLst/>
                <a:latin typeface="+mn-lt"/>
                <a:ea typeface="+mn-ea"/>
                <a:cs typeface="+mn-cs"/>
              </a:rPr>
              <a:t>the duty or related group of duties that a soldier by training, skill, and experience is best qualified to perform and that is a basis for the classification, assignment, and advancement of enlisted personnel —abbreviation </a:t>
            </a:r>
            <a:r>
              <a:rPr lang="en-US" sz="1200" i="1" kern="1200" dirty="0">
                <a:solidFill>
                  <a:schemeClr val="tx1"/>
                </a:solidFill>
                <a:effectLst/>
                <a:latin typeface="+mn-lt"/>
                <a:ea typeface="+mn-ea"/>
                <a:cs typeface="+mn-cs"/>
              </a:rPr>
              <a:t>MOS</a:t>
            </a:r>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hlinkClick r:id="rId3"/>
              </a:rPr>
              <a:t>https://www.shrm.org/hr-today/news/hr-magazine/1116/pages/why-hiring-veterans-makes-good-business-sense.aspx</a:t>
            </a:r>
            <a:endParaRPr lang="en-US" sz="1200" u="sng" kern="1200" dirty="0">
              <a:solidFill>
                <a:schemeClr val="tx1"/>
              </a:solidFill>
              <a:effectLst/>
              <a:latin typeface="+mn-lt"/>
              <a:ea typeface="+mn-ea"/>
              <a:cs typeface="+mn-cs"/>
            </a:endParaRPr>
          </a:p>
          <a:p>
            <a:endParaRPr lang="en-US" sz="1200" u="sng" kern="1200" dirty="0">
              <a:solidFill>
                <a:schemeClr val="tx1"/>
              </a:solidFill>
              <a:effectLst/>
              <a:latin typeface="+mn-lt"/>
              <a:ea typeface="+mn-ea"/>
              <a:cs typeface="+mn-cs"/>
            </a:endParaRPr>
          </a:p>
          <a:p>
            <a:r>
              <a:rPr lang="en-US" sz="1200" u="none" kern="1200" dirty="0">
                <a:solidFill>
                  <a:schemeClr val="tx1"/>
                </a:solidFill>
                <a:effectLst/>
                <a:latin typeface="+mn-lt"/>
                <a:ea typeface="+mn-ea"/>
                <a:cs typeface="+mn-cs"/>
              </a:rPr>
              <a:t>TRANSITION COMMENTARY:</a:t>
            </a:r>
          </a:p>
          <a:p>
            <a:r>
              <a:rPr lang="en-US" b="1" dirty="0"/>
              <a:t>Knowing</a:t>
            </a:r>
            <a:r>
              <a:rPr lang="en-US" b="1" baseline="0" dirty="0"/>
              <a:t> the danger of misinterpreting  skills or assuming veterans are only their MOS, how do we find veterans  who will be right for the jobs we have to offer? How do we save ourselves from the being part of the 36% of employers who say it is more difficult to recruit veterans than civilians?</a:t>
            </a:r>
          </a:p>
          <a:p>
            <a:endParaRPr lang="en-US" b="1" baseline="0" dirty="0"/>
          </a:p>
          <a:p>
            <a:r>
              <a:rPr lang="en-US" b="1" baseline="0" dirty="0"/>
              <a:t>SHRM Foundation best practice breaks the talent acquisition process down to five steps which are discussed in detail in resources provided by the SHRM Foundation and referenced at the end of this presentation. As we turn to the next slide, we will focus on Step 3 of the Talent Acquisition process – Sourcing Strategies and look at some ways help make acquiring the right veteran for the right job just a little easier.</a:t>
            </a:r>
          </a:p>
          <a:p>
            <a:endParaRPr lang="en-US" b="1" baseline="0" dirty="0"/>
          </a:p>
        </p:txBody>
      </p:sp>
      <p:sp>
        <p:nvSpPr>
          <p:cNvPr id="4" name="Slide Number Placeholder 3"/>
          <p:cNvSpPr>
            <a:spLocks noGrp="1"/>
          </p:cNvSpPr>
          <p:nvPr>
            <p:ph type="sldNum" sz="quarter" idx="10"/>
          </p:nvPr>
        </p:nvSpPr>
        <p:spPr/>
        <p:txBody>
          <a:bodyPr/>
          <a:lstStyle/>
          <a:p>
            <a:fld id="{53BC15C5-314C-4A6B-8C59-094FAA06B27E}" type="slidenum">
              <a:rPr lang="en-US" smtClean="0"/>
              <a:t>28</a:t>
            </a:fld>
            <a:endParaRPr lang="en-US"/>
          </a:p>
        </p:txBody>
      </p:sp>
    </p:spTree>
    <p:extLst>
      <p:ext uri="{BB962C8B-B14F-4D97-AF65-F5344CB8AC3E}">
        <p14:creationId xmlns:p14="http://schemas.microsoft.com/office/powerpoint/2010/main" val="1461691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PURPOSE: Single out and focus</a:t>
            </a:r>
            <a:r>
              <a:rPr lang="en-US" baseline="0" dirty="0"/>
              <a:t> on Step 3 of the Talent Acquisition Process</a:t>
            </a:r>
          </a:p>
          <a:p>
            <a:endParaRPr lang="en-US" baseline="0" dirty="0"/>
          </a:p>
          <a:p>
            <a:r>
              <a:rPr lang="en-US" baseline="0" dirty="0"/>
              <a:t>INTERACTIVITY: None</a:t>
            </a:r>
            <a:endParaRPr lang="en-US" dirty="0"/>
          </a:p>
          <a:p>
            <a:endParaRPr lang="en-US" dirty="0"/>
          </a:p>
          <a:p>
            <a:r>
              <a:rPr lang="en-US" dirty="0"/>
              <a:t>PRESENTER COMMENTARY: </a:t>
            </a:r>
          </a:p>
          <a:p>
            <a:r>
              <a:rPr lang="en-US" b="1" baseline="0" dirty="0"/>
              <a:t>As we look at the sourcing strategies listed here – they are all important to veteran recruiting success. But perhaps the most important point listed is to have a veteran on your recruiting team. Countless resources point to the importance for veterans to be able to relate to other veterans in civilian settings. Having a veteran on your recruiting team could make all the difference in answering why a veteran would want to work for your organization. </a:t>
            </a:r>
          </a:p>
          <a:p>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For more information on Talent Acquisition for veterans, military spouses, and caregivers, see SHRM Foundation Best Practices and other resources provided at the end of this presentation.</a:t>
            </a:r>
            <a:endParaRPr lang="en-US" b="1" dirty="0"/>
          </a:p>
          <a:p>
            <a:endParaRPr lang="en-US" b="1" baseline="0" dirty="0"/>
          </a:p>
          <a:p>
            <a:r>
              <a:rPr lang="en-US" b="0" baseline="0" dirty="0"/>
              <a:t>TRANSITION COMMENTARY:</a:t>
            </a:r>
          </a:p>
          <a:p>
            <a:r>
              <a:rPr lang="en-US" b="1" baseline="0" dirty="0"/>
              <a:t>Now that we have some insight into acquiring the right veteran (military spouse, or caregiver) for the right job, it’s time to consider the next Stage in the Employee Life Cycle process…</a:t>
            </a:r>
          </a:p>
          <a:p>
            <a:endParaRPr lang="en-US" b="1" baseline="0" dirty="0"/>
          </a:p>
        </p:txBody>
      </p:sp>
      <p:sp>
        <p:nvSpPr>
          <p:cNvPr id="4" name="Slide Number Placeholder 3"/>
          <p:cNvSpPr>
            <a:spLocks noGrp="1"/>
          </p:cNvSpPr>
          <p:nvPr>
            <p:ph type="sldNum" sz="quarter" idx="10"/>
          </p:nvPr>
        </p:nvSpPr>
        <p:spPr/>
        <p:txBody>
          <a:bodyPr/>
          <a:lstStyle/>
          <a:p>
            <a:fld id="{53BC15C5-314C-4A6B-8C59-094FAA06B27E}" type="slidenum">
              <a:rPr lang="en-US" smtClean="0"/>
              <a:t>29</a:t>
            </a:fld>
            <a:endParaRPr lang="en-US"/>
          </a:p>
        </p:txBody>
      </p:sp>
    </p:spTree>
    <p:extLst>
      <p:ext uri="{BB962C8B-B14F-4D97-AF65-F5344CB8AC3E}">
        <p14:creationId xmlns:p14="http://schemas.microsoft.com/office/powerpoint/2010/main" val="3607806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PURPOSE:</a:t>
            </a:r>
            <a:r>
              <a:rPr lang="en-US" baseline="0" dirty="0"/>
              <a:t> Confirm and amplify what participants have shared.</a:t>
            </a:r>
            <a:r>
              <a:rPr lang="en-US" dirty="0"/>
              <a:t>  Of course, there is always room to learn more.</a:t>
            </a:r>
            <a:endParaRPr lang="en-US" baseline="0" dirty="0"/>
          </a:p>
          <a:p>
            <a:endParaRPr lang="en-US" baseline="0" dirty="0"/>
          </a:p>
          <a:p>
            <a:r>
              <a:rPr lang="en-US" baseline="0" dirty="0"/>
              <a:t>INTERACTIVITY: None</a:t>
            </a:r>
          </a:p>
          <a:p>
            <a:endParaRPr lang="en-US" baseline="0" dirty="0"/>
          </a:p>
          <a:p>
            <a:r>
              <a:rPr lang="en-US" baseline="0" dirty="0"/>
              <a:t>NOTE FOR PRESENTER: </a:t>
            </a:r>
          </a:p>
          <a:p>
            <a:r>
              <a:rPr lang="en-US" sz="1200" kern="1200" dirty="0">
                <a:solidFill>
                  <a:schemeClr val="tx1"/>
                </a:solidFill>
                <a:effectLst/>
                <a:latin typeface="+mn-lt"/>
                <a:ea typeface="+mn-ea"/>
                <a:cs typeface="+mn-cs"/>
              </a:rPr>
              <a:t>As you show this slide, relate</a:t>
            </a:r>
            <a:r>
              <a:rPr lang="en-US" sz="1200" kern="1200" baseline="0" dirty="0">
                <a:solidFill>
                  <a:schemeClr val="tx1"/>
                </a:solidFill>
                <a:effectLst/>
                <a:latin typeface="+mn-lt"/>
                <a:ea typeface="+mn-ea"/>
                <a:cs typeface="+mn-cs"/>
              </a:rPr>
              <a:t> these </a:t>
            </a:r>
            <a:r>
              <a:rPr lang="en-US" sz="1200" kern="1200" dirty="0">
                <a:solidFill>
                  <a:schemeClr val="tx1"/>
                </a:solidFill>
                <a:effectLst/>
                <a:latin typeface="+mn-lt"/>
                <a:ea typeface="+mn-ea"/>
                <a:cs typeface="+mn-cs"/>
              </a:rPr>
              <a:t>answers to what you heard when you asked the question “Why are we here?” </a:t>
            </a:r>
          </a:p>
          <a:p>
            <a:endParaRPr lang="en-US" sz="1200" b="1" kern="1200" dirty="0">
              <a:solidFill>
                <a:schemeClr val="tx1"/>
              </a:solidFill>
              <a:effectLst/>
              <a:latin typeface="+mn-lt"/>
              <a:ea typeface="+mn-ea"/>
              <a:cs typeface="+mn-cs"/>
            </a:endParaRPr>
          </a:p>
          <a:p>
            <a:r>
              <a:rPr lang="en-US" sz="1200" b="1" kern="1200" baseline="0" dirty="0">
                <a:solidFill>
                  <a:schemeClr val="tx1"/>
                </a:solidFill>
                <a:effectLst/>
                <a:latin typeface="+mn-lt"/>
                <a:ea typeface="+mn-ea"/>
                <a:cs typeface="+mn-cs"/>
              </a:rPr>
              <a:t>PRESENTER COMMENTARY: </a:t>
            </a:r>
          </a:p>
          <a:p>
            <a:r>
              <a:rPr lang="en-US" sz="1200" b="1" i="0" kern="1200" baseline="0" dirty="0">
                <a:solidFill>
                  <a:schemeClr val="tx1"/>
                </a:solidFill>
                <a:effectLst/>
                <a:latin typeface="+mn-lt"/>
                <a:ea typeface="+mn-ea"/>
                <a:cs typeface="+mn-cs"/>
              </a:rPr>
              <a:t>It’s clear, we all have our reasons for being here today; to be a part of including veterans, military spouses, and </a:t>
            </a:r>
            <a:r>
              <a:rPr lang="en-US" sz="1200" b="1" i="0" kern="1200" baseline="0" dirty="0" err="1">
                <a:solidFill>
                  <a:schemeClr val="tx1"/>
                </a:solidFill>
                <a:effectLst/>
                <a:latin typeface="+mn-lt"/>
                <a:ea typeface="+mn-ea"/>
                <a:cs typeface="+mn-cs"/>
              </a:rPr>
              <a:t>caregives</a:t>
            </a:r>
            <a:r>
              <a:rPr lang="en-US" sz="1200" b="1" i="0" kern="1200" baseline="0" dirty="0">
                <a:solidFill>
                  <a:schemeClr val="tx1"/>
                </a:solidFill>
                <a:effectLst/>
                <a:latin typeface="+mn-lt"/>
                <a:ea typeface="+mn-ea"/>
                <a:cs typeface="+mn-cs"/>
              </a:rPr>
              <a:t> in our organizations. </a:t>
            </a:r>
          </a:p>
          <a:p>
            <a:endParaRPr lang="en-US" sz="120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3BC15C5-314C-4A6B-8C59-094FAA06B27E}" type="slidenum">
              <a:rPr lang="en-US" smtClean="0"/>
              <a:t>3</a:t>
            </a:fld>
            <a:endParaRPr lang="en-US"/>
          </a:p>
        </p:txBody>
      </p:sp>
    </p:spTree>
    <p:extLst>
      <p:ext uri="{BB962C8B-B14F-4D97-AF65-F5344CB8AC3E}">
        <p14:creationId xmlns:p14="http://schemas.microsoft.com/office/powerpoint/2010/main" val="20058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PURPOSE: Present Stage 3 of the Employee Life Cycle and relate</a:t>
            </a:r>
            <a:r>
              <a:rPr lang="en-US" baseline="0" dirty="0"/>
              <a:t> to veteran experience.</a:t>
            </a:r>
            <a:endParaRPr lang="en-US" dirty="0"/>
          </a:p>
          <a:p>
            <a:endParaRPr lang="en-US" dirty="0"/>
          </a:p>
          <a:p>
            <a:r>
              <a:rPr lang="en-US" dirty="0"/>
              <a:t>INTERACTIVITY:</a:t>
            </a:r>
            <a:r>
              <a:rPr lang="en-US" baseline="0" dirty="0"/>
              <a:t> None</a:t>
            </a:r>
          </a:p>
          <a:p>
            <a:endParaRPr lang="en-US" baseline="0" dirty="0"/>
          </a:p>
          <a:p>
            <a:r>
              <a:rPr lang="en-US" baseline="0" dirty="0"/>
              <a:t>PRESENTER COMMENTARY:</a:t>
            </a:r>
          </a:p>
          <a:p>
            <a:pPr lvl="0"/>
            <a:r>
              <a:rPr lang="en-US" sz="1200" b="1" kern="1200" dirty="0">
                <a:solidFill>
                  <a:schemeClr val="tx1"/>
                </a:solidFill>
                <a:effectLst/>
                <a:latin typeface="+mn-lt"/>
                <a:ea typeface="+mn-ea"/>
                <a:cs typeface="+mn-cs"/>
              </a:rPr>
              <a:t>This is where your employee value proposition comes to life…simply put, you make good on the promises you made during the acquisition stage. You want to acclimate, engage,</a:t>
            </a:r>
            <a:r>
              <a:rPr lang="en-US" sz="1200" b="1" kern="1200" baseline="0" dirty="0">
                <a:solidFill>
                  <a:schemeClr val="tx1"/>
                </a:solidFill>
                <a:effectLst/>
                <a:latin typeface="+mn-lt"/>
                <a:ea typeface="+mn-ea"/>
                <a:cs typeface="+mn-cs"/>
              </a:rPr>
              <a:t> and retain your new hires. </a:t>
            </a:r>
            <a:r>
              <a:rPr lang="en-US" sz="1200" b="1" kern="1200" dirty="0">
                <a:solidFill>
                  <a:schemeClr val="tx1"/>
                </a:solidFill>
                <a:effectLst/>
                <a:latin typeface="+mn-lt"/>
                <a:ea typeface="+mn-ea"/>
                <a:cs typeface="+mn-cs"/>
              </a:rPr>
              <a:t>Onboarding is a comprehensive process involving management and other employees that starts with the first</a:t>
            </a:r>
            <a:r>
              <a:rPr lang="en-US" sz="1200" b="1" kern="1200" baseline="0" dirty="0">
                <a:solidFill>
                  <a:schemeClr val="tx1"/>
                </a:solidFill>
                <a:effectLst/>
                <a:latin typeface="+mn-lt"/>
                <a:ea typeface="+mn-ea"/>
                <a:cs typeface="+mn-cs"/>
              </a:rPr>
              <a:t> encounter the potential employee has with your organization </a:t>
            </a:r>
            <a:r>
              <a:rPr lang="en-US" sz="1200" b="1" kern="1200" dirty="0">
                <a:solidFill>
                  <a:schemeClr val="tx1"/>
                </a:solidFill>
                <a:effectLst/>
                <a:latin typeface="+mn-lt"/>
                <a:ea typeface="+mn-ea"/>
                <a:cs typeface="+mn-cs"/>
              </a:rPr>
              <a:t> and can last up to 12 months. Onboarding that last longer generates great impact on retention. New employees have more opportunities to be coached and exchange information.</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JP Morgan Chase has a great tool for onboarding, the </a:t>
            </a:r>
            <a:r>
              <a:rPr lang="en-US" sz="1200" b="1" i="1" kern="1200" dirty="0">
                <a:solidFill>
                  <a:schemeClr val="tx1"/>
                </a:solidFill>
                <a:effectLst/>
                <a:latin typeface="+mn-lt"/>
                <a:ea typeface="+mn-ea"/>
                <a:cs typeface="+mn-cs"/>
              </a:rPr>
              <a:t>Pathfinder Playbook</a:t>
            </a:r>
            <a:r>
              <a:rPr lang="en-US" sz="1200" b="1" kern="1200" dirty="0">
                <a:solidFill>
                  <a:schemeClr val="tx1"/>
                </a:solidFill>
                <a:effectLst/>
                <a:latin typeface="+mn-lt"/>
                <a:ea typeface="+mn-ea"/>
                <a:cs typeface="+mn-cs"/>
              </a:rPr>
              <a:t>. Reference to the Playbook</a:t>
            </a:r>
            <a:r>
              <a:rPr lang="en-US" sz="1200" b="1" kern="1200" baseline="0" dirty="0">
                <a:solidFill>
                  <a:schemeClr val="tx1"/>
                </a:solidFill>
                <a:effectLst/>
                <a:latin typeface="+mn-lt"/>
                <a:ea typeface="+mn-ea"/>
                <a:cs typeface="+mn-cs"/>
              </a:rPr>
              <a:t> is provided at the end of this presentation.</a:t>
            </a:r>
          </a:p>
          <a:p>
            <a:endParaRPr lang="en-US" sz="1200" b="1" kern="1200" baseline="0" dirty="0">
              <a:solidFill>
                <a:schemeClr val="tx1"/>
              </a:solidFill>
              <a:effectLst/>
              <a:latin typeface="+mn-lt"/>
              <a:ea typeface="+mn-ea"/>
              <a:cs typeface="+mn-cs"/>
            </a:endParaRPr>
          </a:p>
          <a:p>
            <a:r>
              <a:rPr lang="en-US" sz="1200" b="0" kern="1200" baseline="0" dirty="0">
                <a:solidFill>
                  <a:schemeClr val="tx1"/>
                </a:solidFill>
                <a:effectLst/>
                <a:latin typeface="+mn-lt"/>
                <a:ea typeface="+mn-ea"/>
                <a:cs typeface="+mn-cs"/>
              </a:rPr>
              <a:t>TRANSITION COMMENTARY:</a:t>
            </a:r>
          </a:p>
          <a:p>
            <a:r>
              <a:rPr lang="en-US" sz="1200" b="1" kern="1200" baseline="0" dirty="0">
                <a:solidFill>
                  <a:schemeClr val="tx1"/>
                </a:solidFill>
                <a:effectLst/>
                <a:latin typeface="+mn-lt"/>
                <a:ea typeface="+mn-ea"/>
                <a:cs typeface="+mn-cs"/>
              </a:rPr>
              <a:t>But sadly..</a:t>
            </a:r>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CD834DAD-DF98-44E2-A25C-0E8DEB5DEE33}" type="slidenum">
              <a:rPr lang="en-US" smtClean="0"/>
              <a:t>30</a:t>
            </a:fld>
            <a:endParaRPr lang="en-US" dirty="0"/>
          </a:p>
        </p:txBody>
      </p:sp>
    </p:spTree>
    <p:extLst>
      <p:ext uri="{BB962C8B-B14F-4D97-AF65-F5344CB8AC3E}">
        <p14:creationId xmlns:p14="http://schemas.microsoft.com/office/powerpoint/2010/main" val="3831100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PURPOSE:</a:t>
            </a:r>
            <a:r>
              <a:rPr lang="en-US" baseline="0" dirty="0"/>
              <a:t>  Demonstrate that there is still work to be done to effectively onboard and retain veterans.</a:t>
            </a:r>
            <a:endParaRPr lang="en-US" dirty="0"/>
          </a:p>
          <a:p>
            <a:endParaRPr lang="en-US" dirty="0"/>
          </a:p>
          <a:p>
            <a:r>
              <a:rPr lang="en-US" dirty="0"/>
              <a:t>INTERACTIVITY:  None</a:t>
            </a:r>
          </a:p>
          <a:p>
            <a:endParaRPr lang="en-US" dirty="0"/>
          </a:p>
          <a:p>
            <a:r>
              <a:rPr lang="en-US" dirty="0"/>
              <a:t>PRESENTER INSTRUCTION: Allow participants a moment to read</a:t>
            </a:r>
            <a:r>
              <a:rPr lang="en-US" baseline="0" dirty="0"/>
              <a:t> the slide and absorb the information, then…</a:t>
            </a:r>
            <a:endParaRPr lang="en-US" dirty="0"/>
          </a:p>
          <a:p>
            <a:endParaRPr lang="en-US" dirty="0"/>
          </a:p>
          <a:p>
            <a:r>
              <a:rPr lang="en-US" dirty="0"/>
              <a:t>PRESENTER COMMENTARY:</a:t>
            </a:r>
          </a:p>
          <a:p>
            <a:r>
              <a:rPr lang="en-US" b="1" dirty="0"/>
              <a:t>Imagine you have done all the work to build your business case for hiring</a:t>
            </a:r>
            <a:r>
              <a:rPr lang="en-US" b="1" baseline="0" dirty="0"/>
              <a:t> veterans; you have done an effective job in sourcing individuals you believe  have the right skills and abilities for the job and your organization – and somehow – within their first year with you – they leave.</a:t>
            </a:r>
          </a:p>
          <a:p>
            <a:endParaRPr lang="en-US" b="1" baseline="0" dirty="0"/>
          </a:p>
          <a:p>
            <a:r>
              <a:rPr lang="en-US" b="1" baseline="0" dirty="0"/>
              <a:t>What could you have done to prevent this from happening?</a:t>
            </a:r>
          </a:p>
          <a:p>
            <a:endParaRPr lang="en-US" b="1" baseline="0" dirty="0"/>
          </a:p>
          <a:p>
            <a:r>
              <a:rPr lang="en-US" b="0" baseline="0" dirty="0"/>
              <a:t>TRANSITION COMMENTARY:</a:t>
            </a:r>
          </a:p>
          <a:p>
            <a:r>
              <a:rPr lang="en-US" b="1" baseline="0" dirty="0"/>
              <a:t>For more information on Talent Onboarding for veterans, military spouses, and caregivers, see SHRM Foundation Best Practices and other resources provided at the end of this presentation.</a:t>
            </a:r>
            <a:endParaRPr lang="en-US" b="1" dirty="0"/>
          </a:p>
          <a:p>
            <a:endParaRPr lang="en-US" dirty="0"/>
          </a:p>
          <a:p>
            <a:endParaRPr lang="en-US" dirty="0"/>
          </a:p>
        </p:txBody>
      </p:sp>
      <p:sp>
        <p:nvSpPr>
          <p:cNvPr id="4" name="Slide Number Placeholder 3"/>
          <p:cNvSpPr>
            <a:spLocks noGrp="1"/>
          </p:cNvSpPr>
          <p:nvPr>
            <p:ph type="sldNum" sz="quarter" idx="10"/>
          </p:nvPr>
        </p:nvSpPr>
        <p:spPr/>
        <p:txBody>
          <a:bodyPr/>
          <a:lstStyle/>
          <a:p>
            <a:fld id="{53BC15C5-314C-4A6B-8C59-094FAA06B27E}" type="slidenum">
              <a:rPr lang="en-US" smtClean="0"/>
              <a:t>31</a:t>
            </a:fld>
            <a:endParaRPr lang="en-US"/>
          </a:p>
        </p:txBody>
      </p:sp>
    </p:spTree>
    <p:extLst>
      <p:ext uri="{BB962C8B-B14F-4D97-AF65-F5344CB8AC3E}">
        <p14:creationId xmlns:p14="http://schemas.microsoft.com/office/powerpoint/2010/main" val="2448013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PURPOSE: Present why we develop talent and discuss</a:t>
            </a:r>
            <a:r>
              <a:rPr lang="en-US" baseline="0" dirty="0"/>
              <a:t> how it is a tool for not only developing veteran talent, but retaining veterans as well.</a:t>
            </a:r>
            <a:endParaRPr lang="en-US" dirty="0"/>
          </a:p>
          <a:p>
            <a:endParaRPr lang="en-US" dirty="0"/>
          </a:p>
          <a:p>
            <a:r>
              <a:rPr lang="en-US" dirty="0"/>
              <a:t>INTERACTIVITY:</a:t>
            </a:r>
            <a:r>
              <a:rPr lang="en-US" baseline="0" dirty="0"/>
              <a:t> None</a:t>
            </a:r>
          </a:p>
          <a:p>
            <a:endParaRPr lang="en-US" baseline="0" dirty="0"/>
          </a:p>
          <a:p>
            <a:r>
              <a:rPr lang="en-US" baseline="0" dirty="0"/>
              <a:t>PRESENTER COMMENTARY:</a:t>
            </a:r>
          </a:p>
          <a:p>
            <a:r>
              <a:rPr lang="en-US" sz="1200" b="1" i="0" kern="1200" dirty="0">
                <a:solidFill>
                  <a:schemeClr val="tx1"/>
                </a:solidFill>
                <a:effectLst/>
                <a:latin typeface="+mn-lt"/>
                <a:ea typeface="+mn-ea"/>
                <a:cs typeface="+mn-cs"/>
              </a:rPr>
              <a:t>On the previous slide we asked what can</a:t>
            </a:r>
            <a:r>
              <a:rPr lang="en-US" sz="1200" b="1" i="0" kern="1200" baseline="0" dirty="0">
                <a:solidFill>
                  <a:schemeClr val="tx1"/>
                </a:solidFill>
                <a:effectLst/>
                <a:latin typeface="+mn-lt"/>
                <a:ea typeface="+mn-ea"/>
                <a:cs typeface="+mn-cs"/>
              </a:rPr>
              <a:t> we do to prevent veteran early attrition? Studies show that Talent Development is very important to veterans and can be a retention factor. </a:t>
            </a:r>
          </a:p>
          <a:p>
            <a:endParaRPr lang="en-US" sz="1200" i="0" kern="1200" baseline="0" dirty="0">
              <a:solidFill>
                <a:schemeClr val="tx1"/>
              </a:solidFill>
              <a:effectLst/>
              <a:latin typeface="+mn-lt"/>
              <a:ea typeface="+mn-ea"/>
              <a:cs typeface="+mn-cs"/>
            </a:endParaRPr>
          </a:p>
          <a:p>
            <a:r>
              <a:rPr lang="en-US" sz="1200" b="1" i="0" kern="1200" baseline="0" dirty="0">
                <a:solidFill>
                  <a:schemeClr val="tx1"/>
                </a:solidFill>
                <a:effectLst/>
                <a:latin typeface="+mn-lt"/>
                <a:ea typeface="+mn-ea"/>
                <a:cs typeface="+mn-cs"/>
              </a:rPr>
              <a:t>By the time you reach Stage 4 of the Employee Life Cycle process, </a:t>
            </a:r>
            <a:r>
              <a:rPr lang="en-US" sz="1200" b="1" i="0" kern="1200" dirty="0">
                <a:solidFill>
                  <a:schemeClr val="tx1"/>
                </a:solidFill>
                <a:effectLst/>
                <a:latin typeface="+mn-lt"/>
                <a:ea typeface="+mn-ea"/>
                <a:cs typeface="+mn-cs"/>
              </a:rPr>
              <a:t>you are cementing the relationship with your veteran hire. The military experience is all about growing and developing to meet organizational and mission goals. Those trained by the military expect to find the same commitment to talent development in any post-military organization they join. Absent of such a commitment, your veteran hire is likely to suffer job dissatisfaction. So, if it is high performance and organizational sustainability you seek as an organization, you need to consider talent development as a tool to achieve those goals.</a:t>
            </a:r>
          </a:p>
          <a:p>
            <a:endParaRPr lang="en-US" sz="1200" b="1"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For more information on Talent Development for veterans, military spouses, and caregivers, see SHRM Foundation Best Practices and other resources provided at the end of this presentation.</a:t>
            </a:r>
            <a:endParaRPr lang="en-US" b="1" dirty="0"/>
          </a:p>
        </p:txBody>
      </p:sp>
      <p:sp>
        <p:nvSpPr>
          <p:cNvPr id="4" name="Slide Number Placeholder 3"/>
          <p:cNvSpPr>
            <a:spLocks noGrp="1"/>
          </p:cNvSpPr>
          <p:nvPr>
            <p:ph type="sldNum" sz="quarter" idx="5"/>
          </p:nvPr>
        </p:nvSpPr>
        <p:spPr/>
        <p:txBody>
          <a:bodyPr/>
          <a:lstStyle/>
          <a:p>
            <a:fld id="{CD834DAD-DF98-44E2-A25C-0E8DEB5DEE33}" type="slidenum">
              <a:rPr lang="en-US" smtClean="0"/>
              <a:t>32</a:t>
            </a:fld>
            <a:endParaRPr lang="en-US" dirty="0"/>
          </a:p>
        </p:txBody>
      </p:sp>
    </p:spTree>
    <p:extLst>
      <p:ext uri="{BB962C8B-B14F-4D97-AF65-F5344CB8AC3E}">
        <p14:creationId xmlns:p14="http://schemas.microsoft.com/office/powerpoint/2010/main" val="7985643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a:t>
            </a:r>
            <a:r>
              <a:rPr lang="en-US" baseline="0" dirty="0"/>
              <a:t> PURPOSE: Present Stage 5, Talent Mobility, in the Employee Life Cycle process and relate it to the veteran experience in your organization.</a:t>
            </a:r>
          </a:p>
          <a:p>
            <a:endParaRPr lang="en-US" baseline="0" dirty="0"/>
          </a:p>
          <a:p>
            <a:r>
              <a:rPr lang="en-US" baseline="0" dirty="0"/>
              <a:t>INTERACTIVITY: None</a:t>
            </a:r>
            <a:endParaRPr lang="en-US" dirty="0"/>
          </a:p>
          <a:p>
            <a:endParaRPr lang="en-US" dirty="0"/>
          </a:p>
          <a:p>
            <a:r>
              <a:rPr lang="en-US" dirty="0"/>
              <a:t>PRESENTER COMMENTARY: </a:t>
            </a:r>
          </a:p>
          <a:p>
            <a:r>
              <a:rPr lang="en-US" b="1" dirty="0"/>
              <a:t>Successful execution of Sages 1 – 4</a:t>
            </a:r>
            <a:r>
              <a:rPr lang="en-US" b="1" baseline="0" dirty="0"/>
              <a:t> of the Employee Life Cycle process brings us to this point. </a:t>
            </a:r>
          </a:p>
          <a:p>
            <a:endParaRPr lang="en-US" b="1" baseline="0" dirty="0"/>
          </a:p>
          <a:p>
            <a:r>
              <a:rPr lang="en-US" b="1" baseline="0" dirty="0"/>
              <a:t>Up to this point, you have been successful in preparing your organization for sourcing and hiring veterans, you have acclimated them, engaged them, and are working hard to develop and retain them. Now it’s time to consider what next steps/opportunities of increased responsibility are available to them – and how you make those steps and opportunities available to them.</a:t>
            </a:r>
            <a:endParaRPr lang="en-US" b="1" dirty="0"/>
          </a:p>
          <a:p>
            <a:endParaRPr lang="en-US" dirty="0"/>
          </a:p>
          <a:p>
            <a:r>
              <a:rPr lang="en-US" dirty="0"/>
              <a:t>TRANSITION COMMENTARY:</a:t>
            </a:r>
          </a:p>
          <a:p>
            <a:r>
              <a:rPr lang="en-US" b="1" dirty="0"/>
              <a:t>Note</a:t>
            </a:r>
            <a:r>
              <a:rPr lang="en-US" b="1" baseline="0" dirty="0"/>
              <a:t> here, too, that this stage and all the previous stages of the Employee Life Cycle process relate to military spouse and caregiver inclusion as well. For more information on Talent Mobility for veterans, military spouses, and caregivers, see SHRM Foundation Best Practices and other resources provided at the end of this presentation.</a:t>
            </a:r>
            <a:endParaRPr lang="en-US" b="1" dirty="0"/>
          </a:p>
          <a:p>
            <a:pPr marL="171450" indent="-171450">
              <a:buFont typeface="Arial" panose="020B0604020202020204" pitchFamily="34" charset="0"/>
              <a:buChar char="•"/>
            </a:pPr>
            <a:r>
              <a:rPr lang="en-US" dirty="0"/>
              <a:t>, and timelines will vary. </a:t>
            </a:r>
          </a:p>
        </p:txBody>
      </p:sp>
      <p:sp>
        <p:nvSpPr>
          <p:cNvPr id="4" name="Slide Number Placeholder 3"/>
          <p:cNvSpPr>
            <a:spLocks noGrp="1"/>
          </p:cNvSpPr>
          <p:nvPr>
            <p:ph type="sldNum" sz="quarter" idx="5"/>
          </p:nvPr>
        </p:nvSpPr>
        <p:spPr/>
        <p:txBody>
          <a:bodyPr/>
          <a:lstStyle/>
          <a:p>
            <a:fld id="{CD834DAD-DF98-44E2-A25C-0E8DEB5DEE33}" type="slidenum">
              <a:rPr lang="en-US" smtClean="0"/>
              <a:t>33</a:t>
            </a:fld>
            <a:endParaRPr lang="en-US" dirty="0"/>
          </a:p>
        </p:txBody>
      </p:sp>
    </p:spTree>
    <p:extLst>
      <p:ext uri="{BB962C8B-B14F-4D97-AF65-F5344CB8AC3E}">
        <p14:creationId xmlns:p14="http://schemas.microsoft.com/office/powerpoint/2010/main" val="15248824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a:t>
            </a:r>
            <a:r>
              <a:rPr lang="en-US" baseline="0" dirty="0"/>
              <a:t> PURPOSE: Present a way to check and document how well you have done aligning the 5 Stages of the Employee Life Cycle with veteran, military spouse, and caregiver inclusion in your organization.</a:t>
            </a:r>
          </a:p>
          <a:p>
            <a:endParaRPr lang="en-US" baseline="0" dirty="0"/>
          </a:p>
          <a:p>
            <a:r>
              <a:rPr lang="en-US" baseline="0" dirty="0"/>
              <a:t>INTERACTIVITY: None</a:t>
            </a:r>
          </a:p>
          <a:p>
            <a:endParaRPr lang="en-US" baseline="0" dirty="0"/>
          </a:p>
          <a:p>
            <a:r>
              <a:rPr lang="en-US" baseline="0" dirty="0"/>
              <a:t>PRESENTER COMMENTARY:</a:t>
            </a:r>
          </a:p>
          <a:p>
            <a:pPr lvl="0"/>
            <a:r>
              <a:rPr lang="en-US" sz="1200" b="1" kern="1200" dirty="0">
                <a:solidFill>
                  <a:schemeClr val="tx1"/>
                </a:solidFill>
                <a:effectLst/>
                <a:latin typeface="+mn-lt"/>
                <a:ea typeface="+mn-ea"/>
                <a:cs typeface="+mn-cs"/>
              </a:rPr>
              <a:t>Some of you may have some form of a veteran employment program in your organizations now. A great way to check on the viability of your program is by going through each stage of the employee lifecycle and ask yourself…</a:t>
            </a:r>
            <a:r>
              <a:rPr lang="en-US" sz="1200" kern="1200" dirty="0">
                <a:solidFill>
                  <a:schemeClr val="tx1"/>
                </a:solidFill>
                <a:effectLst/>
                <a:latin typeface="+mn-lt"/>
                <a:ea typeface="+mn-ea"/>
                <a:cs typeface="+mn-cs"/>
              </a:rPr>
              <a:t> (presenter reads the questions).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TRANSITION COMMENTARY:</a:t>
            </a:r>
          </a:p>
          <a:p>
            <a:pPr lvl="0"/>
            <a:r>
              <a:rPr lang="en-US" sz="1200" b="1" kern="1200" dirty="0">
                <a:solidFill>
                  <a:schemeClr val="tx1"/>
                </a:solidFill>
                <a:effectLst/>
                <a:latin typeface="+mn-lt"/>
                <a:ea typeface="+mn-ea"/>
                <a:cs typeface="+mn-cs"/>
              </a:rPr>
              <a:t>In response to your feedback, The SHRM Foundation has developed resources</a:t>
            </a:r>
            <a:r>
              <a:rPr lang="en-US" sz="1200" b="1" kern="1200" baseline="0" dirty="0">
                <a:solidFill>
                  <a:schemeClr val="tx1"/>
                </a:solidFill>
                <a:effectLst/>
                <a:latin typeface="+mn-lt"/>
                <a:ea typeface="+mn-ea"/>
                <a:cs typeface="+mn-cs"/>
              </a:rPr>
              <a:t> and tools to help you. </a:t>
            </a:r>
            <a:r>
              <a:rPr lang="en-US" sz="1200" b="1" kern="1200" dirty="0">
                <a:solidFill>
                  <a:schemeClr val="tx1"/>
                </a:solidFill>
                <a:effectLst/>
                <a:latin typeface="+mn-lt"/>
                <a:ea typeface="+mn-ea"/>
                <a:cs typeface="+mn-cs"/>
              </a:rPr>
              <a:t>These tools and resources can be found on the SHRM Foundation</a:t>
            </a:r>
            <a:r>
              <a:rPr lang="en-US" sz="1200" b="1" kern="1200" baseline="0" dirty="0">
                <a:solidFill>
                  <a:schemeClr val="tx1"/>
                </a:solidFill>
                <a:effectLst/>
                <a:latin typeface="+mn-lt"/>
                <a:ea typeface="+mn-ea"/>
                <a:cs typeface="+mn-cs"/>
              </a:rPr>
              <a:t> website and are </a:t>
            </a:r>
            <a:r>
              <a:rPr lang="en-US" sz="1200" b="1" i="1" kern="1200" baseline="0" dirty="0">
                <a:solidFill>
                  <a:schemeClr val="tx1"/>
                </a:solidFill>
                <a:effectLst/>
                <a:latin typeface="+mn-lt"/>
                <a:ea typeface="+mn-ea"/>
                <a:cs typeface="+mn-cs"/>
              </a:rPr>
              <a:t>offered to you at no cost</a:t>
            </a:r>
            <a:r>
              <a:rPr lang="en-US" sz="1200" b="1" kern="1200" baseline="0" dirty="0">
                <a:solidFill>
                  <a:schemeClr val="tx1"/>
                </a:solidFill>
                <a:effectLst/>
                <a:latin typeface="+mn-lt"/>
                <a:ea typeface="+mn-ea"/>
                <a:cs typeface="+mn-cs"/>
              </a:rPr>
              <a:t> through the generous support of the SHRM Foundation and its funders. </a:t>
            </a:r>
            <a:endParaRPr lang="en-US" sz="1200" b="1" kern="1200" dirty="0">
              <a:solidFill>
                <a:schemeClr val="tx1"/>
              </a:solidFill>
              <a:effectLst/>
              <a:latin typeface="+mn-lt"/>
              <a:ea typeface="+mn-ea"/>
              <a:cs typeface="+mn-cs"/>
            </a:endParaRP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We understand building a veteran employment program is not an easy lift, that is why the SHRM Foundation has curated a digital toolkit you can access free, high quality resources that will support the development of your Veteran Employment program.</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The SHRM Foundation also created the Veteran at Work certificate. This certificate is a free, multi-faceted program to teach best practices to attract, hire and retain veterans, and grants 10 PDCs upon completion.</a:t>
            </a:r>
          </a:p>
          <a:p>
            <a:pPr lvl="0"/>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D834DAD-DF98-44E2-A25C-0E8DEB5DEE33}" type="slidenum">
              <a:rPr lang="en-US" smtClean="0"/>
              <a:t>34</a:t>
            </a:fld>
            <a:endParaRPr lang="en-US" dirty="0"/>
          </a:p>
        </p:txBody>
      </p:sp>
    </p:spTree>
    <p:extLst>
      <p:ext uri="{BB962C8B-B14F-4D97-AF65-F5344CB8AC3E}">
        <p14:creationId xmlns:p14="http://schemas.microsoft.com/office/powerpoint/2010/main" val="39465363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a:t>
            </a:r>
            <a:r>
              <a:rPr lang="en-US" baseline="0" dirty="0"/>
              <a:t> PURPOSE: Present a way to check and document how well you have done aligning the 5 Stages of the Employee Life Cycle with veteran, military spouse, and caregiver inclusion in your organization.</a:t>
            </a:r>
          </a:p>
          <a:p>
            <a:endParaRPr lang="en-US" baseline="0" dirty="0"/>
          </a:p>
          <a:p>
            <a:r>
              <a:rPr lang="en-US" baseline="0" dirty="0"/>
              <a:t>INTERACTIVITY: None</a:t>
            </a:r>
          </a:p>
          <a:p>
            <a:endParaRPr lang="en-US" baseline="0" dirty="0"/>
          </a:p>
          <a:p>
            <a:r>
              <a:rPr lang="en-US" baseline="0" dirty="0"/>
              <a:t>PRESENTER COMMENTARY:</a:t>
            </a:r>
          </a:p>
          <a:p>
            <a:pPr lvl="0"/>
            <a:r>
              <a:rPr lang="en-US" sz="1200" b="1" kern="1200" dirty="0">
                <a:solidFill>
                  <a:schemeClr val="tx1"/>
                </a:solidFill>
                <a:effectLst/>
                <a:latin typeface="+mn-lt"/>
                <a:ea typeface="+mn-ea"/>
                <a:cs typeface="+mn-cs"/>
              </a:rPr>
              <a:t>Some of you may have some form of a veteran employment program in your organizations now. A great way to check on the viability of your program is by going through each stage of the employee lifecycle and ask yourself…</a:t>
            </a:r>
            <a:r>
              <a:rPr lang="en-US" sz="1200" kern="1200" dirty="0">
                <a:solidFill>
                  <a:schemeClr val="tx1"/>
                </a:solidFill>
                <a:effectLst/>
                <a:latin typeface="+mn-lt"/>
                <a:ea typeface="+mn-ea"/>
                <a:cs typeface="+mn-cs"/>
              </a:rPr>
              <a:t> (presenter reads the questions).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TRANSITION COMMENTARY:</a:t>
            </a:r>
          </a:p>
          <a:p>
            <a:pPr lvl="0"/>
            <a:r>
              <a:rPr lang="en-US" sz="1200" b="1" kern="1200" dirty="0">
                <a:solidFill>
                  <a:schemeClr val="tx1"/>
                </a:solidFill>
                <a:effectLst/>
                <a:latin typeface="+mn-lt"/>
                <a:ea typeface="+mn-ea"/>
                <a:cs typeface="+mn-cs"/>
              </a:rPr>
              <a:t>In response to your feedback, The SHRM Foundation has developed resources</a:t>
            </a:r>
            <a:r>
              <a:rPr lang="en-US" sz="1200" b="1" kern="1200" baseline="0" dirty="0">
                <a:solidFill>
                  <a:schemeClr val="tx1"/>
                </a:solidFill>
                <a:effectLst/>
                <a:latin typeface="+mn-lt"/>
                <a:ea typeface="+mn-ea"/>
                <a:cs typeface="+mn-cs"/>
              </a:rPr>
              <a:t> and tools to help you. </a:t>
            </a:r>
            <a:r>
              <a:rPr lang="en-US" sz="1200" b="1" kern="1200" dirty="0">
                <a:solidFill>
                  <a:schemeClr val="tx1"/>
                </a:solidFill>
                <a:effectLst/>
                <a:latin typeface="+mn-lt"/>
                <a:ea typeface="+mn-ea"/>
                <a:cs typeface="+mn-cs"/>
              </a:rPr>
              <a:t>These tools and resources can be found on the SHRM Foundation</a:t>
            </a:r>
            <a:r>
              <a:rPr lang="en-US" sz="1200" b="1" kern="1200" baseline="0" dirty="0">
                <a:solidFill>
                  <a:schemeClr val="tx1"/>
                </a:solidFill>
                <a:effectLst/>
                <a:latin typeface="+mn-lt"/>
                <a:ea typeface="+mn-ea"/>
                <a:cs typeface="+mn-cs"/>
              </a:rPr>
              <a:t> website and are </a:t>
            </a:r>
            <a:r>
              <a:rPr lang="en-US" sz="1200" b="1" i="1" kern="1200" baseline="0" dirty="0">
                <a:solidFill>
                  <a:schemeClr val="tx1"/>
                </a:solidFill>
                <a:effectLst/>
                <a:latin typeface="+mn-lt"/>
                <a:ea typeface="+mn-ea"/>
                <a:cs typeface="+mn-cs"/>
              </a:rPr>
              <a:t>offered to you at no cost</a:t>
            </a:r>
            <a:r>
              <a:rPr lang="en-US" sz="1200" b="1" kern="1200" baseline="0" dirty="0">
                <a:solidFill>
                  <a:schemeClr val="tx1"/>
                </a:solidFill>
                <a:effectLst/>
                <a:latin typeface="+mn-lt"/>
                <a:ea typeface="+mn-ea"/>
                <a:cs typeface="+mn-cs"/>
              </a:rPr>
              <a:t> through the generous support of the SHRM Foundation and its funders. </a:t>
            </a:r>
            <a:endParaRPr lang="en-US" sz="1200" b="1" kern="1200" dirty="0">
              <a:solidFill>
                <a:schemeClr val="tx1"/>
              </a:solidFill>
              <a:effectLst/>
              <a:latin typeface="+mn-lt"/>
              <a:ea typeface="+mn-ea"/>
              <a:cs typeface="+mn-cs"/>
            </a:endParaRP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We understand building a veteran employment program is not an easy lift, that is why the SHRM Foundation has curated a digital toolkit you can access free, high quality resources that will support the development of your Veteran Employment program.</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The SHRM Foundation also created the Veteran at Work certificate. This certificate is a free, multi-faceted program to teach best practices to attract, hire and retain veterans, and grants 10 PDCs upon completion.</a:t>
            </a:r>
          </a:p>
          <a:p>
            <a:pPr lvl="0"/>
            <a:endParaRPr lang="en-US" sz="1200" b="1" kern="1200" dirty="0">
              <a:solidFill>
                <a:schemeClr val="tx1"/>
              </a:solidFill>
              <a:effectLst/>
              <a:latin typeface="+mn-lt"/>
              <a:ea typeface="+mn-ea"/>
              <a:cs typeface="+mn-cs"/>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CD834DAD-DF98-44E2-A25C-0E8DEB5DEE33}" type="slidenum">
              <a:rPr lang="en-US" smtClean="0"/>
              <a:t>35</a:t>
            </a:fld>
            <a:endParaRPr lang="en-US" dirty="0"/>
          </a:p>
        </p:txBody>
      </p:sp>
    </p:spTree>
    <p:extLst>
      <p:ext uri="{BB962C8B-B14F-4D97-AF65-F5344CB8AC3E}">
        <p14:creationId xmlns:p14="http://schemas.microsoft.com/office/powerpoint/2010/main" val="28469304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PURPOSE: Present</a:t>
            </a:r>
            <a:r>
              <a:rPr lang="en-US" baseline="0" dirty="0"/>
              <a:t> resources.</a:t>
            </a:r>
          </a:p>
          <a:p>
            <a:endParaRPr lang="en-US" baseline="0" dirty="0"/>
          </a:p>
          <a:p>
            <a:r>
              <a:rPr lang="en-US" baseline="0" dirty="0"/>
              <a:t>INTERACTIVITY: Presenter can ask how many in the audience have already achieved their Veterans at Work Certificate.</a:t>
            </a:r>
          </a:p>
          <a:p>
            <a:endParaRPr lang="en-US" baseline="0" dirty="0"/>
          </a:p>
          <a:p>
            <a:r>
              <a:rPr lang="en-US" baseline="0" dirty="0"/>
              <a:t>PRESENTER COMMENTARY:</a:t>
            </a:r>
          </a:p>
          <a:p>
            <a:r>
              <a:rPr lang="en-US" b="1" baseline="0" dirty="0"/>
              <a:t>These are the resources available to you to help you succeed in including veterans, military spouses, and caregivers in your organization. They provide the depth we have been unable to reach in this short presentation. They are your guides to success. </a:t>
            </a:r>
            <a:r>
              <a:rPr lang="en-US" b="1" i="1" baseline="0" dirty="0"/>
              <a:t>And</a:t>
            </a:r>
            <a:r>
              <a:rPr lang="en-US" b="1" baseline="0" dirty="0"/>
              <a:t>, so am I. As a </a:t>
            </a:r>
            <a:r>
              <a:rPr lang="en-US" b="1" u="sng" baseline="0" dirty="0"/>
              <a:t>USAA/SHRM Foundation Ambassador</a:t>
            </a:r>
            <a:r>
              <a:rPr lang="en-US" b="1" baseline="0" dirty="0"/>
              <a:t>, I am available to you to help you as you build and sustain your veteran, military spouse, and caregiver inclusion program. Please feel free to reach out to me.</a:t>
            </a:r>
          </a:p>
          <a:p>
            <a:endParaRPr lang="en-US" b="1" baseline="0" dirty="0"/>
          </a:p>
          <a:p>
            <a:r>
              <a:rPr lang="en-US" b="0" baseline="0" dirty="0"/>
              <a:t>TRANSITION COMMENTARY:</a:t>
            </a:r>
          </a:p>
          <a:p>
            <a:r>
              <a:rPr lang="en-US" b="1" baseline="0" dirty="0"/>
              <a:t>And as we close… consider this…</a:t>
            </a:r>
          </a:p>
          <a:p>
            <a:endParaRPr lang="en-US" b="1" baseline="0" dirty="0"/>
          </a:p>
        </p:txBody>
      </p:sp>
      <p:sp>
        <p:nvSpPr>
          <p:cNvPr id="4" name="Slide Number Placeholder 3"/>
          <p:cNvSpPr>
            <a:spLocks noGrp="1"/>
          </p:cNvSpPr>
          <p:nvPr>
            <p:ph type="sldNum" sz="quarter" idx="10"/>
          </p:nvPr>
        </p:nvSpPr>
        <p:spPr/>
        <p:txBody>
          <a:bodyPr/>
          <a:lstStyle/>
          <a:p>
            <a:fld id="{53BC15C5-314C-4A6B-8C59-094FAA06B27E}" type="slidenum">
              <a:rPr lang="en-US" smtClean="0"/>
              <a:t>36</a:t>
            </a:fld>
            <a:endParaRPr lang="en-US"/>
          </a:p>
        </p:txBody>
      </p:sp>
    </p:spTree>
    <p:extLst>
      <p:ext uri="{BB962C8B-B14F-4D97-AF65-F5344CB8AC3E}">
        <p14:creationId xmlns:p14="http://schemas.microsoft.com/office/powerpoint/2010/main" val="15018264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a:t>
            </a:r>
            <a:r>
              <a:rPr lang="en-US" baseline="0" dirty="0"/>
              <a:t> PURPOSE: Inspire action!</a:t>
            </a:r>
          </a:p>
          <a:p>
            <a:endParaRPr lang="en-US" baseline="0" dirty="0"/>
          </a:p>
          <a:p>
            <a:r>
              <a:rPr lang="en-US" baseline="0" dirty="0"/>
              <a:t>INTERACTIVITY: None</a:t>
            </a:r>
          </a:p>
          <a:p>
            <a:endParaRPr lang="en-US" baseline="0" dirty="0"/>
          </a:p>
          <a:p>
            <a:r>
              <a:rPr lang="en-US" baseline="0" dirty="0"/>
              <a:t>PRESENTER COMMENTARY</a:t>
            </a:r>
          </a:p>
          <a:p>
            <a:pPr lvl="0"/>
            <a:r>
              <a:rPr lang="en-US" sz="1200" b="1" kern="1200" dirty="0">
                <a:solidFill>
                  <a:schemeClr val="tx1"/>
                </a:solidFill>
                <a:effectLst/>
                <a:latin typeface="+mn-lt"/>
                <a:ea typeface="+mn-ea"/>
                <a:cs typeface="+mn-cs"/>
              </a:rPr>
              <a:t>Thank you for taking the time to learn more about the SHRM Foundation’s Veteran Employment Initiative. </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We now look to you to turn this very important initiative into an effective and permanent program.</a:t>
            </a:r>
          </a:p>
          <a:p>
            <a:pPr lvl="0"/>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Ultimately our goal is to simplify and multiply military veteran, military spouse, and caregiver inclusion nationwide.</a:t>
            </a:r>
          </a:p>
          <a:p>
            <a:endParaRPr lang="en-US" sz="1200" b="1" kern="1200" baseline="0" dirty="0">
              <a:solidFill>
                <a:schemeClr val="tx1"/>
              </a:solidFill>
              <a:effectLst/>
              <a:latin typeface="+mn-lt"/>
              <a:ea typeface="+mn-ea"/>
              <a:cs typeface="+mn-cs"/>
            </a:endParaRPr>
          </a:p>
          <a:p>
            <a:r>
              <a:rPr lang="en-US" sz="1200" b="0" kern="1200" baseline="0" dirty="0">
                <a:solidFill>
                  <a:schemeClr val="tx1"/>
                </a:solidFill>
                <a:effectLst/>
                <a:latin typeface="+mn-lt"/>
                <a:ea typeface="+mn-ea"/>
                <a:cs typeface="+mn-cs"/>
              </a:rPr>
              <a:t>TRANISTION COMMENTARY:</a:t>
            </a:r>
          </a:p>
          <a:p>
            <a:r>
              <a:rPr lang="en-US" sz="1200" b="0" kern="1200" baseline="0" dirty="0">
                <a:solidFill>
                  <a:schemeClr val="tx1"/>
                </a:solidFill>
                <a:effectLst/>
                <a:latin typeface="+mn-lt"/>
                <a:ea typeface="+mn-ea"/>
                <a:cs typeface="+mn-cs"/>
              </a:rPr>
              <a:t>A list of resources and references for this presentation follow.</a:t>
            </a:r>
          </a:p>
          <a:p>
            <a:endParaRPr lang="en-US" sz="1200" b="0" kern="1200" baseline="0" dirty="0">
              <a:solidFill>
                <a:schemeClr val="tx1"/>
              </a:solidFill>
              <a:effectLst/>
              <a:latin typeface="+mn-lt"/>
              <a:ea typeface="+mn-ea"/>
              <a:cs typeface="+mn-cs"/>
            </a:endParaRPr>
          </a:p>
          <a:p>
            <a:r>
              <a:rPr lang="en-US" sz="1200" b="0" kern="1200" baseline="0" dirty="0">
                <a:solidFill>
                  <a:schemeClr val="tx1"/>
                </a:solidFill>
                <a:effectLst/>
                <a:latin typeface="+mn-lt"/>
                <a:ea typeface="+mn-ea"/>
                <a:cs typeface="+mn-cs"/>
              </a:rPr>
              <a:t>PRESENTER INSTRUCTION: Click to next slide.</a:t>
            </a:r>
            <a:endParaRPr lang="en-US" b="0" baseline="0" dirty="0"/>
          </a:p>
        </p:txBody>
      </p:sp>
      <p:sp>
        <p:nvSpPr>
          <p:cNvPr id="4" name="Slide Number Placeholder 3"/>
          <p:cNvSpPr>
            <a:spLocks noGrp="1"/>
          </p:cNvSpPr>
          <p:nvPr>
            <p:ph type="sldNum" sz="quarter" idx="5"/>
          </p:nvPr>
        </p:nvSpPr>
        <p:spPr/>
        <p:txBody>
          <a:bodyPr/>
          <a:lstStyle/>
          <a:p>
            <a:fld id="{CD834DAD-DF98-44E2-A25C-0E8DEB5DEE33}" type="slidenum">
              <a:rPr lang="en-US" smtClean="0"/>
              <a:t>37</a:t>
            </a:fld>
            <a:endParaRPr lang="en-US" dirty="0"/>
          </a:p>
        </p:txBody>
      </p:sp>
    </p:spTree>
    <p:extLst>
      <p:ext uri="{BB962C8B-B14F-4D97-AF65-F5344CB8AC3E}">
        <p14:creationId xmlns:p14="http://schemas.microsoft.com/office/powerpoint/2010/main" val="32365586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BC15C5-314C-4A6B-8C59-094FAA06B27E}" type="slidenum">
              <a:rPr lang="en-US" smtClean="0"/>
              <a:t>38</a:t>
            </a:fld>
            <a:endParaRPr lang="en-US"/>
          </a:p>
        </p:txBody>
      </p:sp>
    </p:spTree>
    <p:extLst>
      <p:ext uri="{BB962C8B-B14F-4D97-AF65-F5344CB8AC3E}">
        <p14:creationId xmlns:p14="http://schemas.microsoft.com/office/powerpoint/2010/main" val="22687104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BC15C5-314C-4A6B-8C59-094FAA06B27E}" type="slidenum">
              <a:rPr lang="en-US" smtClean="0"/>
              <a:t>39</a:t>
            </a:fld>
            <a:endParaRPr lang="en-US"/>
          </a:p>
        </p:txBody>
      </p:sp>
    </p:spTree>
    <p:extLst>
      <p:ext uri="{BB962C8B-B14F-4D97-AF65-F5344CB8AC3E}">
        <p14:creationId xmlns:p14="http://schemas.microsoft.com/office/powerpoint/2010/main" val="3405291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PURPOSE:</a:t>
            </a:r>
            <a:r>
              <a:rPr lang="en-US" baseline="0" dirty="0"/>
              <a:t> Acquaint participants with the size of the veteran talent pool.</a:t>
            </a:r>
          </a:p>
          <a:p>
            <a:endParaRPr lang="en-US" baseline="0" dirty="0"/>
          </a:p>
          <a:p>
            <a:r>
              <a:rPr lang="en-US" baseline="0" dirty="0"/>
              <a:t>INTERACTIVITY: None</a:t>
            </a:r>
          </a:p>
          <a:p>
            <a:endParaRPr lang="en-US" b="1" baseline="0" dirty="0"/>
          </a:p>
          <a:p>
            <a:r>
              <a:rPr lang="en-US" b="0" baseline="0" dirty="0"/>
              <a:t>PRESENTER COMMENTARY: </a:t>
            </a:r>
          </a:p>
          <a:p>
            <a:r>
              <a:rPr lang="en-US" b="1" baseline="0" dirty="0"/>
              <a:t>This is your veteran talent pool. </a:t>
            </a:r>
          </a:p>
          <a:p>
            <a:pPr marL="171450" indent="-171450">
              <a:buFont typeface="Arial" panose="020B0604020202020204" pitchFamily="34" charset="0"/>
              <a:buChar char="•"/>
            </a:pPr>
            <a:r>
              <a:rPr lang="en-US" b="1" baseline="0" dirty="0"/>
              <a:t>Each year, 200,000 new </a:t>
            </a:r>
            <a:r>
              <a:rPr lang="en-US" b="1" i="1" baseline="0" dirty="0"/>
              <a:t>potential</a:t>
            </a:r>
            <a:r>
              <a:rPr lang="en-US" b="1" baseline="0" dirty="0"/>
              <a:t>  hires, </a:t>
            </a:r>
          </a:p>
          <a:p>
            <a:pPr marL="171450" indent="-171450">
              <a:buFont typeface="Arial" panose="020B0604020202020204" pitchFamily="34" charset="0"/>
              <a:buChar char="•"/>
            </a:pPr>
            <a:r>
              <a:rPr lang="en-US" b="1" baseline="0" dirty="0"/>
              <a:t>11 Million U.S. veterans already in the civilian workforce, and</a:t>
            </a:r>
          </a:p>
          <a:p>
            <a:pPr marL="171450" indent="-171450">
              <a:buFont typeface="Arial" panose="020B0604020202020204" pitchFamily="34" charset="0"/>
              <a:buChar char="•"/>
            </a:pPr>
            <a:r>
              <a:rPr lang="en-US" b="1" baseline="0" dirty="0"/>
              <a:t>Underemployed or job-seeking actively serving National Guard and Reservists.</a:t>
            </a:r>
          </a:p>
          <a:p>
            <a:endParaRPr lang="en-US" b="1" baseline="0" dirty="0"/>
          </a:p>
          <a:p>
            <a:endParaRPr lang="en-US" baseline="0" dirty="0"/>
          </a:p>
        </p:txBody>
      </p:sp>
      <p:sp>
        <p:nvSpPr>
          <p:cNvPr id="4" name="Slide Number Placeholder 3"/>
          <p:cNvSpPr>
            <a:spLocks noGrp="1"/>
          </p:cNvSpPr>
          <p:nvPr>
            <p:ph type="sldNum" sz="quarter" idx="10"/>
          </p:nvPr>
        </p:nvSpPr>
        <p:spPr/>
        <p:txBody>
          <a:bodyPr/>
          <a:lstStyle/>
          <a:p>
            <a:fld id="{53BC15C5-314C-4A6B-8C59-094FAA06B27E}" type="slidenum">
              <a:rPr lang="en-US" smtClean="0"/>
              <a:t>4</a:t>
            </a:fld>
            <a:endParaRPr lang="en-US"/>
          </a:p>
        </p:txBody>
      </p:sp>
    </p:spTree>
    <p:extLst>
      <p:ext uri="{BB962C8B-B14F-4D97-AF65-F5344CB8AC3E}">
        <p14:creationId xmlns:p14="http://schemas.microsoft.com/office/powerpoint/2010/main" val="10871149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BC15C5-314C-4A6B-8C59-094FAA06B27E}" type="slidenum">
              <a:rPr lang="en-US" smtClean="0"/>
              <a:t>40</a:t>
            </a:fld>
            <a:endParaRPr lang="en-US"/>
          </a:p>
        </p:txBody>
      </p:sp>
    </p:spTree>
    <p:extLst>
      <p:ext uri="{BB962C8B-B14F-4D97-AF65-F5344CB8AC3E}">
        <p14:creationId xmlns:p14="http://schemas.microsoft.com/office/powerpoint/2010/main" val="20945253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BC15C5-314C-4A6B-8C59-094FAA06B27E}" type="slidenum">
              <a:rPr lang="en-US" smtClean="0"/>
              <a:t>41</a:t>
            </a:fld>
            <a:endParaRPr lang="en-US"/>
          </a:p>
        </p:txBody>
      </p:sp>
    </p:spTree>
    <p:extLst>
      <p:ext uri="{BB962C8B-B14F-4D97-AF65-F5344CB8AC3E}">
        <p14:creationId xmlns:p14="http://schemas.microsoft.com/office/powerpoint/2010/main" val="27331801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BC15C5-314C-4A6B-8C59-094FAA06B27E}" type="slidenum">
              <a:rPr lang="en-US" smtClean="0"/>
              <a:t>42</a:t>
            </a:fld>
            <a:endParaRPr lang="en-US"/>
          </a:p>
        </p:txBody>
      </p:sp>
    </p:spTree>
    <p:extLst>
      <p:ext uri="{BB962C8B-B14F-4D97-AF65-F5344CB8AC3E}">
        <p14:creationId xmlns:p14="http://schemas.microsoft.com/office/powerpoint/2010/main" val="32052505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BC15C5-314C-4A6B-8C59-094FAA06B27E}" type="slidenum">
              <a:rPr lang="en-US" smtClean="0"/>
              <a:t>43</a:t>
            </a:fld>
            <a:endParaRPr lang="en-US"/>
          </a:p>
        </p:txBody>
      </p:sp>
    </p:spTree>
    <p:extLst>
      <p:ext uri="{BB962C8B-B14F-4D97-AF65-F5344CB8AC3E}">
        <p14:creationId xmlns:p14="http://schemas.microsoft.com/office/powerpoint/2010/main" val="24559618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BC15C5-314C-4A6B-8C59-094FAA06B27E}" type="slidenum">
              <a:rPr lang="en-US" smtClean="0"/>
              <a:t>44</a:t>
            </a:fld>
            <a:endParaRPr lang="en-US"/>
          </a:p>
        </p:txBody>
      </p:sp>
    </p:spTree>
    <p:extLst>
      <p:ext uri="{BB962C8B-B14F-4D97-AF65-F5344CB8AC3E}">
        <p14:creationId xmlns:p14="http://schemas.microsoft.com/office/powerpoint/2010/main" val="1932724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PURPOSE OF SLIDE: Show how the age</a:t>
            </a:r>
            <a:r>
              <a:rPr lang="en-US" baseline="0" dirty="0"/>
              <a:t> of the veteran population shews high.</a:t>
            </a:r>
          </a:p>
          <a:p>
            <a:endParaRPr lang="en-US" baseline="0" dirty="0"/>
          </a:p>
          <a:p>
            <a:r>
              <a:rPr lang="en-US" baseline="0" dirty="0"/>
              <a:t>INTERACTIVITY: If possible, ask participants if this information is surprising to them and what does it suggest to them about the competition to recruit veterans when we see how few are of prime working age?</a:t>
            </a:r>
          </a:p>
          <a:p>
            <a:endParaRPr lang="en-US" b="1" baseline="0" dirty="0"/>
          </a:p>
          <a:p>
            <a:r>
              <a:rPr lang="en-US" b="0" baseline="0" dirty="0"/>
              <a:t>PRESENTER COMMENTARY:  </a:t>
            </a:r>
          </a:p>
          <a:p>
            <a:r>
              <a:rPr lang="en-US" b="1" baseline="0" dirty="0"/>
              <a:t>The numbers on the previous slide lead us to believe that the veteran talent pool is rather large, but when we look at the U. S. veteran population in detail, we see that veterans of prime working age are actually a rare resource. </a:t>
            </a:r>
          </a:p>
          <a:p>
            <a:pPr marL="171450" indent="-171450">
              <a:buFont typeface="Arial" panose="020B0604020202020204" pitchFamily="34" charset="0"/>
              <a:buChar char="•"/>
            </a:pPr>
            <a:r>
              <a:rPr lang="en-US" b="1" baseline="0" dirty="0"/>
              <a:t>73% of male veterans are over the age of 65, leaving</a:t>
            </a:r>
            <a:r>
              <a:rPr lang="en-US" b="1" dirty="0"/>
              <a:t> </a:t>
            </a:r>
            <a:r>
              <a:rPr lang="en-US" b="1" baseline="0" dirty="0"/>
              <a:t>only 27% in prime working ages.</a:t>
            </a:r>
            <a:r>
              <a:rPr lang="en-US" b="1" dirty="0"/>
              <a:t> </a:t>
            </a:r>
            <a:endParaRPr lang="en-US" b="1" baseline="0" dirty="0">
              <a:cs typeface="Calibri" panose="020F0502020204030204"/>
            </a:endParaRPr>
          </a:p>
          <a:p>
            <a:pPr marL="171450" indent="-171450">
              <a:buFont typeface="Arial" panose="020B0604020202020204" pitchFamily="34" charset="0"/>
              <a:buChar char="•"/>
            </a:pPr>
            <a:endParaRPr lang="en-US" b="1" baseline="0" dirty="0"/>
          </a:p>
          <a:p>
            <a:pPr marL="0" indent="0">
              <a:buFont typeface="Arial" panose="020B0604020202020204" pitchFamily="34" charset="0"/>
              <a:buNone/>
            </a:pPr>
            <a:r>
              <a:rPr lang="en-US" b="1" baseline="0" dirty="0"/>
              <a:t>The ratio is reversed for female veterans, but the number of female veterans in each age group is extremely low.</a:t>
            </a:r>
          </a:p>
          <a:p>
            <a:endParaRPr lang="en-US" b="0" baseline="0" dirty="0"/>
          </a:p>
        </p:txBody>
      </p:sp>
      <p:sp>
        <p:nvSpPr>
          <p:cNvPr id="4" name="Slide Number Placeholder 3"/>
          <p:cNvSpPr>
            <a:spLocks noGrp="1"/>
          </p:cNvSpPr>
          <p:nvPr>
            <p:ph type="sldNum" sz="quarter" idx="10"/>
          </p:nvPr>
        </p:nvSpPr>
        <p:spPr/>
        <p:txBody>
          <a:bodyPr/>
          <a:lstStyle/>
          <a:p>
            <a:fld id="{53BC15C5-314C-4A6B-8C59-094FAA06B27E}" type="slidenum">
              <a:rPr lang="en-US" smtClean="0"/>
              <a:t>5</a:t>
            </a:fld>
            <a:endParaRPr lang="en-US"/>
          </a:p>
        </p:txBody>
      </p:sp>
    </p:spTree>
    <p:extLst>
      <p:ext uri="{BB962C8B-B14F-4D97-AF65-F5344CB8AC3E}">
        <p14:creationId xmlns:p14="http://schemas.microsoft.com/office/powerpoint/2010/main" val="1207941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PURPOSE</a:t>
            </a:r>
            <a:r>
              <a:rPr lang="en-US" baseline="0" dirty="0"/>
              <a:t> OF SLIDE: Introduce the Military Spouse and Caregiver talent pools.</a:t>
            </a:r>
          </a:p>
          <a:p>
            <a:endParaRPr lang="en-US" baseline="0" dirty="0"/>
          </a:p>
          <a:p>
            <a:r>
              <a:rPr lang="en-US" baseline="0" dirty="0"/>
              <a:t>INTERACTIVITY: None</a:t>
            </a:r>
          </a:p>
          <a:p>
            <a:endParaRPr lang="en-US" b="1" baseline="0" dirty="0"/>
          </a:p>
          <a:p>
            <a:r>
              <a:rPr lang="en-US" b="0" baseline="0" dirty="0"/>
              <a:t>PRESENTER COMMENTARY</a:t>
            </a:r>
            <a:r>
              <a:rPr lang="en-US" b="1" baseline="0" dirty="0"/>
              <a:t>: </a:t>
            </a:r>
          </a:p>
          <a:p>
            <a:r>
              <a:rPr lang="en-US" b="1" baseline="0" dirty="0"/>
              <a:t>Though the military spouse and caregiver talent pools are considerably smaller than the veteran talent pool, the unemployment rate is </a:t>
            </a:r>
            <a:r>
              <a:rPr lang="en-US" b="1" i="1" baseline="0" dirty="0"/>
              <a:t>higher.</a:t>
            </a:r>
            <a:endParaRPr lang="en-US" b="1" baseline="0" dirty="0"/>
          </a:p>
          <a:p>
            <a:endParaRPr lang="en-US" b="0" baseline="0" dirty="0"/>
          </a:p>
          <a:p>
            <a:r>
              <a:rPr lang="en-US" b="0" baseline="0" dirty="0"/>
              <a:t>TRANSITION COMMENTARY:</a:t>
            </a:r>
          </a:p>
          <a:p>
            <a:r>
              <a:rPr lang="en-US" b="1" baseline="0" dirty="0"/>
              <a:t>And sadly with the onslaught of COVID-19 and the resulting restrictions of the pandemic, the unemployment rates for all the talent pools we are discussing - veterans, military spouses, and caregivers – were impacted substantially.</a:t>
            </a:r>
          </a:p>
          <a:p>
            <a:endParaRPr lang="en-US" b="0" baseline="0" dirty="0"/>
          </a:p>
        </p:txBody>
      </p:sp>
      <p:sp>
        <p:nvSpPr>
          <p:cNvPr id="4" name="Slide Number Placeholder 3"/>
          <p:cNvSpPr>
            <a:spLocks noGrp="1"/>
          </p:cNvSpPr>
          <p:nvPr>
            <p:ph type="sldNum" sz="quarter" idx="10"/>
          </p:nvPr>
        </p:nvSpPr>
        <p:spPr/>
        <p:txBody>
          <a:bodyPr/>
          <a:lstStyle/>
          <a:p>
            <a:fld id="{53BC15C5-314C-4A6B-8C59-094FAA06B27E}" type="slidenum">
              <a:rPr lang="en-US" smtClean="0"/>
              <a:t>6</a:t>
            </a:fld>
            <a:endParaRPr lang="en-US"/>
          </a:p>
        </p:txBody>
      </p:sp>
    </p:spTree>
    <p:extLst>
      <p:ext uri="{BB962C8B-B14F-4D97-AF65-F5344CB8AC3E}">
        <p14:creationId xmlns:p14="http://schemas.microsoft.com/office/powerpoint/2010/main" val="2735521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PURPOSE OF SLIDE: Demonstrate the</a:t>
            </a:r>
            <a:r>
              <a:rPr lang="en-US" baseline="0" dirty="0"/>
              <a:t> impact of</a:t>
            </a:r>
            <a:r>
              <a:rPr lang="en-US" dirty="0"/>
              <a:t> COVID-19 on the veteran</a:t>
            </a:r>
            <a:r>
              <a:rPr lang="en-US" baseline="0" dirty="0"/>
              <a:t> and military spouse labor pool and present unemployed veterans and military spouses as an opportunity for employers as they build back to “normal” in 2021.</a:t>
            </a:r>
          </a:p>
          <a:p>
            <a:endParaRPr lang="en-US" baseline="0" dirty="0"/>
          </a:p>
          <a:p>
            <a:r>
              <a:rPr lang="en-US" baseline="0" dirty="0"/>
              <a:t>INTERACTIVITY: Give participants a moment to view the slide, and then (rhetorically) ask the question, </a:t>
            </a:r>
            <a:r>
              <a:rPr lang="en-US" b="1" baseline="0" dirty="0"/>
              <a:t>is this an opportunity for your organization?</a:t>
            </a:r>
          </a:p>
          <a:p>
            <a:endParaRPr lang="en-US" b="1" baseline="0" dirty="0"/>
          </a:p>
          <a:p>
            <a:r>
              <a:rPr lang="en-US" b="0" baseline="0" dirty="0"/>
              <a:t>PRESENTER COMMENTARY: </a:t>
            </a:r>
          </a:p>
          <a:p>
            <a:r>
              <a:rPr lang="en-US" b="1" baseline="0" dirty="0"/>
              <a:t>COVID hit the veteran community hard. You can see the unemployment numbers as they are displayed here. But…might this be an opportunity for you? Skilled, trained veterans and military spouses looking for their next opportunities … with your organization?</a:t>
            </a:r>
          </a:p>
          <a:p>
            <a:endParaRPr lang="en-US" baseline="0" dirty="0"/>
          </a:p>
          <a:p>
            <a:r>
              <a:rPr lang="en-US" b="0" baseline="0" dirty="0"/>
              <a:t>TRANSITION COMMENTARY: </a:t>
            </a:r>
          </a:p>
          <a:p>
            <a:r>
              <a:rPr lang="en-US" b="1" baseline="0" dirty="0"/>
              <a:t>But is hiring veterans, military spouses, and caregivers </a:t>
            </a:r>
            <a:r>
              <a:rPr lang="en-US" b="1" i="1" baseline="0" dirty="0"/>
              <a:t>right for your organization</a:t>
            </a:r>
            <a:r>
              <a:rPr lang="en-US" b="1" baseline="0" dirty="0"/>
              <a:t>? </a:t>
            </a:r>
          </a:p>
          <a:p>
            <a:pPr marL="171450" indent="-171450">
              <a:buFont typeface="Arial" panose="020B0604020202020204" pitchFamily="34" charset="0"/>
              <a:buChar char="•"/>
            </a:pPr>
            <a:r>
              <a:rPr lang="en-US" b="1" baseline="0" dirty="0"/>
              <a:t>Are you convinced? </a:t>
            </a:r>
          </a:p>
          <a:p>
            <a:pPr marL="171450" indent="-171450">
              <a:buFont typeface="Arial" panose="020B0604020202020204" pitchFamily="34" charset="0"/>
              <a:buChar char="•"/>
            </a:pPr>
            <a:r>
              <a:rPr lang="en-US" b="1" baseline="0" dirty="0"/>
              <a:t>Do you have some convincing to do in your organization? If so – let’s stop here and begin a conversation about building a business case for why hiring veterans, military spouses, and caregivers </a:t>
            </a:r>
            <a:r>
              <a:rPr lang="en-US" b="1" i="1" baseline="0" dirty="0"/>
              <a:t>is</a:t>
            </a:r>
            <a:r>
              <a:rPr lang="en-US" b="1" baseline="0" dirty="0"/>
              <a:t> right for your organization.</a:t>
            </a:r>
          </a:p>
          <a:p>
            <a:endParaRPr lang="en-US" b="1" baseline="0" dirty="0"/>
          </a:p>
          <a:p>
            <a:r>
              <a:rPr lang="en-US" b="1" baseline="0" dirty="0"/>
              <a:t>Before we do that, let’s look at what a business case actually is and how building one is key to the success of a veteran, military spouse, and caregiver inclusion.</a:t>
            </a:r>
          </a:p>
          <a:p>
            <a:endParaRPr lang="en-US" b="1" baseline="0" dirty="0"/>
          </a:p>
        </p:txBody>
      </p:sp>
      <p:sp>
        <p:nvSpPr>
          <p:cNvPr id="4" name="Slide Number Placeholder 3"/>
          <p:cNvSpPr>
            <a:spLocks noGrp="1"/>
          </p:cNvSpPr>
          <p:nvPr>
            <p:ph type="sldNum" sz="quarter" idx="10"/>
          </p:nvPr>
        </p:nvSpPr>
        <p:spPr/>
        <p:txBody>
          <a:bodyPr/>
          <a:lstStyle/>
          <a:p>
            <a:fld id="{53BC15C5-314C-4A6B-8C59-094FAA06B27E}" type="slidenum">
              <a:rPr lang="en-US" smtClean="0"/>
              <a:t>7</a:t>
            </a:fld>
            <a:endParaRPr lang="en-US"/>
          </a:p>
        </p:txBody>
      </p:sp>
    </p:spTree>
    <p:extLst>
      <p:ext uri="{BB962C8B-B14F-4D97-AF65-F5344CB8AC3E}">
        <p14:creationId xmlns:p14="http://schemas.microsoft.com/office/powerpoint/2010/main" val="2692059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PURPOSE OF SLIDE: </a:t>
            </a:r>
            <a:r>
              <a:rPr lang="en-US" sz="1200" kern="1200" dirty="0">
                <a:solidFill>
                  <a:schemeClr val="tx1"/>
                </a:solidFill>
                <a:effectLst/>
                <a:latin typeface="+mn-lt"/>
                <a:ea typeface="+mn-ea"/>
                <a:cs typeface="+mn-cs"/>
              </a:rPr>
              <a:t>Explain what a Business Case is; what the term means and its relationship to business/competitive advantage as a tee-up to aligning business/competitive advantage to your veteran, military spouse, and caregiver inclusion initiative.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INTERACTIVITY: None</a:t>
            </a:r>
          </a:p>
          <a:p>
            <a:endParaRPr lang="en-US" sz="1200" b="1"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PRESENTER</a:t>
            </a:r>
            <a:r>
              <a:rPr lang="en-US" sz="1200" b="0" kern="1200" baseline="0" dirty="0">
                <a:solidFill>
                  <a:schemeClr val="tx1"/>
                </a:solidFill>
                <a:effectLst/>
                <a:latin typeface="+mn-lt"/>
                <a:ea typeface="+mn-ea"/>
                <a:cs typeface="+mn-cs"/>
              </a:rPr>
              <a:t> COMMENTARY: </a:t>
            </a:r>
          </a:p>
          <a:p>
            <a:r>
              <a:rPr lang="en-US" sz="1200" b="1" kern="1200" baseline="0" dirty="0">
                <a:solidFill>
                  <a:schemeClr val="tx1"/>
                </a:solidFill>
                <a:effectLst/>
                <a:latin typeface="+mn-lt"/>
                <a:ea typeface="+mn-ea"/>
                <a:cs typeface="+mn-cs"/>
              </a:rPr>
              <a:t>We hear the term business case all the time. Quite simply it’s the rationale/the “why” to do something and can lead to business/competitive advantage for an organization.</a:t>
            </a:r>
          </a:p>
          <a:p>
            <a:endParaRPr lang="en-US" sz="1200" b="1" kern="1200" baseline="0" dirty="0">
              <a:solidFill>
                <a:schemeClr val="tx1"/>
              </a:solidFill>
              <a:effectLst/>
              <a:latin typeface="+mn-lt"/>
              <a:ea typeface="+mn-ea"/>
              <a:cs typeface="+mn-cs"/>
            </a:endParaRPr>
          </a:p>
          <a:p>
            <a:r>
              <a:rPr lang="en-US" sz="1200" b="0" kern="1200" baseline="0" dirty="0">
                <a:solidFill>
                  <a:schemeClr val="tx1"/>
                </a:solidFill>
                <a:effectLst/>
                <a:latin typeface="+mn-lt"/>
                <a:ea typeface="+mn-ea"/>
                <a:cs typeface="+mn-cs"/>
              </a:rPr>
              <a:t>TRANISITION COMMENTARY: </a:t>
            </a:r>
          </a:p>
          <a:p>
            <a:r>
              <a:rPr lang="en-US" sz="1200" b="1" kern="1200" baseline="0" dirty="0">
                <a:solidFill>
                  <a:schemeClr val="tx1"/>
                </a:solidFill>
                <a:effectLst/>
                <a:latin typeface="+mn-lt"/>
                <a:ea typeface="+mn-ea"/>
                <a:cs typeface="+mn-cs"/>
              </a:rPr>
              <a:t>And when we look at business/competitive advantage closer, we see…</a:t>
            </a:r>
          </a:p>
          <a:p>
            <a:endParaRPr lang="en-US" sz="1200" b="1"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3BC15C5-314C-4A6B-8C59-094FAA06B27E}" type="slidenum">
              <a:rPr lang="en-US" smtClean="0"/>
              <a:t>8</a:t>
            </a:fld>
            <a:endParaRPr lang="en-US"/>
          </a:p>
        </p:txBody>
      </p:sp>
    </p:spTree>
    <p:extLst>
      <p:ext uri="{BB962C8B-B14F-4D97-AF65-F5344CB8AC3E}">
        <p14:creationId xmlns:p14="http://schemas.microsoft.com/office/powerpoint/2010/main" val="938411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PURPOSE OF SLIDE: Relate</a:t>
            </a:r>
            <a:r>
              <a:rPr lang="en-US" baseline="0" dirty="0"/>
              <a:t> the elements of business advantage/competitive advantage to veteran inclusion; </a:t>
            </a:r>
            <a:r>
              <a:rPr lang="en-US" sz="1200" kern="1200" dirty="0">
                <a:solidFill>
                  <a:schemeClr val="tx1"/>
                </a:solidFill>
                <a:effectLst/>
                <a:latin typeface="+mn-lt"/>
                <a:ea typeface="+mn-ea"/>
                <a:cs typeface="+mn-cs"/>
              </a:rPr>
              <a:t>how veterans contribute to competitive advantage as a form of resource diversity.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INTERACTIVITY: None</a:t>
            </a:r>
          </a:p>
          <a:p>
            <a:endParaRPr lang="en-U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PRESENTER COMMENTARY: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“Veterans potentially represent one of the most compelling forms of resource diversity available in the marketplace… [They] draw from their unique and specialized military experience to confer relevant and market-connected knowledge, skills, and competencies to [your</a:t>
            </a:r>
            <a:r>
              <a:rPr lang="en-US" sz="1200" b="1" kern="1200" baseline="0" dirty="0">
                <a:solidFill>
                  <a:schemeClr val="tx1"/>
                </a:solidFill>
                <a:effectLst/>
                <a:latin typeface="+mn-lt"/>
                <a:ea typeface="+mn-ea"/>
                <a:cs typeface="+mn-cs"/>
              </a:rPr>
              <a:t> organization]”</a:t>
            </a:r>
            <a:r>
              <a:rPr lang="en-US" sz="1200" b="1"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The Business Case for Hiring a Veteran, SHRM Foundation).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TRANSITION COMMENTARY: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Veterans,</a:t>
            </a:r>
            <a:r>
              <a:rPr lang="en-US" sz="1200" b="1" kern="1200" baseline="0" dirty="0">
                <a:solidFill>
                  <a:schemeClr val="tx1"/>
                </a:solidFill>
                <a:effectLst/>
                <a:latin typeface="+mn-lt"/>
                <a:ea typeface="+mn-ea"/>
                <a:cs typeface="+mn-cs"/>
              </a:rPr>
              <a:t> Military Spouses, and Caregivers also contribute to business/competitive advantage by mirroring the diversity of the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baseline="0" dirty="0">
                <a:solidFill>
                  <a:schemeClr val="tx1"/>
                </a:solidFill>
                <a:effectLst/>
                <a:latin typeface="+mn-lt"/>
                <a:ea typeface="+mn-ea"/>
                <a:cs typeface="+mn-cs"/>
              </a:rPr>
              <a:t>the population at large, and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baseline="0" dirty="0">
                <a:solidFill>
                  <a:schemeClr val="tx1"/>
                </a:solidFill>
                <a:effectLst/>
                <a:latin typeface="+mn-lt"/>
                <a:ea typeface="+mn-ea"/>
                <a:cs typeface="+mn-cs"/>
              </a:rPr>
              <a:t>the customers of the organization.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3BC15C5-314C-4A6B-8C59-094FAA06B27E}" type="slidenum">
              <a:rPr lang="en-US" smtClean="0"/>
              <a:t>9</a:t>
            </a:fld>
            <a:endParaRPr lang="en-US"/>
          </a:p>
        </p:txBody>
      </p:sp>
    </p:spTree>
    <p:extLst>
      <p:ext uri="{BB962C8B-B14F-4D97-AF65-F5344CB8AC3E}">
        <p14:creationId xmlns:p14="http://schemas.microsoft.com/office/powerpoint/2010/main" val="26036307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night sky&#10;&#10;Description automatically generated">
            <a:extLst>
              <a:ext uri="{FF2B5EF4-FFF2-40B4-BE49-F238E27FC236}">
                <a16:creationId xmlns:a16="http://schemas.microsoft.com/office/drawing/2014/main" id="{9983282A-80C6-924A-8387-382A1F77EEE5}"/>
              </a:ext>
            </a:extLst>
          </p:cNvPr>
          <p:cNvPicPr>
            <a:picLocks noChangeAspect="1"/>
          </p:cNvPicPr>
          <p:nvPr userDrawn="1"/>
        </p:nvPicPr>
        <p:blipFill rotWithShape="1">
          <a:blip r:embed="rId2">
            <a:alphaModFix amt="25000"/>
          </a:blip>
          <a:srcRect l="10888" t="12177" r="1495" b="40447"/>
          <a:stretch/>
        </p:blipFill>
        <p:spPr>
          <a:xfrm flipH="1">
            <a:off x="0" y="0"/>
            <a:ext cx="12192000" cy="6858000"/>
          </a:xfrm>
          <a:prstGeom prst="rect">
            <a:avLst/>
          </a:prstGeom>
        </p:spPr>
      </p:pic>
      <p:sp>
        <p:nvSpPr>
          <p:cNvPr id="11" name="Rectangle 10">
            <a:extLst>
              <a:ext uri="{FF2B5EF4-FFF2-40B4-BE49-F238E27FC236}">
                <a16:creationId xmlns:a16="http://schemas.microsoft.com/office/drawing/2014/main" id="{E8165BE7-DDEB-CE41-AD50-82AED7E3B3AC}"/>
              </a:ext>
            </a:extLst>
          </p:cNvPr>
          <p:cNvSpPr/>
          <p:nvPr userDrawn="1"/>
        </p:nvSpPr>
        <p:spPr>
          <a:xfrm>
            <a:off x="7015163" y="2085976"/>
            <a:ext cx="5176837" cy="4388966"/>
          </a:xfrm>
          <a:prstGeom prst="rect">
            <a:avLst/>
          </a:prstGeom>
          <a:gradFill>
            <a:gsLst>
              <a:gs pos="0">
                <a:schemeClr val="bg1">
                  <a:alpha val="0"/>
                </a:schemeClr>
              </a:gs>
              <a:gs pos="75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44DB94EA-21F4-7A47-BEFF-0D5C326876B2}"/>
              </a:ext>
            </a:extLst>
          </p:cNvPr>
          <p:cNvPicPr>
            <a:picLocks noChangeAspect="1"/>
          </p:cNvPicPr>
          <p:nvPr userDrawn="1"/>
        </p:nvPicPr>
        <p:blipFill>
          <a:blip r:embed="rId3"/>
          <a:stretch>
            <a:fillRect/>
          </a:stretch>
        </p:blipFill>
        <p:spPr>
          <a:xfrm>
            <a:off x="10033687" y="216587"/>
            <a:ext cx="2004198" cy="672255"/>
          </a:xfrm>
          <a:prstGeom prst="rect">
            <a:avLst/>
          </a:prstGeom>
        </p:spPr>
      </p:pic>
      <p:sp>
        <p:nvSpPr>
          <p:cNvPr id="9" name="Rectangle 8">
            <a:extLst>
              <a:ext uri="{FF2B5EF4-FFF2-40B4-BE49-F238E27FC236}">
                <a16:creationId xmlns:a16="http://schemas.microsoft.com/office/drawing/2014/main" id="{4384A3EC-594F-734C-8A78-7878BDC9A873}"/>
              </a:ext>
            </a:extLst>
          </p:cNvPr>
          <p:cNvSpPr/>
          <p:nvPr userDrawn="1"/>
        </p:nvSpPr>
        <p:spPr>
          <a:xfrm>
            <a:off x="0" y="6474941"/>
            <a:ext cx="12192000" cy="383059"/>
          </a:xfrm>
          <a:prstGeom prst="rect">
            <a:avLst/>
          </a:prstGeom>
          <a:solidFill>
            <a:srgbClr val="1B3B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A4BA67C-24B5-654E-9AAC-4F53F276FFA6}"/>
              </a:ext>
            </a:extLst>
          </p:cNvPr>
          <p:cNvPicPr>
            <a:picLocks noChangeAspect="1"/>
          </p:cNvPicPr>
          <p:nvPr userDrawn="1"/>
        </p:nvPicPr>
        <p:blipFill>
          <a:blip r:embed="rId4"/>
          <a:stretch>
            <a:fillRect/>
          </a:stretch>
        </p:blipFill>
        <p:spPr>
          <a:xfrm>
            <a:off x="187963" y="2792410"/>
            <a:ext cx="7395668" cy="3583804"/>
          </a:xfrm>
          <a:prstGeom prst="rect">
            <a:avLst/>
          </a:prstGeom>
        </p:spPr>
      </p:pic>
    </p:spTree>
    <p:extLst>
      <p:ext uri="{BB962C8B-B14F-4D97-AF65-F5344CB8AC3E}">
        <p14:creationId xmlns:p14="http://schemas.microsoft.com/office/powerpoint/2010/main" val="3024611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0384B-104F-1B4D-AD6A-9F4BE0044E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DB32E9-B9CD-9C4A-A6FD-22ADF5E7EB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11B975-8509-274A-BFC9-BE952FFA35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75C583-FAB1-9D42-AD88-CCDDED750F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CF026F-FCA8-9A49-9962-0AE0EEF8260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D73FA85-868A-514C-8391-C2808ACF2189}"/>
              </a:ext>
            </a:extLst>
          </p:cNvPr>
          <p:cNvSpPr>
            <a:spLocks noGrp="1"/>
          </p:cNvSpPr>
          <p:nvPr>
            <p:ph type="dt" sz="half" idx="10"/>
          </p:nvPr>
        </p:nvSpPr>
        <p:spPr/>
        <p:txBody>
          <a:bodyPr/>
          <a:lstStyle/>
          <a:p>
            <a:fld id="{606E3DC6-4C52-D646-ADBB-3FFA4B3B84A6}" type="datetimeFigureOut">
              <a:rPr lang="en-US" smtClean="0"/>
              <a:t>9/21/2021</a:t>
            </a:fld>
            <a:endParaRPr lang="en-US"/>
          </a:p>
        </p:txBody>
      </p:sp>
      <p:sp>
        <p:nvSpPr>
          <p:cNvPr id="8" name="Footer Placeholder 7">
            <a:extLst>
              <a:ext uri="{FF2B5EF4-FFF2-40B4-BE49-F238E27FC236}">
                <a16:creationId xmlns:a16="http://schemas.microsoft.com/office/drawing/2014/main" id="{627504D2-1EEC-2649-B473-CD5D48CBDF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52A186-D212-8F41-9631-8C4296BCCE23}"/>
              </a:ext>
            </a:extLst>
          </p:cNvPr>
          <p:cNvSpPr>
            <a:spLocks noGrp="1"/>
          </p:cNvSpPr>
          <p:nvPr>
            <p:ph type="sldNum" sz="quarter" idx="12"/>
          </p:nvPr>
        </p:nvSpPr>
        <p:spPr/>
        <p:txBody>
          <a:bodyPr/>
          <a:lstStyle/>
          <a:p>
            <a:fld id="{38E71BB0-7984-A741-893D-9D52E126EFF9}" type="slidenum">
              <a:rPr lang="en-US" smtClean="0"/>
              <a:t>‹#›</a:t>
            </a:fld>
            <a:endParaRPr lang="en-US"/>
          </a:p>
        </p:txBody>
      </p:sp>
    </p:spTree>
    <p:extLst>
      <p:ext uri="{BB962C8B-B14F-4D97-AF65-F5344CB8AC3E}">
        <p14:creationId xmlns:p14="http://schemas.microsoft.com/office/powerpoint/2010/main" val="1128252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CA48D-7009-5C49-8418-D9EB4BB14BD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DC0484-721C-EC43-B05A-26917E5F6749}"/>
              </a:ext>
            </a:extLst>
          </p:cNvPr>
          <p:cNvSpPr>
            <a:spLocks noGrp="1"/>
          </p:cNvSpPr>
          <p:nvPr>
            <p:ph type="dt" sz="half" idx="10"/>
          </p:nvPr>
        </p:nvSpPr>
        <p:spPr/>
        <p:txBody>
          <a:bodyPr/>
          <a:lstStyle/>
          <a:p>
            <a:fld id="{606E3DC6-4C52-D646-ADBB-3FFA4B3B84A6}" type="datetimeFigureOut">
              <a:rPr lang="en-US" smtClean="0"/>
              <a:t>9/21/2021</a:t>
            </a:fld>
            <a:endParaRPr lang="en-US"/>
          </a:p>
        </p:txBody>
      </p:sp>
      <p:sp>
        <p:nvSpPr>
          <p:cNvPr id="4" name="Footer Placeholder 3">
            <a:extLst>
              <a:ext uri="{FF2B5EF4-FFF2-40B4-BE49-F238E27FC236}">
                <a16:creationId xmlns:a16="http://schemas.microsoft.com/office/drawing/2014/main" id="{381E4B28-7986-FA44-8BF3-1411125FDEE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7EF512-E6F7-FB4E-8967-1605A74AF211}"/>
              </a:ext>
            </a:extLst>
          </p:cNvPr>
          <p:cNvSpPr>
            <a:spLocks noGrp="1"/>
          </p:cNvSpPr>
          <p:nvPr>
            <p:ph type="sldNum" sz="quarter" idx="12"/>
          </p:nvPr>
        </p:nvSpPr>
        <p:spPr/>
        <p:txBody>
          <a:bodyPr/>
          <a:lstStyle/>
          <a:p>
            <a:fld id="{38E71BB0-7984-A741-893D-9D52E126EFF9}" type="slidenum">
              <a:rPr lang="en-US" smtClean="0"/>
              <a:t>‹#›</a:t>
            </a:fld>
            <a:endParaRPr lang="en-US"/>
          </a:p>
        </p:txBody>
      </p:sp>
    </p:spTree>
    <p:extLst>
      <p:ext uri="{BB962C8B-B14F-4D97-AF65-F5344CB8AC3E}">
        <p14:creationId xmlns:p14="http://schemas.microsoft.com/office/powerpoint/2010/main" val="1124719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06899B-6361-4545-A683-87138E663DD0}"/>
              </a:ext>
            </a:extLst>
          </p:cNvPr>
          <p:cNvSpPr>
            <a:spLocks noGrp="1"/>
          </p:cNvSpPr>
          <p:nvPr>
            <p:ph type="dt" sz="half" idx="10"/>
          </p:nvPr>
        </p:nvSpPr>
        <p:spPr/>
        <p:txBody>
          <a:bodyPr/>
          <a:lstStyle/>
          <a:p>
            <a:fld id="{606E3DC6-4C52-D646-ADBB-3FFA4B3B84A6}" type="datetimeFigureOut">
              <a:rPr lang="en-US" smtClean="0"/>
              <a:t>9/21/2021</a:t>
            </a:fld>
            <a:endParaRPr lang="en-US"/>
          </a:p>
        </p:txBody>
      </p:sp>
      <p:sp>
        <p:nvSpPr>
          <p:cNvPr id="3" name="Footer Placeholder 2">
            <a:extLst>
              <a:ext uri="{FF2B5EF4-FFF2-40B4-BE49-F238E27FC236}">
                <a16:creationId xmlns:a16="http://schemas.microsoft.com/office/drawing/2014/main" id="{402AA3E5-C01F-1E46-813A-9592140428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FA98AE-8BBD-6242-8F56-41FB5D3C08B9}"/>
              </a:ext>
            </a:extLst>
          </p:cNvPr>
          <p:cNvSpPr>
            <a:spLocks noGrp="1"/>
          </p:cNvSpPr>
          <p:nvPr>
            <p:ph type="sldNum" sz="quarter" idx="12"/>
          </p:nvPr>
        </p:nvSpPr>
        <p:spPr/>
        <p:txBody>
          <a:bodyPr/>
          <a:lstStyle/>
          <a:p>
            <a:fld id="{38E71BB0-7984-A741-893D-9D52E126EFF9}" type="slidenum">
              <a:rPr lang="en-US" smtClean="0"/>
              <a:t>‹#›</a:t>
            </a:fld>
            <a:endParaRPr lang="en-US"/>
          </a:p>
        </p:txBody>
      </p:sp>
    </p:spTree>
    <p:extLst>
      <p:ext uri="{BB962C8B-B14F-4D97-AF65-F5344CB8AC3E}">
        <p14:creationId xmlns:p14="http://schemas.microsoft.com/office/powerpoint/2010/main" val="30113918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48003-1A37-4E4C-8884-852C989CAF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6EC7BFD-7AFF-9C4B-B795-79D34B65AE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8F7998-9FAD-5A4A-8A20-81A5EBFA3B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BF2D9D-686A-3442-9969-CADFD22FF44F}"/>
              </a:ext>
            </a:extLst>
          </p:cNvPr>
          <p:cNvSpPr>
            <a:spLocks noGrp="1"/>
          </p:cNvSpPr>
          <p:nvPr>
            <p:ph type="dt" sz="half" idx="10"/>
          </p:nvPr>
        </p:nvSpPr>
        <p:spPr/>
        <p:txBody>
          <a:bodyPr/>
          <a:lstStyle/>
          <a:p>
            <a:fld id="{606E3DC6-4C52-D646-ADBB-3FFA4B3B84A6}" type="datetimeFigureOut">
              <a:rPr lang="en-US" smtClean="0"/>
              <a:t>9/21/2021</a:t>
            </a:fld>
            <a:endParaRPr lang="en-US"/>
          </a:p>
        </p:txBody>
      </p:sp>
      <p:sp>
        <p:nvSpPr>
          <p:cNvPr id="6" name="Footer Placeholder 5">
            <a:extLst>
              <a:ext uri="{FF2B5EF4-FFF2-40B4-BE49-F238E27FC236}">
                <a16:creationId xmlns:a16="http://schemas.microsoft.com/office/drawing/2014/main" id="{14E0C0A9-0768-2F49-BB9B-2F91C78671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E3CF4C-D528-744B-A858-28310F2ABD96}"/>
              </a:ext>
            </a:extLst>
          </p:cNvPr>
          <p:cNvSpPr>
            <a:spLocks noGrp="1"/>
          </p:cNvSpPr>
          <p:nvPr>
            <p:ph type="sldNum" sz="quarter" idx="12"/>
          </p:nvPr>
        </p:nvSpPr>
        <p:spPr/>
        <p:txBody>
          <a:bodyPr/>
          <a:lstStyle/>
          <a:p>
            <a:fld id="{38E71BB0-7984-A741-893D-9D52E126EFF9}" type="slidenum">
              <a:rPr lang="en-US" smtClean="0"/>
              <a:t>‹#›</a:t>
            </a:fld>
            <a:endParaRPr lang="en-US"/>
          </a:p>
        </p:txBody>
      </p:sp>
    </p:spTree>
    <p:extLst>
      <p:ext uri="{BB962C8B-B14F-4D97-AF65-F5344CB8AC3E}">
        <p14:creationId xmlns:p14="http://schemas.microsoft.com/office/powerpoint/2010/main" val="17178347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31464-F527-744B-A3E0-D7B8F19132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9F853CD-F545-DD4A-A6D4-8AFA42335B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3B06F6-B75C-4F49-9A02-6B86380D03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4D36B0-21F4-7740-837D-1DCF5C9A0D8D}"/>
              </a:ext>
            </a:extLst>
          </p:cNvPr>
          <p:cNvSpPr>
            <a:spLocks noGrp="1"/>
          </p:cNvSpPr>
          <p:nvPr>
            <p:ph type="dt" sz="half" idx="10"/>
          </p:nvPr>
        </p:nvSpPr>
        <p:spPr/>
        <p:txBody>
          <a:bodyPr/>
          <a:lstStyle/>
          <a:p>
            <a:fld id="{606E3DC6-4C52-D646-ADBB-3FFA4B3B84A6}" type="datetimeFigureOut">
              <a:rPr lang="en-US" smtClean="0"/>
              <a:t>9/21/2021</a:t>
            </a:fld>
            <a:endParaRPr lang="en-US"/>
          </a:p>
        </p:txBody>
      </p:sp>
      <p:sp>
        <p:nvSpPr>
          <p:cNvPr id="6" name="Footer Placeholder 5">
            <a:extLst>
              <a:ext uri="{FF2B5EF4-FFF2-40B4-BE49-F238E27FC236}">
                <a16:creationId xmlns:a16="http://schemas.microsoft.com/office/drawing/2014/main" id="{16507089-5009-2E40-9345-8C00009777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838D08-9A90-9140-BEE7-CB124D93DE8B}"/>
              </a:ext>
            </a:extLst>
          </p:cNvPr>
          <p:cNvSpPr>
            <a:spLocks noGrp="1"/>
          </p:cNvSpPr>
          <p:nvPr>
            <p:ph type="sldNum" sz="quarter" idx="12"/>
          </p:nvPr>
        </p:nvSpPr>
        <p:spPr/>
        <p:txBody>
          <a:bodyPr/>
          <a:lstStyle/>
          <a:p>
            <a:fld id="{38E71BB0-7984-A741-893D-9D52E126EFF9}" type="slidenum">
              <a:rPr lang="en-US" smtClean="0"/>
              <a:t>‹#›</a:t>
            </a:fld>
            <a:endParaRPr lang="en-US"/>
          </a:p>
        </p:txBody>
      </p:sp>
    </p:spTree>
    <p:extLst>
      <p:ext uri="{BB962C8B-B14F-4D97-AF65-F5344CB8AC3E}">
        <p14:creationId xmlns:p14="http://schemas.microsoft.com/office/powerpoint/2010/main" val="10884497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5C78E-F059-C446-8E3F-6490B9F7D6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658C447-14DD-FB4C-BE15-F2F14D64F4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EDE331-1B9C-CE42-9D4F-894A40E1DC40}"/>
              </a:ext>
            </a:extLst>
          </p:cNvPr>
          <p:cNvSpPr>
            <a:spLocks noGrp="1"/>
          </p:cNvSpPr>
          <p:nvPr>
            <p:ph type="dt" sz="half" idx="10"/>
          </p:nvPr>
        </p:nvSpPr>
        <p:spPr/>
        <p:txBody>
          <a:bodyPr/>
          <a:lstStyle/>
          <a:p>
            <a:fld id="{606E3DC6-4C52-D646-ADBB-3FFA4B3B84A6}" type="datetimeFigureOut">
              <a:rPr lang="en-US" smtClean="0"/>
              <a:t>9/21/2021</a:t>
            </a:fld>
            <a:endParaRPr lang="en-US"/>
          </a:p>
        </p:txBody>
      </p:sp>
      <p:sp>
        <p:nvSpPr>
          <p:cNvPr id="5" name="Footer Placeholder 4">
            <a:extLst>
              <a:ext uri="{FF2B5EF4-FFF2-40B4-BE49-F238E27FC236}">
                <a16:creationId xmlns:a16="http://schemas.microsoft.com/office/drawing/2014/main" id="{CA398E3E-60E4-624D-9175-94B7C2A9E5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9A99C3-1E8D-3848-A292-69AC3852FF8F}"/>
              </a:ext>
            </a:extLst>
          </p:cNvPr>
          <p:cNvSpPr>
            <a:spLocks noGrp="1"/>
          </p:cNvSpPr>
          <p:nvPr>
            <p:ph type="sldNum" sz="quarter" idx="12"/>
          </p:nvPr>
        </p:nvSpPr>
        <p:spPr/>
        <p:txBody>
          <a:bodyPr/>
          <a:lstStyle/>
          <a:p>
            <a:fld id="{38E71BB0-7984-A741-893D-9D52E126EFF9}" type="slidenum">
              <a:rPr lang="en-US" smtClean="0"/>
              <a:t>‹#›</a:t>
            </a:fld>
            <a:endParaRPr lang="en-US"/>
          </a:p>
        </p:txBody>
      </p:sp>
    </p:spTree>
    <p:extLst>
      <p:ext uri="{BB962C8B-B14F-4D97-AF65-F5344CB8AC3E}">
        <p14:creationId xmlns:p14="http://schemas.microsoft.com/office/powerpoint/2010/main" val="29661096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7EA918-EABE-E54B-9113-8067C5A677F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703DAD-5BED-9C49-89EA-96D36FFE64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7C58BF-5314-4A4B-A738-1663632D5FA4}"/>
              </a:ext>
            </a:extLst>
          </p:cNvPr>
          <p:cNvSpPr>
            <a:spLocks noGrp="1"/>
          </p:cNvSpPr>
          <p:nvPr>
            <p:ph type="dt" sz="half" idx="10"/>
          </p:nvPr>
        </p:nvSpPr>
        <p:spPr/>
        <p:txBody>
          <a:bodyPr/>
          <a:lstStyle/>
          <a:p>
            <a:fld id="{606E3DC6-4C52-D646-ADBB-3FFA4B3B84A6}" type="datetimeFigureOut">
              <a:rPr lang="en-US" smtClean="0"/>
              <a:t>9/21/2021</a:t>
            </a:fld>
            <a:endParaRPr lang="en-US"/>
          </a:p>
        </p:txBody>
      </p:sp>
      <p:sp>
        <p:nvSpPr>
          <p:cNvPr id="5" name="Footer Placeholder 4">
            <a:extLst>
              <a:ext uri="{FF2B5EF4-FFF2-40B4-BE49-F238E27FC236}">
                <a16:creationId xmlns:a16="http://schemas.microsoft.com/office/drawing/2014/main" id="{36D510C8-5A75-6446-A0EF-D8C840FD37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0FF604-41CA-6341-A65E-F15841517178}"/>
              </a:ext>
            </a:extLst>
          </p:cNvPr>
          <p:cNvSpPr>
            <a:spLocks noGrp="1"/>
          </p:cNvSpPr>
          <p:nvPr>
            <p:ph type="sldNum" sz="quarter" idx="12"/>
          </p:nvPr>
        </p:nvSpPr>
        <p:spPr/>
        <p:txBody>
          <a:bodyPr/>
          <a:lstStyle/>
          <a:p>
            <a:fld id="{38E71BB0-7984-A741-893D-9D52E126EFF9}" type="slidenum">
              <a:rPr lang="en-US" smtClean="0"/>
              <a:t>‹#›</a:t>
            </a:fld>
            <a:endParaRPr lang="en-US"/>
          </a:p>
        </p:txBody>
      </p:sp>
    </p:spTree>
    <p:extLst>
      <p:ext uri="{BB962C8B-B14F-4D97-AF65-F5344CB8AC3E}">
        <p14:creationId xmlns:p14="http://schemas.microsoft.com/office/powerpoint/2010/main" val="15059938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497F45-AE34-4FFB-9D30-346F80B885D3}" type="datetime1">
              <a:rPr lang="en-US" smtClean="0"/>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C40D7D-A211-42DA-BD10-8B425EE36B3E}" type="slidenum">
              <a:rPr lang="en-US" smtClean="0"/>
              <a:t>‹#›</a:t>
            </a:fld>
            <a:endParaRPr lang="en-US"/>
          </a:p>
        </p:txBody>
      </p:sp>
    </p:spTree>
    <p:extLst>
      <p:ext uri="{BB962C8B-B14F-4D97-AF65-F5344CB8AC3E}">
        <p14:creationId xmlns:p14="http://schemas.microsoft.com/office/powerpoint/2010/main" val="27119499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emplat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a:xfrm>
            <a:off x="846334" y="368297"/>
            <a:ext cx="10825212" cy="792843"/>
          </a:xfrm>
        </p:spPr>
        <p:txBody>
          <a:bodyPr/>
          <a:lstStyle>
            <a:lvl1pPr>
              <a:defRPr>
                <a:solidFill>
                  <a:schemeClr val="tx1"/>
                </a:solidFill>
              </a:defRPr>
            </a:lvl1pPr>
          </a:lstStyle>
          <a:p>
            <a:r>
              <a:rPr lang="en-US" dirty="0"/>
              <a:t>Click to edit Master title style</a:t>
            </a:r>
          </a:p>
        </p:txBody>
      </p:sp>
      <p:sp>
        <p:nvSpPr>
          <p:cNvPr id="9" name="Rectangle 8">
            <a:extLst>
              <a:ext uri="{FF2B5EF4-FFF2-40B4-BE49-F238E27FC236}">
                <a16:creationId xmlns:a16="http://schemas.microsoft.com/office/drawing/2014/main" id="{CB0E49FF-8E27-45DD-9406-B5B7EC606D33}"/>
              </a:ext>
            </a:extLst>
          </p:cNvPr>
          <p:cNvSpPr/>
          <p:nvPr userDrawn="1"/>
        </p:nvSpPr>
        <p:spPr>
          <a:xfrm>
            <a:off x="0" y="6134100"/>
            <a:ext cx="12192000" cy="723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7B28BA6A-325D-4372-AFCA-BD25E1B94F51}"/>
              </a:ext>
            </a:extLst>
          </p:cNvPr>
          <p:cNvGrpSpPr/>
          <p:nvPr userDrawn="1"/>
        </p:nvGrpSpPr>
        <p:grpSpPr>
          <a:xfrm>
            <a:off x="-158110" y="-144363"/>
            <a:ext cx="1488923" cy="1452957"/>
            <a:chOff x="-158110" y="-144363"/>
            <a:chExt cx="1488923" cy="1452957"/>
          </a:xfrm>
        </p:grpSpPr>
        <p:sp>
          <p:nvSpPr>
            <p:cNvPr id="29" name="Freeform: Shape 28">
              <a:extLst>
                <a:ext uri="{FF2B5EF4-FFF2-40B4-BE49-F238E27FC236}">
                  <a16:creationId xmlns:a16="http://schemas.microsoft.com/office/drawing/2014/main" id="{452A3F4D-7F07-4398-8D95-359F900CD859}"/>
                </a:ext>
              </a:extLst>
            </p:cNvPr>
            <p:cNvSpPr/>
            <p:nvPr userDrawn="1"/>
          </p:nvSpPr>
          <p:spPr>
            <a:xfrm rot="10037061">
              <a:off x="-3978" y="-144363"/>
              <a:ext cx="1334791" cy="424288"/>
            </a:xfrm>
            <a:custGeom>
              <a:avLst/>
              <a:gdLst>
                <a:gd name="connsiteX0" fmla="*/ 0 w 1334791"/>
                <a:gd name="connsiteY0" fmla="*/ 131033 h 424288"/>
                <a:gd name="connsiteX1" fmla="*/ 64905 w 1334791"/>
                <a:gd name="connsiteY1" fmla="*/ 98645 h 424288"/>
                <a:gd name="connsiteX2" fmla="*/ 556415 w 1334791"/>
                <a:gd name="connsiteY2" fmla="*/ 0 h 424288"/>
                <a:gd name="connsiteX3" fmla="*/ 1278761 w 1334791"/>
                <a:gd name="connsiteY3" fmla="*/ 225449 h 424288"/>
                <a:gd name="connsiteX4" fmla="*/ 1334791 w 1334791"/>
                <a:gd name="connsiteY4" fmla="*/ 268436 h 424288"/>
                <a:gd name="connsiteX5" fmla="*/ 1299623 w 1334791"/>
                <a:gd name="connsiteY5" fmla="*/ 424288 h 42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4791" h="424288">
                  <a:moveTo>
                    <a:pt x="0" y="131033"/>
                  </a:moveTo>
                  <a:lnTo>
                    <a:pt x="64905" y="98645"/>
                  </a:lnTo>
                  <a:cubicBezTo>
                    <a:pt x="215927" y="35117"/>
                    <a:pt x="381917" y="0"/>
                    <a:pt x="556415" y="0"/>
                  </a:cubicBezTo>
                  <a:cubicBezTo>
                    <a:pt x="825140" y="0"/>
                    <a:pt x="1073744" y="83432"/>
                    <a:pt x="1278761" y="225449"/>
                  </a:cubicBezTo>
                  <a:lnTo>
                    <a:pt x="1334791" y="268436"/>
                  </a:lnTo>
                  <a:lnTo>
                    <a:pt x="1299623" y="424288"/>
                  </a:lnTo>
                  <a:close/>
                </a:path>
              </a:pathLst>
            </a:custGeom>
            <a:solidFill>
              <a:schemeClr val="accent1">
                <a:alpha val="86000"/>
              </a:schemeClr>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B91718A2-F16A-48BC-A5D9-4FFB7418A1AF}"/>
                </a:ext>
              </a:extLst>
            </p:cNvPr>
            <p:cNvSpPr/>
            <p:nvPr userDrawn="1"/>
          </p:nvSpPr>
          <p:spPr>
            <a:xfrm rot="10037061">
              <a:off x="-59370" y="-42360"/>
              <a:ext cx="547505" cy="478443"/>
            </a:xfrm>
            <a:custGeom>
              <a:avLst/>
              <a:gdLst>
                <a:gd name="connsiteX0" fmla="*/ 439546 w 547505"/>
                <a:gd name="connsiteY0" fmla="*/ 478443 h 478443"/>
                <a:gd name="connsiteX1" fmla="*/ 0 w 547505"/>
                <a:gd name="connsiteY1" fmla="*/ 379261 h 478443"/>
                <a:gd name="connsiteX2" fmla="*/ 75023 w 547505"/>
                <a:gd name="connsiteY2" fmla="*/ 294873 h 478443"/>
                <a:gd name="connsiteX3" fmla="*/ 476720 w 547505"/>
                <a:gd name="connsiteY3" fmla="*/ 25766 h 478443"/>
                <a:gd name="connsiteX4" fmla="*/ 547505 w 547505"/>
                <a:gd name="connsiteY4" fmla="*/ 0 h 478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505" h="478443">
                  <a:moveTo>
                    <a:pt x="439546" y="478443"/>
                  </a:moveTo>
                  <a:lnTo>
                    <a:pt x="0" y="379261"/>
                  </a:lnTo>
                  <a:lnTo>
                    <a:pt x="75023" y="294873"/>
                  </a:lnTo>
                  <a:cubicBezTo>
                    <a:pt x="189646" y="181232"/>
                    <a:pt x="325699" y="89294"/>
                    <a:pt x="476720" y="25766"/>
                  </a:cubicBezTo>
                  <a:lnTo>
                    <a:pt x="547505" y="0"/>
                  </a:lnTo>
                  <a:close/>
                </a:path>
              </a:pathLst>
            </a:custGeom>
            <a:solidFill>
              <a:schemeClr val="accent2">
                <a:alpha val="86000"/>
              </a:schemeClr>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D05E09B-FB17-4196-8916-226985462FE0}"/>
                </a:ext>
              </a:extLst>
            </p:cNvPr>
            <p:cNvSpPr/>
            <p:nvPr userDrawn="1"/>
          </p:nvSpPr>
          <p:spPr>
            <a:xfrm rot="10037061">
              <a:off x="-158110" y="-33224"/>
              <a:ext cx="850846" cy="1341818"/>
            </a:xfrm>
            <a:custGeom>
              <a:avLst/>
              <a:gdLst>
                <a:gd name="connsiteX0" fmla="*/ 501609 w 850846"/>
                <a:gd name="connsiteY0" fmla="*/ 1341818 h 1341818"/>
                <a:gd name="connsiteX1" fmla="*/ 3201 w 850846"/>
                <a:gd name="connsiteY1" fmla="*/ 1229353 h 1341818"/>
                <a:gd name="connsiteX2" fmla="*/ 0 w 850846"/>
                <a:gd name="connsiteY2" fmla="*/ 1197586 h 1341818"/>
                <a:gd name="connsiteX3" fmla="*/ 179926 w 850846"/>
                <a:gd name="connsiteY3" fmla="*/ 547681 h 1341818"/>
                <a:gd name="connsiteX4" fmla="*/ 780381 w 850846"/>
                <a:gd name="connsiteY4" fmla="*/ 24341 h 1341818"/>
                <a:gd name="connsiteX5" fmla="*/ 850846 w 850846"/>
                <a:gd name="connsiteY5" fmla="*/ 0 h 1341818"/>
                <a:gd name="connsiteX6" fmla="*/ 699185 w 850846"/>
                <a:gd name="connsiteY6" fmla="*/ 672114 h 1341818"/>
                <a:gd name="connsiteX7" fmla="*/ 598719 w 850846"/>
                <a:gd name="connsiteY7" fmla="*/ 802058 h 1341818"/>
                <a:gd name="connsiteX8" fmla="*/ 487041 w 850846"/>
                <a:gd name="connsiteY8" fmla="*/ 1197586 h 134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0846" h="1341818">
                  <a:moveTo>
                    <a:pt x="501609" y="1341818"/>
                  </a:moveTo>
                  <a:lnTo>
                    <a:pt x="3201" y="1229353"/>
                  </a:lnTo>
                  <a:lnTo>
                    <a:pt x="0" y="1197586"/>
                  </a:lnTo>
                  <a:cubicBezTo>
                    <a:pt x="0" y="960269"/>
                    <a:pt x="66697" y="738465"/>
                    <a:pt x="179926" y="547681"/>
                  </a:cubicBezTo>
                  <a:cubicBezTo>
                    <a:pt x="318554" y="315018"/>
                    <a:pt x="528678" y="130221"/>
                    <a:pt x="780381" y="24341"/>
                  </a:cubicBezTo>
                  <a:lnTo>
                    <a:pt x="850846" y="0"/>
                  </a:lnTo>
                  <a:lnTo>
                    <a:pt x="699185" y="672114"/>
                  </a:lnTo>
                  <a:lnTo>
                    <a:pt x="598719" y="802058"/>
                  </a:lnTo>
                  <a:cubicBezTo>
                    <a:pt x="528919" y="918391"/>
                    <a:pt x="487041" y="1053335"/>
                    <a:pt x="487041" y="1197586"/>
                  </a:cubicBezTo>
                  <a:close/>
                </a:path>
              </a:pathLst>
            </a:custGeom>
            <a:solidFill>
              <a:schemeClr val="accent3">
                <a:alpha val="86000"/>
              </a:schemeClr>
            </a:solidFill>
            <a:ln w="9525" cap="flat">
              <a:noFill/>
              <a:prstDash val="solid"/>
              <a:miter/>
            </a:ln>
          </p:spPr>
          <p:txBody>
            <a:bodyPr rtlCol="0" anchor="ctr"/>
            <a:lstStyle/>
            <a:p>
              <a:endParaRPr lang="en-US"/>
            </a:p>
          </p:txBody>
        </p:sp>
      </p:grpSp>
      <p:pic>
        <p:nvPicPr>
          <p:cNvPr id="14" name="Graphic 13">
            <a:extLst>
              <a:ext uri="{FF2B5EF4-FFF2-40B4-BE49-F238E27FC236}">
                <a16:creationId xmlns:a16="http://schemas.microsoft.com/office/drawing/2014/main" id="{E5D1699E-49DB-466D-87EF-8E5D8EF6899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796" y="6295637"/>
            <a:ext cx="1221424" cy="415450"/>
          </a:xfrm>
          <a:prstGeom prst="rect">
            <a:avLst/>
          </a:prstGeom>
        </p:spPr>
      </p:pic>
      <p:sp>
        <p:nvSpPr>
          <p:cNvPr id="15" name="TextBox 14">
            <a:extLst>
              <a:ext uri="{FF2B5EF4-FFF2-40B4-BE49-F238E27FC236}">
                <a16:creationId xmlns:a16="http://schemas.microsoft.com/office/drawing/2014/main" id="{BBBEFA0D-A184-4511-BC50-F1397AE8CF7C}"/>
              </a:ext>
            </a:extLst>
          </p:cNvPr>
          <p:cNvSpPr txBox="1"/>
          <p:nvPr userDrawn="1"/>
        </p:nvSpPr>
        <p:spPr>
          <a:xfrm>
            <a:off x="11451458" y="6217612"/>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1">
                    <a:lumMod val="65000"/>
                    <a:lumOff val="35000"/>
                  </a:schemeClr>
                </a:solidFill>
              </a:rPr>
              <a:pPr algn="r"/>
              <a:t>‹#›</a:t>
            </a:fld>
            <a:endParaRPr lang="en-US" sz="1350" dirty="0">
              <a:solidFill>
                <a:schemeClr val="tx1">
                  <a:lumMod val="65000"/>
                  <a:lumOff val="35000"/>
                </a:schemeClr>
              </a:solidFill>
            </a:endParaRPr>
          </a:p>
        </p:txBody>
      </p:sp>
      <p:sp>
        <p:nvSpPr>
          <p:cNvPr id="33" name="Freeform: Shape 32">
            <a:extLst>
              <a:ext uri="{FF2B5EF4-FFF2-40B4-BE49-F238E27FC236}">
                <a16:creationId xmlns:a16="http://schemas.microsoft.com/office/drawing/2014/main" id="{690186E7-F1DE-440E-9A19-D83A399FE81F}"/>
              </a:ext>
            </a:extLst>
          </p:cNvPr>
          <p:cNvSpPr/>
          <p:nvPr userDrawn="1"/>
        </p:nvSpPr>
        <p:spPr>
          <a:xfrm>
            <a:off x="10813378" y="4955621"/>
            <a:ext cx="1378623" cy="1902379"/>
          </a:xfrm>
          <a:custGeom>
            <a:avLst/>
            <a:gdLst>
              <a:gd name="connsiteX0" fmla="*/ 1378623 w 1378623"/>
              <a:gd name="connsiteY0" fmla="*/ 0 h 1902379"/>
              <a:gd name="connsiteX1" fmla="*/ 1378623 w 1378623"/>
              <a:gd name="connsiteY1" fmla="*/ 655585 h 1902379"/>
              <a:gd name="connsiteX2" fmla="*/ 1266593 w 1378623"/>
              <a:gd name="connsiteY2" fmla="*/ 690947 h 1902379"/>
              <a:gd name="connsiteX3" fmla="*/ 942814 w 1378623"/>
              <a:gd name="connsiteY3" fmla="*/ 911563 h 1902379"/>
              <a:gd name="connsiteX4" fmla="*/ 782769 w 1378623"/>
              <a:gd name="connsiteY4" fmla="*/ 1118566 h 1902379"/>
              <a:gd name="connsiteX5" fmla="*/ 636760 w 1378623"/>
              <a:gd name="connsiteY5" fmla="*/ 1635681 h 1902379"/>
              <a:gd name="connsiteX6" fmla="*/ 648553 w 1378623"/>
              <a:gd name="connsiteY6" fmla="*/ 1791218 h 1902379"/>
              <a:gd name="connsiteX7" fmla="*/ 674197 w 1378623"/>
              <a:gd name="connsiteY7" fmla="*/ 1902379 h 1902379"/>
              <a:gd name="connsiteX8" fmla="*/ 22268 w 1378623"/>
              <a:gd name="connsiteY8" fmla="*/ 1902379 h 1902379"/>
              <a:gd name="connsiteX9" fmla="*/ 6584 w 1378623"/>
              <a:gd name="connsiteY9" fmla="*/ 1784737 h 1902379"/>
              <a:gd name="connsiteX10" fmla="*/ 0 w 1378623"/>
              <a:gd name="connsiteY10" fmla="*/ 1635681 h 1902379"/>
              <a:gd name="connsiteX11" fmla="*/ 235237 w 1378623"/>
              <a:gd name="connsiteY11" fmla="*/ 785992 h 1902379"/>
              <a:gd name="connsiteX12" fmla="*/ 1223931 w 1378623"/>
              <a:gd name="connsiteY12" fmla="*/ 31424 h 19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8623" h="1902379">
                <a:moveTo>
                  <a:pt x="1378623" y="0"/>
                </a:moveTo>
                <a:lnTo>
                  <a:pt x="1378623" y="655585"/>
                </a:lnTo>
                <a:lnTo>
                  <a:pt x="1266593" y="690947"/>
                </a:lnTo>
                <a:cubicBezTo>
                  <a:pt x="1144836" y="743240"/>
                  <a:pt x="1035163" y="818739"/>
                  <a:pt x="942814" y="911563"/>
                </a:cubicBezTo>
                <a:lnTo>
                  <a:pt x="782769" y="1118566"/>
                </a:lnTo>
                <a:cubicBezTo>
                  <a:pt x="691512" y="1270660"/>
                  <a:pt x="636760" y="1447086"/>
                  <a:pt x="636760" y="1635681"/>
                </a:cubicBezTo>
                <a:cubicBezTo>
                  <a:pt x="636760" y="1688533"/>
                  <a:pt x="640788" y="1740476"/>
                  <a:pt x="648553" y="1791218"/>
                </a:cubicBezTo>
                <a:lnTo>
                  <a:pt x="674197" y="1902379"/>
                </a:lnTo>
                <a:lnTo>
                  <a:pt x="22268" y="1902379"/>
                </a:lnTo>
                <a:lnTo>
                  <a:pt x="6584" y="1784737"/>
                </a:lnTo>
                <a:cubicBezTo>
                  <a:pt x="2226" y="1735636"/>
                  <a:pt x="0" y="1685919"/>
                  <a:pt x="0" y="1635681"/>
                </a:cubicBezTo>
                <a:cubicBezTo>
                  <a:pt x="0" y="1325412"/>
                  <a:pt x="87201" y="1035423"/>
                  <a:pt x="235237" y="785992"/>
                </a:cubicBezTo>
                <a:cubicBezTo>
                  <a:pt x="452728" y="420970"/>
                  <a:pt x="804821" y="146064"/>
                  <a:pt x="1223931" y="31424"/>
                </a:cubicBezTo>
                <a:close/>
              </a:path>
            </a:pathLst>
          </a:custGeom>
          <a:solidFill>
            <a:schemeClr val="bg1">
              <a:lumMod val="95000"/>
            </a:schemeClr>
          </a:solidFill>
          <a:ln w="9525" cap="flat">
            <a:noFill/>
            <a:prstDash val="solid"/>
            <a:miter/>
          </a:ln>
        </p:spPr>
        <p:txBody>
          <a:bodyPr rtlCol="0" anchor="ctr"/>
          <a:lstStyle/>
          <a:p>
            <a:endParaRPr lang="en-US"/>
          </a:p>
        </p:txBody>
      </p:sp>
      <p:sp>
        <p:nvSpPr>
          <p:cNvPr id="3" name="Footer Placeholder 2">
            <a:extLst>
              <a:ext uri="{FF2B5EF4-FFF2-40B4-BE49-F238E27FC236}">
                <a16:creationId xmlns:a16="http://schemas.microsoft.com/office/drawing/2014/main" id="{B0681170-1CE0-4C7D-B88A-705A09F5A4EF}"/>
              </a:ext>
            </a:extLst>
          </p:cNvPr>
          <p:cNvSpPr>
            <a:spLocks noGrp="1"/>
          </p:cNvSpPr>
          <p:nvPr>
            <p:ph type="ftr" sz="quarter" idx="10"/>
          </p:nvPr>
        </p:nvSpPr>
        <p:spPr/>
        <p:txBody>
          <a:bodyPr/>
          <a:lstStyle/>
          <a:p>
            <a:r>
              <a:rPr lang="en-US"/>
              <a:t>Footer</a:t>
            </a:r>
            <a:endParaRPr lang="en-US" dirty="0"/>
          </a:p>
        </p:txBody>
      </p:sp>
      <p:sp>
        <p:nvSpPr>
          <p:cNvPr id="12" name="TextBox 11">
            <a:extLst>
              <a:ext uri="{FF2B5EF4-FFF2-40B4-BE49-F238E27FC236}">
                <a16:creationId xmlns:a16="http://schemas.microsoft.com/office/drawing/2014/main" id="{D231FD11-E25C-4996-B53D-918913C2F361}"/>
              </a:ext>
            </a:extLst>
          </p:cNvPr>
          <p:cNvSpPr txBox="1"/>
          <p:nvPr userDrawn="1"/>
        </p:nvSpPr>
        <p:spPr>
          <a:xfrm>
            <a:off x="4470973" y="6351322"/>
            <a:ext cx="3250053" cy="295286"/>
          </a:xfrm>
          <a:prstGeom prst="rect">
            <a:avLst/>
          </a:prstGeom>
          <a:noFill/>
        </p:spPr>
        <p:txBody>
          <a:bodyPr wrap="square" lIns="0" tIns="0" rIns="0" bIns="0" rtlCol="0" anchor="ctr" anchorCtr="0">
            <a:noAutofit/>
          </a:bodyPr>
          <a:lstStyle/>
          <a:p>
            <a:pPr algn="ctr"/>
            <a:r>
              <a:rPr lang="en-US" sz="900" dirty="0">
                <a:solidFill>
                  <a:schemeClr val="tx1">
                    <a:lumMod val="65000"/>
                    <a:lumOff val="35000"/>
                  </a:schemeClr>
                </a:solidFill>
              </a:rPr>
              <a:t>© 2019 SHRM. All Rights Reserved</a:t>
            </a:r>
            <a:endParaRPr lang="en-US" sz="1350" dirty="0">
              <a:solidFill>
                <a:schemeClr val="tx1">
                  <a:lumMod val="65000"/>
                  <a:lumOff val="35000"/>
                </a:schemeClr>
              </a:solidFill>
            </a:endParaRPr>
          </a:p>
        </p:txBody>
      </p:sp>
    </p:spTree>
    <p:extLst>
      <p:ext uri="{BB962C8B-B14F-4D97-AF65-F5344CB8AC3E}">
        <p14:creationId xmlns:p14="http://schemas.microsoft.com/office/powerpoint/2010/main" val="843377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5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Freeform: Shape 12">
            <a:extLst>
              <a:ext uri="{FF2B5EF4-FFF2-40B4-BE49-F238E27FC236}">
                <a16:creationId xmlns:a16="http://schemas.microsoft.com/office/drawing/2014/main" id="{F1DDA990-0B0F-614C-8F74-2C4657BE6B29}"/>
              </a:ext>
            </a:extLst>
          </p:cNvPr>
          <p:cNvSpPr/>
          <p:nvPr userDrawn="1"/>
        </p:nvSpPr>
        <p:spPr>
          <a:xfrm rot="2230213" flipH="1">
            <a:off x="7010565" y="-916285"/>
            <a:ext cx="7176242" cy="9275789"/>
          </a:xfrm>
          <a:custGeom>
            <a:avLst/>
            <a:gdLst>
              <a:gd name="connsiteX0" fmla="*/ 2408370 w 4428983"/>
              <a:gd name="connsiteY0" fmla="*/ 0 h 5724767"/>
              <a:gd name="connsiteX1" fmla="*/ 4421867 w 4428983"/>
              <a:gd name="connsiteY1" fmla="*/ 514399 h 5724767"/>
              <a:gd name="connsiteX2" fmla="*/ 4428983 w 4428983"/>
              <a:gd name="connsiteY2" fmla="*/ 732446 h 5724767"/>
              <a:gd name="connsiteX3" fmla="*/ 415194 w 4428983"/>
              <a:gd name="connsiteY3" fmla="*/ 5660534 h 5724767"/>
              <a:gd name="connsiteX4" fmla="*/ 0 w 4428983"/>
              <a:gd name="connsiteY4" fmla="*/ 5724767 h 5724767"/>
              <a:gd name="connsiteX5" fmla="*/ 538360 w 4428983"/>
              <a:gd name="connsiteY5" fmla="*/ 3617477 h 5724767"/>
              <a:gd name="connsiteX6" fmla="*/ 604217 w 4428983"/>
              <a:gd name="connsiteY6" fmla="*/ 3593325 h 5724767"/>
              <a:gd name="connsiteX7" fmla="*/ 2501977 w 4428983"/>
              <a:gd name="connsiteY7" fmla="*/ 732446 h 5724767"/>
              <a:gd name="connsiteX8" fmla="*/ 2445018 w 4428983"/>
              <a:gd name="connsiteY8" fmla="*/ 157142 h 5724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8983" h="5724767">
                <a:moveTo>
                  <a:pt x="2408370" y="0"/>
                </a:moveTo>
                <a:lnTo>
                  <a:pt x="4421867" y="514399"/>
                </a:lnTo>
                <a:lnTo>
                  <a:pt x="4428983" y="732446"/>
                </a:lnTo>
                <a:cubicBezTo>
                  <a:pt x="4428983" y="3159615"/>
                  <a:pt x="2704593" y="5187401"/>
                  <a:pt x="415194" y="5660534"/>
                </a:cubicBezTo>
                <a:lnTo>
                  <a:pt x="0" y="5724767"/>
                </a:lnTo>
                <a:lnTo>
                  <a:pt x="538360" y="3617477"/>
                </a:lnTo>
                <a:lnTo>
                  <a:pt x="604217" y="3593325"/>
                </a:lnTo>
                <a:cubicBezTo>
                  <a:pt x="1718364" y="3121259"/>
                  <a:pt x="2501977" y="2016606"/>
                  <a:pt x="2501977" y="732446"/>
                </a:cubicBezTo>
                <a:cubicBezTo>
                  <a:pt x="2501977" y="534529"/>
                  <a:pt x="2482128" y="342653"/>
                  <a:pt x="2445018" y="157142"/>
                </a:cubicBezTo>
                <a:close/>
              </a:path>
            </a:pathLst>
          </a:custGeom>
          <a:solidFill>
            <a:srgbClr val="FCC566">
              <a:alpha val="85000"/>
            </a:srgbClr>
          </a:solidFill>
          <a:ln w="9525" cap="flat">
            <a:noFill/>
            <a:prstDash val="solid"/>
            <a:miter/>
          </a:ln>
        </p:spPr>
        <p:txBody>
          <a:bodyPr rtlCol="0" anchor="ctr"/>
          <a:lstStyle/>
          <a:p>
            <a:endParaRPr lang="en-US" dirty="0"/>
          </a:p>
        </p:txBody>
      </p:sp>
      <p:sp>
        <p:nvSpPr>
          <p:cNvPr id="8" name="Rectangle 7">
            <a:extLst>
              <a:ext uri="{FF2B5EF4-FFF2-40B4-BE49-F238E27FC236}">
                <a16:creationId xmlns:a16="http://schemas.microsoft.com/office/drawing/2014/main" id="{2A64AAAB-29B0-9745-B707-0CEB7BE3628E}"/>
              </a:ext>
            </a:extLst>
          </p:cNvPr>
          <p:cNvSpPr/>
          <p:nvPr userDrawn="1"/>
        </p:nvSpPr>
        <p:spPr>
          <a:xfrm>
            <a:off x="0" y="5931725"/>
            <a:ext cx="12211218" cy="943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CEC54F1-A9C8-944E-9AE1-F2A14F19591B}"/>
              </a:ext>
            </a:extLst>
          </p:cNvPr>
          <p:cNvSpPr/>
          <p:nvPr userDrawn="1"/>
        </p:nvSpPr>
        <p:spPr>
          <a:xfrm>
            <a:off x="-9610" y="5931725"/>
            <a:ext cx="12211218" cy="931373"/>
          </a:xfrm>
          <a:prstGeom prst="rect">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Logo&#10;&#10;Description automatically generated">
            <a:extLst>
              <a:ext uri="{FF2B5EF4-FFF2-40B4-BE49-F238E27FC236}">
                <a16:creationId xmlns:a16="http://schemas.microsoft.com/office/drawing/2014/main" id="{CADDCCAD-A3BB-7A43-AD3C-31AF5AC870B1}"/>
              </a:ext>
            </a:extLst>
          </p:cNvPr>
          <p:cNvPicPr>
            <a:picLocks noChangeAspect="1"/>
          </p:cNvPicPr>
          <p:nvPr userDrawn="1"/>
        </p:nvPicPr>
        <p:blipFill>
          <a:blip r:embed="rId2"/>
          <a:stretch>
            <a:fillRect/>
          </a:stretch>
        </p:blipFill>
        <p:spPr>
          <a:xfrm>
            <a:off x="10444479" y="6138028"/>
            <a:ext cx="1002051" cy="336111"/>
          </a:xfrm>
          <a:prstGeom prst="rect">
            <a:avLst/>
          </a:prstGeom>
        </p:spPr>
      </p:pic>
      <p:sp>
        <p:nvSpPr>
          <p:cNvPr id="11" name="TextBox 10">
            <a:extLst>
              <a:ext uri="{FF2B5EF4-FFF2-40B4-BE49-F238E27FC236}">
                <a16:creationId xmlns:a16="http://schemas.microsoft.com/office/drawing/2014/main" id="{06445D06-27D9-F745-8881-9A8C637A2C25}"/>
              </a:ext>
            </a:extLst>
          </p:cNvPr>
          <p:cNvSpPr txBox="1"/>
          <p:nvPr userDrawn="1"/>
        </p:nvSpPr>
        <p:spPr>
          <a:xfrm>
            <a:off x="11449799" y="6303339"/>
            <a:ext cx="395437"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1">
                    <a:lumMod val="65000"/>
                    <a:lumOff val="35000"/>
                  </a:schemeClr>
                </a:solidFill>
              </a:rPr>
              <a:pPr algn="r"/>
              <a:t>‹#›</a:t>
            </a:fld>
            <a:endParaRPr lang="en-US" sz="1351" dirty="0">
              <a:solidFill>
                <a:schemeClr val="tx1">
                  <a:lumMod val="65000"/>
                  <a:lumOff val="35000"/>
                </a:schemeClr>
              </a:solidFill>
            </a:endParaRPr>
          </a:p>
        </p:txBody>
      </p:sp>
      <p:sp>
        <p:nvSpPr>
          <p:cNvPr id="12" name="TextBox 11">
            <a:extLst>
              <a:ext uri="{FF2B5EF4-FFF2-40B4-BE49-F238E27FC236}">
                <a16:creationId xmlns:a16="http://schemas.microsoft.com/office/drawing/2014/main" id="{7AF8AA95-20C9-0F4E-9CE1-3EDE50A2772A}"/>
              </a:ext>
            </a:extLst>
          </p:cNvPr>
          <p:cNvSpPr txBox="1"/>
          <p:nvPr userDrawn="1"/>
        </p:nvSpPr>
        <p:spPr>
          <a:xfrm>
            <a:off x="9697197" y="6376795"/>
            <a:ext cx="1752602" cy="424587"/>
          </a:xfrm>
          <a:prstGeom prst="rect">
            <a:avLst/>
          </a:prstGeom>
          <a:noFill/>
        </p:spPr>
        <p:txBody>
          <a:bodyPr wrap="square" lIns="0" tIns="0" rIns="0" bIns="0" rtlCol="0" anchor="ctr" anchorCtr="0">
            <a:noAutofit/>
          </a:bodyPr>
          <a:lstStyle/>
          <a:p>
            <a:pPr algn="ctr"/>
            <a:r>
              <a:rPr lang="en-US" sz="900" dirty="0">
                <a:solidFill>
                  <a:schemeClr val="tx1">
                    <a:lumMod val="65000"/>
                    <a:lumOff val="35000"/>
                  </a:schemeClr>
                </a:solidFill>
              </a:rPr>
              <a:t>© 2021 SHRM. All Rights Reserved</a:t>
            </a:r>
            <a:endParaRPr lang="en-US" sz="1351" dirty="0">
              <a:solidFill>
                <a:schemeClr val="tx1">
                  <a:lumMod val="65000"/>
                  <a:lumOff val="35000"/>
                </a:schemeClr>
              </a:solidFill>
            </a:endParaRPr>
          </a:p>
        </p:txBody>
      </p:sp>
      <p:cxnSp>
        <p:nvCxnSpPr>
          <p:cNvPr id="14" name="Straight Connector 13">
            <a:extLst>
              <a:ext uri="{FF2B5EF4-FFF2-40B4-BE49-F238E27FC236}">
                <a16:creationId xmlns:a16="http://schemas.microsoft.com/office/drawing/2014/main" id="{F5A391E2-BAFC-B849-8EBB-43F0E2707513}"/>
              </a:ext>
            </a:extLst>
          </p:cNvPr>
          <p:cNvCxnSpPr>
            <a:cxnSpLocks/>
          </p:cNvCxnSpPr>
          <p:nvPr userDrawn="1"/>
        </p:nvCxnSpPr>
        <p:spPr>
          <a:xfrm>
            <a:off x="0" y="5931725"/>
            <a:ext cx="121920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FA8EE9E5-C133-7949-A26F-077C6C3CEBCD}"/>
              </a:ext>
            </a:extLst>
          </p:cNvPr>
          <p:cNvPicPr>
            <a:picLocks noChangeAspect="1"/>
          </p:cNvPicPr>
          <p:nvPr userDrawn="1"/>
        </p:nvPicPr>
        <p:blipFill>
          <a:blip r:embed="rId3"/>
          <a:stretch>
            <a:fillRect/>
          </a:stretch>
        </p:blipFill>
        <p:spPr>
          <a:xfrm>
            <a:off x="337153" y="6054122"/>
            <a:ext cx="1453892" cy="704529"/>
          </a:xfrm>
          <a:prstGeom prst="rect">
            <a:avLst/>
          </a:prstGeom>
        </p:spPr>
      </p:pic>
    </p:spTree>
    <p:extLst>
      <p:ext uri="{BB962C8B-B14F-4D97-AF65-F5344CB8AC3E}">
        <p14:creationId xmlns:p14="http://schemas.microsoft.com/office/powerpoint/2010/main" val="65386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6" name="Freeform: Shape 12">
            <a:extLst>
              <a:ext uri="{FF2B5EF4-FFF2-40B4-BE49-F238E27FC236}">
                <a16:creationId xmlns:a16="http://schemas.microsoft.com/office/drawing/2014/main" id="{F0D18161-4FFC-5D40-87AF-5324DAB69E01}"/>
              </a:ext>
            </a:extLst>
          </p:cNvPr>
          <p:cNvSpPr/>
          <p:nvPr userDrawn="1"/>
        </p:nvSpPr>
        <p:spPr>
          <a:xfrm rot="886792" flipH="1">
            <a:off x="7449842" y="-158804"/>
            <a:ext cx="5830648" cy="7536516"/>
          </a:xfrm>
          <a:custGeom>
            <a:avLst/>
            <a:gdLst>
              <a:gd name="connsiteX0" fmla="*/ 2408370 w 4428983"/>
              <a:gd name="connsiteY0" fmla="*/ 0 h 5724767"/>
              <a:gd name="connsiteX1" fmla="*/ 4421867 w 4428983"/>
              <a:gd name="connsiteY1" fmla="*/ 514399 h 5724767"/>
              <a:gd name="connsiteX2" fmla="*/ 4428983 w 4428983"/>
              <a:gd name="connsiteY2" fmla="*/ 732446 h 5724767"/>
              <a:gd name="connsiteX3" fmla="*/ 415194 w 4428983"/>
              <a:gd name="connsiteY3" fmla="*/ 5660534 h 5724767"/>
              <a:gd name="connsiteX4" fmla="*/ 0 w 4428983"/>
              <a:gd name="connsiteY4" fmla="*/ 5724767 h 5724767"/>
              <a:gd name="connsiteX5" fmla="*/ 538360 w 4428983"/>
              <a:gd name="connsiteY5" fmla="*/ 3617477 h 5724767"/>
              <a:gd name="connsiteX6" fmla="*/ 604217 w 4428983"/>
              <a:gd name="connsiteY6" fmla="*/ 3593325 h 5724767"/>
              <a:gd name="connsiteX7" fmla="*/ 2501977 w 4428983"/>
              <a:gd name="connsiteY7" fmla="*/ 732446 h 5724767"/>
              <a:gd name="connsiteX8" fmla="*/ 2445018 w 4428983"/>
              <a:gd name="connsiteY8" fmla="*/ 157142 h 5724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8983" h="5724767">
                <a:moveTo>
                  <a:pt x="2408370" y="0"/>
                </a:moveTo>
                <a:lnTo>
                  <a:pt x="4421867" y="514399"/>
                </a:lnTo>
                <a:lnTo>
                  <a:pt x="4428983" y="732446"/>
                </a:lnTo>
                <a:cubicBezTo>
                  <a:pt x="4428983" y="3159615"/>
                  <a:pt x="2704593" y="5187401"/>
                  <a:pt x="415194" y="5660534"/>
                </a:cubicBezTo>
                <a:lnTo>
                  <a:pt x="0" y="5724767"/>
                </a:lnTo>
                <a:lnTo>
                  <a:pt x="538360" y="3617477"/>
                </a:lnTo>
                <a:lnTo>
                  <a:pt x="604217" y="3593325"/>
                </a:lnTo>
                <a:cubicBezTo>
                  <a:pt x="1718364" y="3121259"/>
                  <a:pt x="2501977" y="2016606"/>
                  <a:pt x="2501977" y="732446"/>
                </a:cubicBezTo>
                <a:cubicBezTo>
                  <a:pt x="2501977" y="534529"/>
                  <a:pt x="2482128" y="342653"/>
                  <a:pt x="2445018" y="157142"/>
                </a:cubicBezTo>
                <a:close/>
              </a:path>
            </a:pathLst>
          </a:custGeom>
          <a:solidFill>
            <a:srgbClr val="5092DB"/>
          </a:solidFill>
          <a:ln w="9525" cap="flat">
            <a:noFill/>
            <a:prstDash val="solid"/>
            <a:miter/>
          </a:ln>
        </p:spPr>
        <p:txBody>
          <a:bodyPr rtlCol="0" anchor="ctr"/>
          <a:lstStyle/>
          <a:p>
            <a:endParaRPr lang="en-US" dirty="0"/>
          </a:p>
        </p:txBody>
      </p:sp>
      <p:sp>
        <p:nvSpPr>
          <p:cNvPr id="8" name="Rectangle 7">
            <a:extLst>
              <a:ext uri="{FF2B5EF4-FFF2-40B4-BE49-F238E27FC236}">
                <a16:creationId xmlns:a16="http://schemas.microsoft.com/office/drawing/2014/main" id="{2A64AAAB-29B0-9745-B707-0CEB7BE3628E}"/>
              </a:ext>
            </a:extLst>
          </p:cNvPr>
          <p:cNvSpPr/>
          <p:nvPr userDrawn="1"/>
        </p:nvSpPr>
        <p:spPr>
          <a:xfrm>
            <a:off x="0" y="5931725"/>
            <a:ext cx="12211218" cy="943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CEC54F1-A9C8-944E-9AE1-F2A14F19591B}"/>
              </a:ext>
            </a:extLst>
          </p:cNvPr>
          <p:cNvSpPr/>
          <p:nvPr userDrawn="1"/>
        </p:nvSpPr>
        <p:spPr>
          <a:xfrm>
            <a:off x="-9610" y="5931725"/>
            <a:ext cx="12211218" cy="931373"/>
          </a:xfrm>
          <a:prstGeom prst="rect">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Logo&#10;&#10;Description automatically generated">
            <a:extLst>
              <a:ext uri="{FF2B5EF4-FFF2-40B4-BE49-F238E27FC236}">
                <a16:creationId xmlns:a16="http://schemas.microsoft.com/office/drawing/2014/main" id="{CADDCCAD-A3BB-7A43-AD3C-31AF5AC870B1}"/>
              </a:ext>
            </a:extLst>
          </p:cNvPr>
          <p:cNvPicPr>
            <a:picLocks noChangeAspect="1"/>
          </p:cNvPicPr>
          <p:nvPr userDrawn="1"/>
        </p:nvPicPr>
        <p:blipFill>
          <a:blip r:embed="rId2"/>
          <a:stretch>
            <a:fillRect/>
          </a:stretch>
        </p:blipFill>
        <p:spPr>
          <a:xfrm>
            <a:off x="10444479" y="6138028"/>
            <a:ext cx="1002051" cy="336111"/>
          </a:xfrm>
          <a:prstGeom prst="rect">
            <a:avLst/>
          </a:prstGeom>
        </p:spPr>
      </p:pic>
      <p:sp>
        <p:nvSpPr>
          <p:cNvPr id="11" name="TextBox 10">
            <a:extLst>
              <a:ext uri="{FF2B5EF4-FFF2-40B4-BE49-F238E27FC236}">
                <a16:creationId xmlns:a16="http://schemas.microsoft.com/office/drawing/2014/main" id="{06445D06-27D9-F745-8881-9A8C637A2C25}"/>
              </a:ext>
            </a:extLst>
          </p:cNvPr>
          <p:cNvSpPr txBox="1"/>
          <p:nvPr userDrawn="1"/>
        </p:nvSpPr>
        <p:spPr>
          <a:xfrm>
            <a:off x="11449799" y="6303339"/>
            <a:ext cx="395437"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1">
                    <a:lumMod val="65000"/>
                    <a:lumOff val="35000"/>
                  </a:schemeClr>
                </a:solidFill>
              </a:rPr>
              <a:pPr algn="r"/>
              <a:t>‹#›</a:t>
            </a:fld>
            <a:endParaRPr lang="en-US" sz="1351" dirty="0">
              <a:solidFill>
                <a:schemeClr val="tx1">
                  <a:lumMod val="65000"/>
                  <a:lumOff val="35000"/>
                </a:schemeClr>
              </a:solidFill>
            </a:endParaRPr>
          </a:p>
        </p:txBody>
      </p:sp>
      <p:sp>
        <p:nvSpPr>
          <p:cNvPr id="12" name="TextBox 11">
            <a:extLst>
              <a:ext uri="{FF2B5EF4-FFF2-40B4-BE49-F238E27FC236}">
                <a16:creationId xmlns:a16="http://schemas.microsoft.com/office/drawing/2014/main" id="{7AF8AA95-20C9-0F4E-9CE1-3EDE50A2772A}"/>
              </a:ext>
            </a:extLst>
          </p:cNvPr>
          <p:cNvSpPr txBox="1"/>
          <p:nvPr userDrawn="1"/>
        </p:nvSpPr>
        <p:spPr>
          <a:xfrm>
            <a:off x="9697197" y="6376795"/>
            <a:ext cx="1752602" cy="424587"/>
          </a:xfrm>
          <a:prstGeom prst="rect">
            <a:avLst/>
          </a:prstGeom>
          <a:noFill/>
        </p:spPr>
        <p:txBody>
          <a:bodyPr wrap="square" lIns="0" tIns="0" rIns="0" bIns="0" rtlCol="0" anchor="ctr" anchorCtr="0">
            <a:noAutofit/>
          </a:bodyPr>
          <a:lstStyle/>
          <a:p>
            <a:pPr algn="ctr"/>
            <a:r>
              <a:rPr lang="en-US" sz="900" dirty="0">
                <a:solidFill>
                  <a:schemeClr val="tx1">
                    <a:lumMod val="65000"/>
                    <a:lumOff val="35000"/>
                  </a:schemeClr>
                </a:solidFill>
              </a:rPr>
              <a:t>© 2021 SHRM. All Rights Reserved</a:t>
            </a:r>
            <a:endParaRPr lang="en-US" sz="1351" dirty="0">
              <a:solidFill>
                <a:schemeClr val="tx1">
                  <a:lumMod val="65000"/>
                  <a:lumOff val="35000"/>
                </a:schemeClr>
              </a:solidFill>
            </a:endParaRPr>
          </a:p>
        </p:txBody>
      </p:sp>
      <p:cxnSp>
        <p:nvCxnSpPr>
          <p:cNvPr id="14" name="Straight Connector 13">
            <a:extLst>
              <a:ext uri="{FF2B5EF4-FFF2-40B4-BE49-F238E27FC236}">
                <a16:creationId xmlns:a16="http://schemas.microsoft.com/office/drawing/2014/main" id="{F5A391E2-BAFC-B849-8EBB-43F0E2707513}"/>
              </a:ext>
            </a:extLst>
          </p:cNvPr>
          <p:cNvCxnSpPr>
            <a:cxnSpLocks/>
          </p:cNvCxnSpPr>
          <p:nvPr userDrawn="1"/>
        </p:nvCxnSpPr>
        <p:spPr>
          <a:xfrm>
            <a:off x="0" y="5931725"/>
            <a:ext cx="121920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83E0AB33-9B93-D341-ABF5-D5CB98DA1B7D}"/>
              </a:ext>
            </a:extLst>
          </p:cNvPr>
          <p:cNvPicPr>
            <a:picLocks noChangeAspect="1"/>
          </p:cNvPicPr>
          <p:nvPr userDrawn="1"/>
        </p:nvPicPr>
        <p:blipFill>
          <a:blip r:embed="rId3"/>
          <a:stretch>
            <a:fillRect/>
          </a:stretch>
        </p:blipFill>
        <p:spPr>
          <a:xfrm>
            <a:off x="337153" y="6054122"/>
            <a:ext cx="1453892" cy="704529"/>
          </a:xfrm>
          <a:prstGeom prst="rect">
            <a:avLst/>
          </a:prstGeom>
        </p:spPr>
      </p:pic>
    </p:spTree>
    <p:extLst>
      <p:ext uri="{BB962C8B-B14F-4D97-AF65-F5344CB8AC3E}">
        <p14:creationId xmlns:p14="http://schemas.microsoft.com/office/powerpoint/2010/main" val="3038938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6" name="Freeform: Shape 12">
            <a:extLst>
              <a:ext uri="{FF2B5EF4-FFF2-40B4-BE49-F238E27FC236}">
                <a16:creationId xmlns:a16="http://schemas.microsoft.com/office/drawing/2014/main" id="{DDDEA140-2E00-9243-B7C7-BBFE20517D1C}"/>
              </a:ext>
            </a:extLst>
          </p:cNvPr>
          <p:cNvSpPr/>
          <p:nvPr userDrawn="1"/>
        </p:nvSpPr>
        <p:spPr>
          <a:xfrm rot="830762" flipH="1">
            <a:off x="7964482" y="-137240"/>
            <a:ext cx="5218031" cy="6744666"/>
          </a:xfrm>
          <a:custGeom>
            <a:avLst/>
            <a:gdLst>
              <a:gd name="connsiteX0" fmla="*/ 2408370 w 4428983"/>
              <a:gd name="connsiteY0" fmla="*/ 0 h 5724767"/>
              <a:gd name="connsiteX1" fmla="*/ 4421867 w 4428983"/>
              <a:gd name="connsiteY1" fmla="*/ 514399 h 5724767"/>
              <a:gd name="connsiteX2" fmla="*/ 4428983 w 4428983"/>
              <a:gd name="connsiteY2" fmla="*/ 732446 h 5724767"/>
              <a:gd name="connsiteX3" fmla="*/ 415194 w 4428983"/>
              <a:gd name="connsiteY3" fmla="*/ 5660534 h 5724767"/>
              <a:gd name="connsiteX4" fmla="*/ 0 w 4428983"/>
              <a:gd name="connsiteY4" fmla="*/ 5724767 h 5724767"/>
              <a:gd name="connsiteX5" fmla="*/ 538360 w 4428983"/>
              <a:gd name="connsiteY5" fmla="*/ 3617477 h 5724767"/>
              <a:gd name="connsiteX6" fmla="*/ 604217 w 4428983"/>
              <a:gd name="connsiteY6" fmla="*/ 3593325 h 5724767"/>
              <a:gd name="connsiteX7" fmla="*/ 2501977 w 4428983"/>
              <a:gd name="connsiteY7" fmla="*/ 732446 h 5724767"/>
              <a:gd name="connsiteX8" fmla="*/ 2445018 w 4428983"/>
              <a:gd name="connsiteY8" fmla="*/ 157142 h 5724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8983" h="5724767">
                <a:moveTo>
                  <a:pt x="2408370" y="0"/>
                </a:moveTo>
                <a:lnTo>
                  <a:pt x="4421867" y="514399"/>
                </a:lnTo>
                <a:lnTo>
                  <a:pt x="4428983" y="732446"/>
                </a:lnTo>
                <a:cubicBezTo>
                  <a:pt x="4428983" y="3159615"/>
                  <a:pt x="2704593" y="5187401"/>
                  <a:pt x="415194" y="5660534"/>
                </a:cubicBezTo>
                <a:lnTo>
                  <a:pt x="0" y="5724767"/>
                </a:lnTo>
                <a:lnTo>
                  <a:pt x="538360" y="3617477"/>
                </a:lnTo>
                <a:lnTo>
                  <a:pt x="604217" y="3593325"/>
                </a:lnTo>
                <a:cubicBezTo>
                  <a:pt x="1718364" y="3121259"/>
                  <a:pt x="2501977" y="2016606"/>
                  <a:pt x="2501977" y="732446"/>
                </a:cubicBezTo>
                <a:cubicBezTo>
                  <a:pt x="2501977" y="534529"/>
                  <a:pt x="2482128" y="342653"/>
                  <a:pt x="2445018" y="157142"/>
                </a:cubicBezTo>
                <a:close/>
              </a:path>
            </a:pathLst>
          </a:custGeom>
          <a:solidFill>
            <a:srgbClr val="BABD59">
              <a:alpha val="85000"/>
            </a:srgbClr>
          </a:solidFill>
          <a:ln w="9525" cap="flat">
            <a:noFill/>
            <a:prstDash val="solid"/>
            <a:miter/>
          </a:ln>
        </p:spPr>
        <p:txBody>
          <a:bodyPr rtlCol="0" anchor="ctr"/>
          <a:lstStyle/>
          <a:p>
            <a:endParaRPr lang="en-US" dirty="0">
              <a:solidFill>
                <a:srgbClr val="BABD59"/>
              </a:solidFill>
            </a:endParaRPr>
          </a:p>
        </p:txBody>
      </p:sp>
      <p:sp>
        <p:nvSpPr>
          <p:cNvPr id="17" name="Freeform: Shape 12">
            <a:extLst>
              <a:ext uri="{FF2B5EF4-FFF2-40B4-BE49-F238E27FC236}">
                <a16:creationId xmlns:a16="http://schemas.microsoft.com/office/drawing/2014/main" id="{853237C9-31FC-384C-85D2-45258A93BE25}"/>
              </a:ext>
            </a:extLst>
          </p:cNvPr>
          <p:cNvSpPr/>
          <p:nvPr userDrawn="1"/>
        </p:nvSpPr>
        <p:spPr>
          <a:xfrm rot="5193091" flipH="1">
            <a:off x="7418025" y="528730"/>
            <a:ext cx="5218031" cy="6744666"/>
          </a:xfrm>
          <a:custGeom>
            <a:avLst/>
            <a:gdLst>
              <a:gd name="connsiteX0" fmla="*/ 2408370 w 4428983"/>
              <a:gd name="connsiteY0" fmla="*/ 0 h 5724767"/>
              <a:gd name="connsiteX1" fmla="*/ 4421867 w 4428983"/>
              <a:gd name="connsiteY1" fmla="*/ 514399 h 5724767"/>
              <a:gd name="connsiteX2" fmla="*/ 4428983 w 4428983"/>
              <a:gd name="connsiteY2" fmla="*/ 732446 h 5724767"/>
              <a:gd name="connsiteX3" fmla="*/ 415194 w 4428983"/>
              <a:gd name="connsiteY3" fmla="*/ 5660534 h 5724767"/>
              <a:gd name="connsiteX4" fmla="*/ 0 w 4428983"/>
              <a:gd name="connsiteY4" fmla="*/ 5724767 h 5724767"/>
              <a:gd name="connsiteX5" fmla="*/ 538360 w 4428983"/>
              <a:gd name="connsiteY5" fmla="*/ 3617477 h 5724767"/>
              <a:gd name="connsiteX6" fmla="*/ 604217 w 4428983"/>
              <a:gd name="connsiteY6" fmla="*/ 3593325 h 5724767"/>
              <a:gd name="connsiteX7" fmla="*/ 2501977 w 4428983"/>
              <a:gd name="connsiteY7" fmla="*/ 732446 h 5724767"/>
              <a:gd name="connsiteX8" fmla="*/ 2445018 w 4428983"/>
              <a:gd name="connsiteY8" fmla="*/ 157142 h 5724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8983" h="5724767">
                <a:moveTo>
                  <a:pt x="2408370" y="0"/>
                </a:moveTo>
                <a:lnTo>
                  <a:pt x="4421867" y="514399"/>
                </a:lnTo>
                <a:lnTo>
                  <a:pt x="4428983" y="732446"/>
                </a:lnTo>
                <a:cubicBezTo>
                  <a:pt x="4428983" y="3159615"/>
                  <a:pt x="2704593" y="5187401"/>
                  <a:pt x="415194" y="5660534"/>
                </a:cubicBezTo>
                <a:lnTo>
                  <a:pt x="0" y="5724767"/>
                </a:lnTo>
                <a:lnTo>
                  <a:pt x="538360" y="3617477"/>
                </a:lnTo>
                <a:lnTo>
                  <a:pt x="604217" y="3593325"/>
                </a:lnTo>
                <a:cubicBezTo>
                  <a:pt x="1718364" y="3121259"/>
                  <a:pt x="2501977" y="2016606"/>
                  <a:pt x="2501977" y="732446"/>
                </a:cubicBezTo>
                <a:cubicBezTo>
                  <a:pt x="2501977" y="534529"/>
                  <a:pt x="2482128" y="342653"/>
                  <a:pt x="2445018" y="157142"/>
                </a:cubicBezTo>
                <a:close/>
              </a:path>
            </a:pathLst>
          </a:custGeom>
          <a:solidFill>
            <a:srgbClr val="FCC566">
              <a:alpha val="85000"/>
            </a:srgbClr>
          </a:solidFill>
          <a:ln w="9525" cap="flat">
            <a:noFill/>
            <a:prstDash val="solid"/>
            <a:miter/>
          </a:ln>
        </p:spPr>
        <p:txBody>
          <a:bodyPr rtlCol="0" anchor="ctr"/>
          <a:lstStyle/>
          <a:p>
            <a:endParaRPr lang="en-US" dirty="0"/>
          </a:p>
        </p:txBody>
      </p:sp>
      <p:sp>
        <p:nvSpPr>
          <p:cNvPr id="8" name="Rectangle 7">
            <a:extLst>
              <a:ext uri="{FF2B5EF4-FFF2-40B4-BE49-F238E27FC236}">
                <a16:creationId xmlns:a16="http://schemas.microsoft.com/office/drawing/2014/main" id="{51ECC6D2-CA7C-564B-97BB-1436DED82735}"/>
              </a:ext>
            </a:extLst>
          </p:cNvPr>
          <p:cNvSpPr/>
          <p:nvPr userDrawn="1"/>
        </p:nvSpPr>
        <p:spPr>
          <a:xfrm>
            <a:off x="0" y="5931725"/>
            <a:ext cx="12211218" cy="943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FBCAB75-085E-E941-9EC8-104B6FEEBC0A}"/>
              </a:ext>
            </a:extLst>
          </p:cNvPr>
          <p:cNvSpPr/>
          <p:nvPr userDrawn="1"/>
        </p:nvSpPr>
        <p:spPr>
          <a:xfrm>
            <a:off x="-9610" y="5931725"/>
            <a:ext cx="12211218" cy="931373"/>
          </a:xfrm>
          <a:prstGeom prst="rect">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Logo&#10;&#10;Description automatically generated">
            <a:extLst>
              <a:ext uri="{FF2B5EF4-FFF2-40B4-BE49-F238E27FC236}">
                <a16:creationId xmlns:a16="http://schemas.microsoft.com/office/drawing/2014/main" id="{871C7076-399F-BE44-B0AE-A8BB509C1B85}"/>
              </a:ext>
            </a:extLst>
          </p:cNvPr>
          <p:cNvPicPr>
            <a:picLocks noChangeAspect="1"/>
          </p:cNvPicPr>
          <p:nvPr userDrawn="1"/>
        </p:nvPicPr>
        <p:blipFill>
          <a:blip r:embed="rId2"/>
          <a:stretch>
            <a:fillRect/>
          </a:stretch>
        </p:blipFill>
        <p:spPr>
          <a:xfrm>
            <a:off x="10444479" y="6138028"/>
            <a:ext cx="1002051" cy="336111"/>
          </a:xfrm>
          <a:prstGeom prst="rect">
            <a:avLst/>
          </a:prstGeom>
        </p:spPr>
      </p:pic>
      <p:sp>
        <p:nvSpPr>
          <p:cNvPr id="11" name="TextBox 10">
            <a:extLst>
              <a:ext uri="{FF2B5EF4-FFF2-40B4-BE49-F238E27FC236}">
                <a16:creationId xmlns:a16="http://schemas.microsoft.com/office/drawing/2014/main" id="{3570C6AE-5D40-E541-9545-E8CC413BD059}"/>
              </a:ext>
            </a:extLst>
          </p:cNvPr>
          <p:cNvSpPr txBox="1"/>
          <p:nvPr userDrawn="1"/>
        </p:nvSpPr>
        <p:spPr>
          <a:xfrm>
            <a:off x="11449799" y="6303339"/>
            <a:ext cx="395437"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1">
                    <a:lumMod val="65000"/>
                    <a:lumOff val="35000"/>
                  </a:schemeClr>
                </a:solidFill>
              </a:rPr>
              <a:pPr algn="r"/>
              <a:t>‹#›</a:t>
            </a:fld>
            <a:endParaRPr lang="en-US" sz="1351" dirty="0">
              <a:solidFill>
                <a:schemeClr val="tx1">
                  <a:lumMod val="65000"/>
                  <a:lumOff val="35000"/>
                </a:schemeClr>
              </a:solidFill>
            </a:endParaRPr>
          </a:p>
        </p:txBody>
      </p:sp>
      <p:sp>
        <p:nvSpPr>
          <p:cNvPr id="12" name="TextBox 11">
            <a:extLst>
              <a:ext uri="{FF2B5EF4-FFF2-40B4-BE49-F238E27FC236}">
                <a16:creationId xmlns:a16="http://schemas.microsoft.com/office/drawing/2014/main" id="{9E49C27E-BE21-A04C-95A1-5C97C1A015D8}"/>
              </a:ext>
            </a:extLst>
          </p:cNvPr>
          <p:cNvSpPr txBox="1"/>
          <p:nvPr userDrawn="1"/>
        </p:nvSpPr>
        <p:spPr>
          <a:xfrm>
            <a:off x="9697197" y="6376795"/>
            <a:ext cx="1752602" cy="424587"/>
          </a:xfrm>
          <a:prstGeom prst="rect">
            <a:avLst/>
          </a:prstGeom>
          <a:noFill/>
        </p:spPr>
        <p:txBody>
          <a:bodyPr wrap="square" lIns="0" tIns="0" rIns="0" bIns="0" rtlCol="0" anchor="ctr" anchorCtr="0">
            <a:noAutofit/>
          </a:bodyPr>
          <a:lstStyle/>
          <a:p>
            <a:pPr algn="ctr"/>
            <a:r>
              <a:rPr lang="en-US" sz="900" dirty="0">
                <a:solidFill>
                  <a:schemeClr val="tx1">
                    <a:lumMod val="65000"/>
                    <a:lumOff val="35000"/>
                  </a:schemeClr>
                </a:solidFill>
              </a:rPr>
              <a:t>© 2021 SHRM. All Rights Reserved</a:t>
            </a:r>
            <a:endParaRPr lang="en-US" sz="1351" dirty="0">
              <a:solidFill>
                <a:schemeClr val="tx1">
                  <a:lumMod val="65000"/>
                  <a:lumOff val="35000"/>
                </a:schemeClr>
              </a:solidFill>
            </a:endParaRPr>
          </a:p>
        </p:txBody>
      </p:sp>
      <p:cxnSp>
        <p:nvCxnSpPr>
          <p:cNvPr id="14" name="Straight Connector 13">
            <a:extLst>
              <a:ext uri="{FF2B5EF4-FFF2-40B4-BE49-F238E27FC236}">
                <a16:creationId xmlns:a16="http://schemas.microsoft.com/office/drawing/2014/main" id="{51E09E9C-3517-2545-BD77-7B64D660D31F}"/>
              </a:ext>
            </a:extLst>
          </p:cNvPr>
          <p:cNvCxnSpPr>
            <a:cxnSpLocks/>
          </p:cNvCxnSpPr>
          <p:nvPr userDrawn="1"/>
        </p:nvCxnSpPr>
        <p:spPr>
          <a:xfrm>
            <a:off x="0" y="5931725"/>
            <a:ext cx="121920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236DDE23-F20B-6F4A-9F18-5AF3B2358892}"/>
              </a:ext>
            </a:extLst>
          </p:cNvPr>
          <p:cNvPicPr>
            <a:picLocks noChangeAspect="1"/>
          </p:cNvPicPr>
          <p:nvPr userDrawn="1"/>
        </p:nvPicPr>
        <p:blipFill>
          <a:blip r:embed="rId3"/>
          <a:stretch>
            <a:fillRect/>
          </a:stretch>
        </p:blipFill>
        <p:spPr>
          <a:xfrm>
            <a:off x="337153" y="6054122"/>
            <a:ext cx="1453892" cy="704529"/>
          </a:xfrm>
          <a:prstGeom prst="rect">
            <a:avLst/>
          </a:prstGeom>
        </p:spPr>
      </p:pic>
    </p:spTree>
    <p:extLst>
      <p:ext uri="{BB962C8B-B14F-4D97-AF65-F5344CB8AC3E}">
        <p14:creationId xmlns:p14="http://schemas.microsoft.com/office/powerpoint/2010/main" val="3266931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0" name="Freeform: Shape 12">
            <a:extLst>
              <a:ext uri="{FF2B5EF4-FFF2-40B4-BE49-F238E27FC236}">
                <a16:creationId xmlns:a16="http://schemas.microsoft.com/office/drawing/2014/main" id="{54B4F6B0-BBF1-A14C-A9DB-84A36E52AFD5}"/>
              </a:ext>
            </a:extLst>
          </p:cNvPr>
          <p:cNvSpPr/>
          <p:nvPr userDrawn="1"/>
        </p:nvSpPr>
        <p:spPr>
          <a:xfrm rot="830762" flipH="1">
            <a:off x="7964482" y="-256510"/>
            <a:ext cx="5218031" cy="6744666"/>
          </a:xfrm>
          <a:custGeom>
            <a:avLst/>
            <a:gdLst>
              <a:gd name="connsiteX0" fmla="*/ 2408370 w 4428983"/>
              <a:gd name="connsiteY0" fmla="*/ 0 h 5724767"/>
              <a:gd name="connsiteX1" fmla="*/ 4421867 w 4428983"/>
              <a:gd name="connsiteY1" fmla="*/ 514399 h 5724767"/>
              <a:gd name="connsiteX2" fmla="*/ 4428983 w 4428983"/>
              <a:gd name="connsiteY2" fmla="*/ 732446 h 5724767"/>
              <a:gd name="connsiteX3" fmla="*/ 415194 w 4428983"/>
              <a:gd name="connsiteY3" fmla="*/ 5660534 h 5724767"/>
              <a:gd name="connsiteX4" fmla="*/ 0 w 4428983"/>
              <a:gd name="connsiteY4" fmla="*/ 5724767 h 5724767"/>
              <a:gd name="connsiteX5" fmla="*/ 538360 w 4428983"/>
              <a:gd name="connsiteY5" fmla="*/ 3617477 h 5724767"/>
              <a:gd name="connsiteX6" fmla="*/ 604217 w 4428983"/>
              <a:gd name="connsiteY6" fmla="*/ 3593325 h 5724767"/>
              <a:gd name="connsiteX7" fmla="*/ 2501977 w 4428983"/>
              <a:gd name="connsiteY7" fmla="*/ 732446 h 5724767"/>
              <a:gd name="connsiteX8" fmla="*/ 2445018 w 4428983"/>
              <a:gd name="connsiteY8" fmla="*/ 157142 h 5724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8983" h="5724767">
                <a:moveTo>
                  <a:pt x="2408370" y="0"/>
                </a:moveTo>
                <a:lnTo>
                  <a:pt x="4421867" y="514399"/>
                </a:lnTo>
                <a:lnTo>
                  <a:pt x="4428983" y="732446"/>
                </a:lnTo>
                <a:cubicBezTo>
                  <a:pt x="4428983" y="3159615"/>
                  <a:pt x="2704593" y="5187401"/>
                  <a:pt x="415194" y="5660534"/>
                </a:cubicBezTo>
                <a:lnTo>
                  <a:pt x="0" y="5724767"/>
                </a:lnTo>
                <a:lnTo>
                  <a:pt x="538360" y="3617477"/>
                </a:lnTo>
                <a:lnTo>
                  <a:pt x="604217" y="3593325"/>
                </a:lnTo>
                <a:cubicBezTo>
                  <a:pt x="1718364" y="3121259"/>
                  <a:pt x="2501977" y="2016606"/>
                  <a:pt x="2501977" y="732446"/>
                </a:cubicBezTo>
                <a:cubicBezTo>
                  <a:pt x="2501977" y="534529"/>
                  <a:pt x="2482128" y="342653"/>
                  <a:pt x="2445018" y="157142"/>
                </a:cubicBezTo>
                <a:close/>
              </a:path>
            </a:pathLst>
          </a:custGeom>
          <a:solidFill>
            <a:srgbClr val="BABD59">
              <a:alpha val="85000"/>
            </a:srgbClr>
          </a:solidFill>
          <a:ln w="9525" cap="flat">
            <a:noFill/>
            <a:prstDash val="solid"/>
            <a:miter/>
          </a:ln>
        </p:spPr>
        <p:txBody>
          <a:bodyPr rtlCol="0" anchor="ctr"/>
          <a:lstStyle/>
          <a:p>
            <a:endParaRPr lang="en-US" dirty="0"/>
          </a:p>
        </p:txBody>
      </p:sp>
      <p:sp>
        <p:nvSpPr>
          <p:cNvPr id="18" name="Freeform: Shape 12">
            <a:extLst>
              <a:ext uri="{FF2B5EF4-FFF2-40B4-BE49-F238E27FC236}">
                <a16:creationId xmlns:a16="http://schemas.microsoft.com/office/drawing/2014/main" id="{A6D1CD6C-47EB-1142-9243-5FFFAFE0A407}"/>
              </a:ext>
            </a:extLst>
          </p:cNvPr>
          <p:cNvSpPr/>
          <p:nvPr userDrawn="1"/>
        </p:nvSpPr>
        <p:spPr>
          <a:xfrm rot="19669534" flipH="1">
            <a:off x="7835463" y="-3240154"/>
            <a:ext cx="5218031" cy="6744666"/>
          </a:xfrm>
          <a:custGeom>
            <a:avLst/>
            <a:gdLst>
              <a:gd name="connsiteX0" fmla="*/ 2408370 w 4428983"/>
              <a:gd name="connsiteY0" fmla="*/ 0 h 5724767"/>
              <a:gd name="connsiteX1" fmla="*/ 4421867 w 4428983"/>
              <a:gd name="connsiteY1" fmla="*/ 514399 h 5724767"/>
              <a:gd name="connsiteX2" fmla="*/ 4428983 w 4428983"/>
              <a:gd name="connsiteY2" fmla="*/ 732446 h 5724767"/>
              <a:gd name="connsiteX3" fmla="*/ 415194 w 4428983"/>
              <a:gd name="connsiteY3" fmla="*/ 5660534 h 5724767"/>
              <a:gd name="connsiteX4" fmla="*/ 0 w 4428983"/>
              <a:gd name="connsiteY4" fmla="*/ 5724767 h 5724767"/>
              <a:gd name="connsiteX5" fmla="*/ 538360 w 4428983"/>
              <a:gd name="connsiteY5" fmla="*/ 3617477 h 5724767"/>
              <a:gd name="connsiteX6" fmla="*/ 604217 w 4428983"/>
              <a:gd name="connsiteY6" fmla="*/ 3593325 h 5724767"/>
              <a:gd name="connsiteX7" fmla="*/ 2501977 w 4428983"/>
              <a:gd name="connsiteY7" fmla="*/ 732446 h 5724767"/>
              <a:gd name="connsiteX8" fmla="*/ 2445018 w 4428983"/>
              <a:gd name="connsiteY8" fmla="*/ 157142 h 5724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8983" h="5724767">
                <a:moveTo>
                  <a:pt x="2408370" y="0"/>
                </a:moveTo>
                <a:lnTo>
                  <a:pt x="4421867" y="514399"/>
                </a:lnTo>
                <a:lnTo>
                  <a:pt x="4428983" y="732446"/>
                </a:lnTo>
                <a:cubicBezTo>
                  <a:pt x="4428983" y="3159615"/>
                  <a:pt x="2704593" y="5187401"/>
                  <a:pt x="415194" y="5660534"/>
                </a:cubicBezTo>
                <a:lnTo>
                  <a:pt x="0" y="5724767"/>
                </a:lnTo>
                <a:lnTo>
                  <a:pt x="538360" y="3617477"/>
                </a:lnTo>
                <a:lnTo>
                  <a:pt x="604217" y="3593325"/>
                </a:lnTo>
                <a:cubicBezTo>
                  <a:pt x="1718364" y="3121259"/>
                  <a:pt x="2501977" y="2016606"/>
                  <a:pt x="2501977" y="732446"/>
                </a:cubicBezTo>
                <a:cubicBezTo>
                  <a:pt x="2501977" y="534529"/>
                  <a:pt x="2482128" y="342653"/>
                  <a:pt x="2445018" y="157142"/>
                </a:cubicBezTo>
                <a:close/>
              </a:path>
            </a:pathLst>
          </a:custGeom>
          <a:solidFill>
            <a:srgbClr val="FCC566">
              <a:alpha val="85000"/>
            </a:srgbClr>
          </a:solidFill>
          <a:ln w="9525" cap="flat">
            <a:noFill/>
            <a:prstDash val="solid"/>
            <a:miter/>
          </a:ln>
        </p:spPr>
        <p:txBody>
          <a:bodyPr rtlCol="0" anchor="ctr"/>
          <a:lstStyle/>
          <a:p>
            <a:endParaRPr lang="en-US" dirty="0"/>
          </a:p>
        </p:txBody>
      </p:sp>
      <p:sp>
        <p:nvSpPr>
          <p:cNvPr id="19" name="Freeform: Shape 12">
            <a:extLst>
              <a:ext uri="{FF2B5EF4-FFF2-40B4-BE49-F238E27FC236}">
                <a16:creationId xmlns:a16="http://schemas.microsoft.com/office/drawing/2014/main" id="{A36F627F-837F-7840-9CDB-63E7ECD903AB}"/>
              </a:ext>
            </a:extLst>
          </p:cNvPr>
          <p:cNvSpPr/>
          <p:nvPr userDrawn="1"/>
        </p:nvSpPr>
        <p:spPr>
          <a:xfrm rot="6659315" flipH="1">
            <a:off x="7570071" y="1612150"/>
            <a:ext cx="5218031" cy="6744666"/>
          </a:xfrm>
          <a:custGeom>
            <a:avLst/>
            <a:gdLst>
              <a:gd name="connsiteX0" fmla="*/ 2408370 w 4428983"/>
              <a:gd name="connsiteY0" fmla="*/ 0 h 5724767"/>
              <a:gd name="connsiteX1" fmla="*/ 4421867 w 4428983"/>
              <a:gd name="connsiteY1" fmla="*/ 514399 h 5724767"/>
              <a:gd name="connsiteX2" fmla="*/ 4428983 w 4428983"/>
              <a:gd name="connsiteY2" fmla="*/ 732446 h 5724767"/>
              <a:gd name="connsiteX3" fmla="*/ 415194 w 4428983"/>
              <a:gd name="connsiteY3" fmla="*/ 5660534 h 5724767"/>
              <a:gd name="connsiteX4" fmla="*/ 0 w 4428983"/>
              <a:gd name="connsiteY4" fmla="*/ 5724767 h 5724767"/>
              <a:gd name="connsiteX5" fmla="*/ 538360 w 4428983"/>
              <a:gd name="connsiteY5" fmla="*/ 3617477 h 5724767"/>
              <a:gd name="connsiteX6" fmla="*/ 604217 w 4428983"/>
              <a:gd name="connsiteY6" fmla="*/ 3593325 h 5724767"/>
              <a:gd name="connsiteX7" fmla="*/ 2501977 w 4428983"/>
              <a:gd name="connsiteY7" fmla="*/ 732446 h 5724767"/>
              <a:gd name="connsiteX8" fmla="*/ 2445018 w 4428983"/>
              <a:gd name="connsiteY8" fmla="*/ 157142 h 5724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8983" h="5724767">
                <a:moveTo>
                  <a:pt x="2408370" y="0"/>
                </a:moveTo>
                <a:lnTo>
                  <a:pt x="4421867" y="514399"/>
                </a:lnTo>
                <a:lnTo>
                  <a:pt x="4428983" y="732446"/>
                </a:lnTo>
                <a:cubicBezTo>
                  <a:pt x="4428983" y="3159615"/>
                  <a:pt x="2704593" y="5187401"/>
                  <a:pt x="415194" y="5660534"/>
                </a:cubicBezTo>
                <a:lnTo>
                  <a:pt x="0" y="5724767"/>
                </a:lnTo>
                <a:lnTo>
                  <a:pt x="538360" y="3617477"/>
                </a:lnTo>
                <a:lnTo>
                  <a:pt x="604217" y="3593325"/>
                </a:lnTo>
                <a:cubicBezTo>
                  <a:pt x="1718364" y="3121259"/>
                  <a:pt x="2501977" y="2016606"/>
                  <a:pt x="2501977" y="732446"/>
                </a:cubicBezTo>
                <a:cubicBezTo>
                  <a:pt x="2501977" y="534529"/>
                  <a:pt x="2482128" y="342653"/>
                  <a:pt x="2445018" y="157142"/>
                </a:cubicBezTo>
                <a:close/>
              </a:path>
            </a:pathLst>
          </a:custGeom>
          <a:solidFill>
            <a:srgbClr val="5092DB">
              <a:alpha val="85000"/>
            </a:srgbClr>
          </a:solidFill>
          <a:ln w="9525" cap="flat">
            <a:noFill/>
            <a:prstDash val="solid"/>
            <a:miter/>
          </a:ln>
        </p:spPr>
        <p:txBody>
          <a:bodyPr rtlCol="0" anchor="ctr"/>
          <a:lstStyle/>
          <a:p>
            <a:endParaRPr lang="en-US" dirty="0"/>
          </a:p>
        </p:txBody>
      </p:sp>
      <p:sp>
        <p:nvSpPr>
          <p:cNvPr id="8" name="Rectangle 7">
            <a:extLst>
              <a:ext uri="{FF2B5EF4-FFF2-40B4-BE49-F238E27FC236}">
                <a16:creationId xmlns:a16="http://schemas.microsoft.com/office/drawing/2014/main" id="{51ECC6D2-CA7C-564B-97BB-1436DED82735}"/>
              </a:ext>
            </a:extLst>
          </p:cNvPr>
          <p:cNvSpPr/>
          <p:nvPr userDrawn="1"/>
        </p:nvSpPr>
        <p:spPr>
          <a:xfrm>
            <a:off x="0" y="5931725"/>
            <a:ext cx="12211218" cy="943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FBCAB75-085E-E941-9EC8-104B6FEEBC0A}"/>
              </a:ext>
            </a:extLst>
          </p:cNvPr>
          <p:cNvSpPr/>
          <p:nvPr userDrawn="1"/>
        </p:nvSpPr>
        <p:spPr>
          <a:xfrm>
            <a:off x="-9610" y="5931725"/>
            <a:ext cx="12211218" cy="931373"/>
          </a:xfrm>
          <a:prstGeom prst="rect">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Logo&#10;&#10;Description automatically generated">
            <a:extLst>
              <a:ext uri="{FF2B5EF4-FFF2-40B4-BE49-F238E27FC236}">
                <a16:creationId xmlns:a16="http://schemas.microsoft.com/office/drawing/2014/main" id="{871C7076-399F-BE44-B0AE-A8BB509C1B85}"/>
              </a:ext>
            </a:extLst>
          </p:cNvPr>
          <p:cNvPicPr>
            <a:picLocks noChangeAspect="1"/>
          </p:cNvPicPr>
          <p:nvPr userDrawn="1"/>
        </p:nvPicPr>
        <p:blipFill>
          <a:blip r:embed="rId2"/>
          <a:stretch>
            <a:fillRect/>
          </a:stretch>
        </p:blipFill>
        <p:spPr>
          <a:xfrm>
            <a:off x="10444479" y="6138028"/>
            <a:ext cx="1002051" cy="336111"/>
          </a:xfrm>
          <a:prstGeom prst="rect">
            <a:avLst/>
          </a:prstGeom>
        </p:spPr>
      </p:pic>
      <p:sp>
        <p:nvSpPr>
          <p:cNvPr id="11" name="TextBox 10">
            <a:extLst>
              <a:ext uri="{FF2B5EF4-FFF2-40B4-BE49-F238E27FC236}">
                <a16:creationId xmlns:a16="http://schemas.microsoft.com/office/drawing/2014/main" id="{3570C6AE-5D40-E541-9545-E8CC413BD059}"/>
              </a:ext>
            </a:extLst>
          </p:cNvPr>
          <p:cNvSpPr txBox="1"/>
          <p:nvPr userDrawn="1"/>
        </p:nvSpPr>
        <p:spPr>
          <a:xfrm>
            <a:off x="11449799" y="6303339"/>
            <a:ext cx="395437"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1">
                    <a:lumMod val="65000"/>
                    <a:lumOff val="35000"/>
                  </a:schemeClr>
                </a:solidFill>
              </a:rPr>
              <a:pPr algn="r"/>
              <a:t>‹#›</a:t>
            </a:fld>
            <a:endParaRPr lang="en-US" sz="1351" dirty="0">
              <a:solidFill>
                <a:schemeClr val="tx1">
                  <a:lumMod val="65000"/>
                  <a:lumOff val="35000"/>
                </a:schemeClr>
              </a:solidFill>
            </a:endParaRPr>
          </a:p>
        </p:txBody>
      </p:sp>
      <p:sp>
        <p:nvSpPr>
          <p:cNvPr id="12" name="TextBox 11">
            <a:extLst>
              <a:ext uri="{FF2B5EF4-FFF2-40B4-BE49-F238E27FC236}">
                <a16:creationId xmlns:a16="http://schemas.microsoft.com/office/drawing/2014/main" id="{9E49C27E-BE21-A04C-95A1-5C97C1A015D8}"/>
              </a:ext>
            </a:extLst>
          </p:cNvPr>
          <p:cNvSpPr txBox="1"/>
          <p:nvPr userDrawn="1"/>
        </p:nvSpPr>
        <p:spPr>
          <a:xfrm>
            <a:off x="9697197" y="6376795"/>
            <a:ext cx="1752602" cy="424587"/>
          </a:xfrm>
          <a:prstGeom prst="rect">
            <a:avLst/>
          </a:prstGeom>
          <a:noFill/>
        </p:spPr>
        <p:txBody>
          <a:bodyPr wrap="square" lIns="0" tIns="0" rIns="0" bIns="0" rtlCol="0" anchor="ctr" anchorCtr="0">
            <a:noAutofit/>
          </a:bodyPr>
          <a:lstStyle/>
          <a:p>
            <a:pPr algn="ctr"/>
            <a:r>
              <a:rPr lang="en-US" sz="900" dirty="0">
                <a:solidFill>
                  <a:schemeClr val="tx1">
                    <a:lumMod val="65000"/>
                    <a:lumOff val="35000"/>
                  </a:schemeClr>
                </a:solidFill>
              </a:rPr>
              <a:t>© 2021 SHRM. All Rights Reserved</a:t>
            </a:r>
            <a:endParaRPr lang="en-US" sz="1351" dirty="0">
              <a:solidFill>
                <a:schemeClr val="tx1">
                  <a:lumMod val="65000"/>
                  <a:lumOff val="35000"/>
                </a:schemeClr>
              </a:solidFill>
            </a:endParaRPr>
          </a:p>
        </p:txBody>
      </p:sp>
      <p:cxnSp>
        <p:nvCxnSpPr>
          <p:cNvPr id="14" name="Straight Connector 13">
            <a:extLst>
              <a:ext uri="{FF2B5EF4-FFF2-40B4-BE49-F238E27FC236}">
                <a16:creationId xmlns:a16="http://schemas.microsoft.com/office/drawing/2014/main" id="{51E09E9C-3517-2545-BD77-7B64D660D31F}"/>
              </a:ext>
            </a:extLst>
          </p:cNvPr>
          <p:cNvCxnSpPr>
            <a:cxnSpLocks/>
          </p:cNvCxnSpPr>
          <p:nvPr userDrawn="1"/>
        </p:nvCxnSpPr>
        <p:spPr>
          <a:xfrm>
            <a:off x="0" y="5931725"/>
            <a:ext cx="121920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95B10EBC-E534-9D40-98EC-363C40DF6E54}"/>
              </a:ext>
            </a:extLst>
          </p:cNvPr>
          <p:cNvPicPr>
            <a:picLocks noChangeAspect="1"/>
          </p:cNvPicPr>
          <p:nvPr userDrawn="1"/>
        </p:nvPicPr>
        <p:blipFill>
          <a:blip r:embed="rId3"/>
          <a:stretch>
            <a:fillRect/>
          </a:stretch>
        </p:blipFill>
        <p:spPr>
          <a:xfrm>
            <a:off x="337153" y="6054122"/>
            <a:ext cx="1453892" cy="704529"/>
          </a:xfrm>
          <a:prstGeom prst="rect">
            <a:avLst/>
          </a:prstGeom>
        </p:spPr>
      </p:pic>
    </p:spTree>
    <p:extLst>
      <p:ext uri="{BB962C8B-B14F-4D97-AF65-F5344CB8AC3E}">
        <p14:creationId xmlns:p14="http://schemas.microsoft.com/office/powerpoint/2010/main" val="4141008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0" name="Freeform: Shape 12">
            <a:extLst>
              <a:ext uri="{FF2B5EF4-FFF2-40B4-BE49-F238E27FC236}">
                <a16:creationId xmlns:a16="http://schemas.microsoft.com/office/drawing/2014/main" id="{54B4F6B0-BBF1-A14C-A9DB-84A36E52AFD5}"/>
              </a:ext>
            </a:extLst>
          </p:cNvPr>
          <p:cNvSpPr/>
          <p:nvPr userDrawn="1"/>
        </p:nvSpPr>
        <p:spPr>
          <a:xfrm rot="2470636" flipH="1">
            <a:off x="11241928" y="3238913"/>
            <a:ext cx="2075850" cy="2683179"/>
          </a:xfrm>
          <a:custGeom>
            <a:avLst/>
            <a:gdLst>
              <a:gd name="connsiteX0" fmla="*/ 2408370 w 4428983"/>
              <a:gd name="connsiteY0" fmla="*/ 0 h 5724767"/>
              <a:gd name="connsiteX1" fmla="*/ 4421867 w 4428983"/>
              <a:gd name="connsiteY1" fmla="*/ 514399 h 5724767"/>
              <a:gd name="connsiteX2" fmla="*/ 4428983 w 4428983"/>
              <a:gd name="connsiteY2" fmla="*/ 732446 h 5724767"/>
              <a:gd name="connsiteX3" fmla="*/ 415194 w 4428983"/>
              <a:gd name="connsiteY3" fmla="*/ 5660534 h 5724767"/>
              <a:gd name="connsiteX4" fmla="*/ 0 w 4428983"/>
              <a:gd name="connsiteY4" fmla="*/ 5724767 h 5724767"/>
              <a:gd name="connsiteX5" fmla="*/ 538360 w 4428983"/>
              <a:gd name="connsiteY5" fmla="*/ 3617477 h 5724767"/>
              <a:gd name="connsiteX6" fmla="*/ 604217 w 4428983"/>
              <a:gd name="connsiteY6" fmla="*/ 3593325 h 5724767"/>
              <a:gd name="connsiteX7" fmla="*/ 2501977 w 4428983"/>
              <a:gd name="connsiteY7" fmla="*/ 732446 h 5724767"/>
              <a:gd name="connsiteX8" fmla="*/ 2445018 w 4428983"/>
              <a:gd name="connsiteY8" fmla="*/ 157142 h 5724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8983" h="5724767">
                <a:moveTo>
                  <a:pt x="2408370" y="0"/>
                </a:moveTo>
                <a:lnTo>
                  <a:pt x="4421867" y="514399"/>
                </a:lnTo>
                <a:lnTo>
                  <a:pt x="4428983" y="732446"/>
                </a:lnTo>
                <a:cubicBezTo>
                  <a:pt x="4428983" y="3159615"/>
                  <a:pt x="2704593" y="5187401"/>
                  <a:pt x="415194" y="5660534"/>
                </a:cubicBezTo>
                <a:lnTo>
                  <a:pt x="0" y="5724767"/>
                </a:lnTo>
                <a:lnTo>
                  <a:pt x="538360" y="3617477"/>
                </a:lnTo>
                <a:lnTo>
                  <a:pt x="604217" y="3593325"/>
                </a:lnTo>
                <a:cubicBezTo>
                  <a:pt x="1718364" y="3121259"/>
                  <a:pt x="2501977" y="2016606"/>
                  <a:pt x="2501977" y="732446"/>
                </a:cubicBezTo>
                <a:cubicBezTo>
                  <a:pt x="2501977" y="534529"/>
                  <a:pt x="2482128" y="342653"/>
                  <a:pt x="2445018" y="157142"/>
                </a:cubicBezTo>
                <a:close/>
              </a:path>
            </a:pathLst>
          </a:custGeom>
          <a:solidFill>
            <a:srgbClr val="BABD59">
              <a:alpha val="85000"/>
            </a:srgbClr>
          </a:solidFill>
          <a:ln w="9525" cap="flat">
            <a:noFill/>
            <a:prstDash val="solid"/>
            <a:miter/>
          </a:ln>
        </p:spPr>
        <p:txBody>
          <a:bodyPr rtlCol="0" anchor="ctr"/>
          <a:lstStyle/>
          <a:p>
            <a:endParaRPr lang="en-US" dirty="0"/>
          </a:p>
        </p:txBody>
      </p:sp>
      <p:sp>
        <p:nvSpPr>
          <p:cNvPr id="18" name="Freeform: Shape 12">
            <a:extLst>
              <a:ext uri="{FF2B5EF4-FFF2-40B4-BE49-F238E27FC236}">
                <a16:creationId xmlns:a16="http://schemas.microsoft.com/office/drawing/2014/main" id="{A6D1CD6C-47EB-1142-9243-5FFFAFE0A407}"/>
              </a:ext>
            </a:extLst>
          </p:cNvPr>
          <p:cNvSpPr/>
          <p:nvPr userDrawn="1"/>
        </p:nvSpPr>
        <p:spPr>
          <a:xfrm rot="4932021" flipH="1">
            <a:off x="10613819" y="3964074"/>
            <a:ext cx="2011764" cy="2600344"/>
          </a:xfrm>
          <a:custGeom>
            <a:avLst/>
            <a:gdLst>
              <a:gd name="connsiteX0" fmla="*/ 2408370 w 4428983"/>
              <a:gd name="connsiteY0" fmla="*/ 0 h 5724767"/>
              <a:gd name="connsiteX1" fmla="*/ 4421867 w 4428983"/>
              <a:gd name="connsiteY1" fmla="*/ 514399 h 5724767"/>
              <a:gd name="connsiteX2" fmla="*/ 4428983 w 4428983"/>
              <a:gd name="connsiteY2" fmla="*/ 732446 h 5724767"/>
              <a:gd name="connsiteX3" fmla="*/ 415194 w 4428983"/>
              <a:gd name="connsiteY3" fmla="*/ 5660534 h 5724767"/>
              <a:gd name="connsiteX4" fmla="*/ 0 w 4428983"/>
              <a:gd name="connsiteY4" fmla="*/ 5724767 h 5724767"/>
              <a:gd name="connsiteX5" fmla="*/ 538360 w 4428983"/>
              <a:gd name="connsiteY5" fmla="*/ 3617477 h 5724767"/>
              <a:gd name="connsiteX6" fmla="*/ 604217 w 4428983"/>
              <a:gd name="connsiteY6" fmla="*/ 3593325 h 5724767"/>
              <a:gd name="connsiteX7" fmla="*/ 2501977 w 4428983"/>
              <a:gd name="connsiteY7" fmla="*/ 732446 h 5724767"/>
              <a:gd name="connsiteX8" fmla="*/ 2445018 w 4428983"/>
              <a:gd name="connsiteY8" fmla="*/ 157142 h 5724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8983" h="5724767">
                <a:moveTo>
                  <a:pt x="2408370" y="0"/>
                </a:moveTo>
                <a:lnTo>
                  <a:pt x="4421867" y="514399"/>
                </a:lnTo>
                <a:lnTo>
                  <a:pt x="4428983" y="732446"/>
                </a:lnTo>
                <a:cubicBezTo>
                  <a:pt x="4428983" y="3159615"/>
                  <a:pt x="2704593" y="5187401"/>
                  <a:pt x="415194" y="5660534"/>
                </a:cubicBezTo>
                <a:lnTo>
                  <a:pt x="0" y="5724767"/>
                </a:lnTo>
                <a:lnTo>
                  <a:pt x="538360" y="3617477"/>
                </a:lnTo>
                <a:lnTo>
                  <a:pt x="604217" y="3593325"/>
                </a:lnTo>
                <a:cubicBezTo>
                  <a:pt x="1718364" y="3121259"/>
                  <a:pt x="2501977" y="2016606"/>
                  <a:pt x="2501977" y="732446"/>
                </a:cubicBezTo>
                <a:cubicBezTo>
                  <a:pt x="2501977" y="534529"/>
                  <a:pt x="2482128" y="342653"/>
                  <a:pt x="2445018" y="157142"/>
                </a:cubicBezTo>
                <a:close/>
              </a:path>
            </a:pathLst>
          </a:custGeom>
          <a:solidFill>
            <a:srgbClr val="FCC566">
              <a:alpha val="85000"/>
            </a:srgbClr>
          </a:solidFill>
          <a:ln w="9525" cap="flat">
            <a:noFill/>
            <a:prstDash val="solid"/>
            <a:miter/>
          </a:ln>
        </p:spPr>
        <p:txBody>
          <a:bodyPr rtlCol="0" anchor="ctr"/>
          <a:lstStyle/>
          <a:p>
            <a:endParaRPr lang="en-US" dirty="0"/>
          </a:p>
        </p:txBody>
      </p:sp>
      <p:sp>
        <p:nvSpPr>
          <p:cNvPr id="19" name="Freeform: Shape 12">
            <a:extLst>
              <a:ext uri="{FF2B5EF4-FFF2-40B4-BE49-F238E27FC236}">
                <a16:creationId xmlns:a16="http://schemas.microsoft.com/office/drawing/2014/main" id="{A36F627F-837F-7840-9CDB-63E7ECD903AB}"/>
              </a:ext>
            </a:extLst>
          </p:cNvPr>
          <p:cNvSpPr/>
          <p:nvPr userDrawn="1"/>
        </p:nvSpPr>
        <p:spPr>
          <a:xfrm rot="7629076" flipH="1">
            <a:off x="9286428" y="4754622"/>
            <a:ext cx="2350394" cy="3038047"/>
          </a:xfrm>
          <a:custGeom>
            <a:avLst/>
            <a:gdLst>
              <a:gd name="connsiteX0" fmla="*/ 2408370 w 4428983"/>
              <a:gd name="connsiteY0" fmla="*/ 0 h 5724767"/>
              <a:gd name="connsiteX1" fmla="*/ 4421867 w 4428983"/>
              <a:gd name="connsiteY1" fmla="*/ 514399 h 5724767"/>
              <a:gd name="connsiteX2" fmla="*/ 4428983 w 4428983"/>
              <a:gd name="connsiteY2" fmla="*/ 732446 h 5724767"/>
              <a:gd name="connsiteX3" fmla="*/ 415194 w 4428983"/>
              <a:gd name="connsiteY3" fmla="*/ 5660534 h 5724767"/>
              <a:gd name="connsiteX4" fmla="*/ 0 w 4428983"/>
              <a:gd name="connsiteY4" fmla="*/ 5724767 h 5724767"/>
              <a:gd name="connsiteX5" fmla="*/ 538360 w 4428983"/>
              <a:gd name="connsiteY5" fmla="*/ 3617477 h 5724767"/>
              <a:gd name="connsiteX6" fmla="*/ 604217 w 4428983"/>
              <a:gd name="connsiteY6" fmla="*/ 3593325 h 5724767"/>
              <a:gd name="connsiteX7" fmla="*/ 2501977 w 4428983"/>
              <a:gd name="connsiteY7" fmla="*/ 732446 h 5724767"/>
              <a:gd name="connsiteX8" fmla="*/ 2445018 w 4428983"/>
              <a:gd name="connsiteY8" fmla="*/ 157142 h 5724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8983" h="5724767">
                <a:moveTo>
                  <a:pt x="2408370" y="0"/>
                </a:moveTo>
                <a:lnTo>
                  <a:pt x="4421867" y="514399"/>
                </a:lnTo>
                <a:lnTo>
                  <a:pt x="4428983" y="732446"/>
                </a:lnTo>
                <a:cubicBezTo>
                  <a:pt x="4428983" y="3159615"/>
                  <a:pt x="2704593" y="5187401"/>
                  <a:pt x="415194" y="5660534"/>
                </a:cubicBezTo>
                <a:lnTo>
                  <a:pt x="0" y="5724767"/>
                </a:lnTo>
                <a:lnTo>
                  <a:pt x="538360" y="3617477"/>
                </a:lnTo>
                <a:lnTo>
                  <a:pt x="604217" y="3593325"/>
                </a:lnTo>
                <a:cubicBezTo>
                  <a:pt x="1718364" y="3121259"/>
                  <a:pt x="2501977" y="2016606"/>
                  <a:pt x="2501977" y="732446"/>
                </a:cubicBezTo>
                <a:cubicBezTo>
                  <a:pt x="2501977" y="534529"/>
                  <a:pt x="2482128" y="342653"/>
                  <a:pt x="2445018" y="157142"/>
                </a:cubicBezTo>
                <a:close/>
              </a:path>
            </a:pathLst>
          </a:custGeom>
          <a:solidFill>
            <a:srgbClr val="5092DB">
              <a:alpha val="85000"/>
            </a:srgbClr>
          </a:solidFill>
          <a:ln w="9525" cap="flat">
            <a:noFill/>
            <a:prstDash val="solid"/>
            <a:miter/>
          </a:ln>
        </p:spPr>
        <p:txBody>
          <a:bodyPr rtlCol="0" anchor="ctr"/>
          <a:lstStyle/>
          <a:p>
            <a:endParaRPr lang="en-US" dirty="0"/>
          </a:p>
        </p:txBody>
      </p:sp>
      <p:sp>
        <p:nvSpPr>
          <p:cNvPr id="8" name="Rectangle 7">
            <a:extLst>
              <a:ext uri="{FF2B5EF4-FFF2-40B4-BE49-F238E27FC236}">
                <a16:creationId xmlns:a16="http://schemas.microsoft.com/office/drawing/2014/main" id="{51ECC6D2-CA7C-564B-97BB-1436DED82735}"/>
              </a:ext>
            </a:extLst>
          </p:cNvPr>
          <p:cNvSpPr/>
          <p:nvPr userDrawn="1"/>
        </p:nvSpPr>
        <p:spPr>
          <a:xfrm>
            <a:off x="0" y="5931725"/>
            <a:ext cx="12211218" cy="943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FBCAB75-085E-E941-9EC8-104B6FEEBC0A}"/>
              </a:ext>
            </a:extLst>
          </p:cNvPr>
          <p:cNvSpPr/>
          <p:nvPr userDrawn="1"/>
        </p:nvSpPr>
        <p:spPr>
          <a:xfrm>
            <a:off x="-9610" y="5931725"/>
            <a:ext cx="12211218" cy="931373"/>
          </a:xfrm>
          <a:prstGeom prst="rect">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Logo&#10;&#10;Description automatically generated">
            <a:extLst>
              <a:ext uri="{FF2B5EF4-FFF2-40B4-BE49-F238E27FC236}">
                <a16:creationId xmlns:a16="http://schemas.microsoft.com/office/drawing/2014/main" id="{871C7076-399F-BE44-B0AE-A8BB509C1B85}"/>
              </a:ext>
            </a:extLst>
          </p:cNvPr>
          <p:cNvPicPr>
            <a:picLocks noChangeAspect="1"/>
          </p:cNvPicPr>
          <p:nvPr userDrawn="1"/>
        </p:nvPicPr>
        <p:blipFill>
          <a:blip r:embed="rId2"/>
          <a:stretch>
            <a:fillRect/>
          </a:stretch>
        </p:blipFill>
        <p:spPr>
          <a:xfrm>
            <a:off x="10444479" y="6138028"/>
            <a:ext cx="1002051" cy="336111"/>
          </a:xfrm>
          <a:prstGeom prst="rect">
            <a:avLst/>
          </a:prstGeom>
        </p:spPr>
      </p:pic>
      <p:sp>
        <p:nvSpPr>
          <p:cNvPr id="11" name="TextBox 10">
            <a:extLst>
              <a:ext uri="{FF2B5EF4-FFF2-40B4-BE49-F238E27FC236}">
                <a16:creationId xmlns:a16="http://schemas.microsoft.com/office/drawing/2014/main" id="{3570C6AE-5D40-E541-9545-E8CC413BD059}"/>
              </a:ext>
            </a:extLst>
          </p:cNvPr>
          <p:cNvSpPr txBox="1"/>
          <p:nvPr userDrawn="1"/>
        </p:nvSpPr>
        <p:spPr>
          <a:xfrm>
            <a:off x="11449799" y="6303339"/>
            <a:ext cx="395437"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1">
                    <a:lumMod val="65000"/>
                    <a:lumOff val="35000"/>
                  </a:schemeClr>
                </a:solidFill>
              </a:rPr>
              <a:pPr algn="r"/>
              <a:t>‹#›</a:t>
            </a:fld>
            <a:endParaRPr lang="en-US" sz="1351" dirty="0">
              <a:solidFill>
                <a:schemeClr val="tx1">
                  <a:lumMod val="65000"/>
                  <a:lumOff val="35000"/>
                </a:schemeClr>
              </a:solidFill>
            </a:endParaRPr>
          </a:p>
        </p:txBody>
      </p:sp>
      <p:sp>
        <p:nvSpPr>
          <p:cNvPr id="12" name="TextBox 11">
            <a:extLst>
              <a:ext uri="{FF2B5EF4-FFF2-40B4-BE49-F238E27FC236}">
                <a16:creationId xmlns:a16="http://schemas.microsoft.com/office/drawing/2014/main" id="{9E49C27E-BE21-A04C-95A1-5C97C1A015D8}"/>
              </a:ext>
            </a:extLst>
          </p:cNvPr>
          <p:cNvSpPr txBox="1"/>
          <p:nvPr userDrawn="1"/>
        </p:nvSpPr>
        <p:spPr>
          <a:xfrm>
            <a:off x="9697197" y="6376795"/>
            <a:ext cx="1752602" cy="424587"/>
          </a:xfrm>
          <a:prstGeom prst="rect">
            <a:avLst/>
          </a:prstGeom>
          <a:noFill/>
        </p:spPr>
        <p:txBody>
          <a:bodyPr wrap="square" lIns="0" tIns="0" rIns="0" bIns="0" rtlCol="0" anchor="ctr" anchorCtr="0">
            <a:noAutofit/>
          </a:bodyPr>
          <a:lstStyle/>
          <a:p>
            <a:pPr algn="ctr"/>
            <a:r>
              <a:rPr lang="en-US" sz="900" dirty="0">
                <a:solidFill>
                  <a:schemeClr val="tx1">
                    <a:lumMod val="65000"/>
                    <a:lumOff val="35000"/>
                  </a:schemeClr>
                </a:solidFill>
              </a:rPr>
              <a:t>© 2021 SHRM. All Rights Reserved</a:t>
            </a:r>
            <a:endParaRPr lang="en-US" sz="1351" dirty="0">
              <a:solidFill>
                <a:schemeClr val="tx1">
                  <a:lumMod val="65000"/>
                  <a:lumOff val="35000"/>
                </a:schemeClr>
              </a:solidFill>
            </a:endParaRPr>
          </a:p>
        </p:txBody>
      </p:sp>
      <p:cxnSp>
        <p:nvCxnSpPr>
          <p:cNvPr id="14" name="Straight Connector 13">
            <a:extLst>
              <a:ext uri="{FF2B5EF4-FFF2-40B4-BE49-F238E27FC236}">
                <a16:creationId xmlns:a16="http://schemas.microsoft.com/office/drawing/2014/main" id="{51E09E9C-3517-2545-BD77-7B64D660D31F}"/>
              </a:ext>
            </a:extLst>
          </p:cNvPr>
          <p:cNvCxnSpPr>
            <a:cxnSpLocks/>
          </p:cNvCxnSpPr>
          <p:nvPr userDrawn="1"/>
        </p:nvCxnSpPr>
        <p:spPr>
          <a:xfrm>
            <a:off x="0" y="5931725"/>
            <a:ext cx="121920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C43A125B-3C3B-9946-90A7-A1E4A014E88E}"/>
              </a:ext>
            </a:extLst>
          </p:cNvPr>
          <p:cNvPicPr>
            <a:picLocks noChangeAspect="1"/>
          </p:cNvPicPr>
          <p:nvPr userDrawn="1"/>
        </p:nvPicPr>
        <p:blipFill>
          <a:blip r:embed="rId3"/>
          <a:stretch>
            <a:fillRect/>
          </a:stretch>
        </p:blipFill>
        <p:spPr>
          <a:xfrm>
            <a:off x="337153" y="6054122"/>
            <a:ext cx="1453892" cy="704529"/>
          </a:xfrm>
          <a:prstGeom prst="rect">
            <a:avLst/>
          </a:prstGeom>
        </p:spPr>
      </p:pic>
    </p:spTree>
    <p:extLst>
      <p:ext uri="{BB962C8B-B14F-4D97-AF65-F5344CB8AC3E}">
        <p14:creationId xmlns:p14="http://schemas.microsoft.com/office/powerpoint/2010/main" val="242393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1ECC6D2-CA7C-564B-97BB-1436DED82735}"/>
              </a:ext>
            </a:extLst>
          </p:cNvPr>
          <p:cNvSpPr/>
          <p:nvPr userDrawn="1"/>
        </p:nvSpPr>
        <p:spPr>
          <a:xfrm>
            <a:off x="0" y="5931725"/>
            <a:ext cx="12211218" cy="943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FBCAB75-085E-E941-9EC8-104B6FEEBC0A}"/>
              </a:ext>
            </a:extLst>
          </p:cNvPr>
          <p:cNvSpPr/>
          <p:nvPr userDrawn="1"/>
        </p:nvSpPr>
        <p:spPr>
          <a:xfrm>
            <a:off x="-9610" y="5931725"/>
            <a:ext cx="12211218" cy="931373"/>
          </a:xfrm>
          <a:prstGeom prst="rect">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Logo&#10;&#10;Description automatically generated">
            <a:extLst>
              <a:ext uri="{FF2B5EF4-FFF2-40B4-BE49-F238E27FC236}">
                <a16:creationId xmlns:a16="http://schemas.microsoft.com/office/drawing/2014/main" id="{871C7076-399F-BE44-B0AE-A8BB509C1B85}"/>
              </a:ext>
            </a:extLst>
          </p:cNvPr>
          <p:cNvPicPr>
            <a:picLocks noChangeAspect="1"/>
          </p:cNvPicPr>
          <p:nvPr userDrawn="1"/>
        </p:nvPicPr>
        <p:blipFill>
          <a:blip r:embed="rId2"/>
          <a:stretch>
            <a:fillRect/>
          </a:stretch>
        </p:blipFill>
        <p:spPr>
          <a:xfrm>
            <a:off x="10444479" y="6138028"/>
            <a:ext cx="1002051" cy="336111"/>
          </a:xfrm>
          <a:prstGeom prst="rect">
            <a:avLst/>
          </a:prstGeom>
        </p:spPr>
      </p:pic>
      <p:sp>
        <p:nvSpPr>
          <p:cNvPr id="11" name="TextBox 10">
            <a:extLst>
              <a:ext uri="{FF2B5EF4-FFF2-40B4-BE49-F238E27FC236}">
                <a16:creationId xmlns:a16="http://schemas.microsoft.com/office/drawing/2014/main" id="{3570C6AE-5D40-E541-9545-E8CC413BD059}"/>
              </a:ext>
            </a:extLst>
          </p:cNvPr>
          <p:cNvSpPr txBox="1"/>
          <p:nvPr userDrawn="1"/>
        </p:nvSpPr>
        <p:spPr>
          <a:xfrm>
            <a:off x="11449799" y="6303339"/>
            <a:ext cx="395437"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1">
                    <a:lumMod val="65000"/>
                    <a:lumOff val="35000"/>
                  </a:schemeClr>
                </a:solidFill>
              </a:rPr>
              <a:pPr algn="r"/>
              <a:t>‹#›</a:t>
            </a:fld>
            <a:endParaRPr lang="en-US" sz="1351" dirty="0">
              <a:solidFill>
                <a:schemeClr val="tx1">
                  <a:lumMod val="65000"/>
                  <a:lumOff val="35000"/>
                </a:schemeClr>
              </a:solidFill>
            </a:endParaRPr>
          </a:p>
        </p:txBody>
      </p:sp>
      <p:sp>
        <p:nvSpPr>
          <p:cNvPr id="12" name="TextBox 11">
            <a:extLst>
              <a:ext uri="{FF2B5EF4-FFF2-40B4-BE49-F238E27FC236}">
                <a16:creationId xmlns:a16="http://schemas.microsoft.com/office/drawing/2014/main" id="{9E49C27E-BE21-A04C-95A1-5C97C1A015D8}"/>
              </a:ext>
            </a:extLst>
          </p:cNvPr>
          <p:cNvSpPr txBox="1"/>
          <p:nvPr userDrawn="1"/>
        </p:nvSpPr>
        <p:spPr>
          <a:xfrm>
            <a:off x="9697197" y="6376795"/>
            <a:ext cx="1752602" cy="424587"/>
          </a:xfrm>
          <a:prstGeom prst="rect">
            <a:avLst/>
          </a:prstGeom>
          <a:noFill/>
        </p:spPr>
        <p:txBody>
          <a:bodyPr wrap="square" lIns="0" tIns="0" rIns="0" bIns="0" rtlCol="0" anchor="ctr" anchorCtr="0">
            <a:noAutofit/>
          </a:bodyPr>
          <a:lstStyle/>
          <a:p>
            <a:pPr algn="ctr"/>
            <a:r>
              <a:rPr lang="en-US" sz="900" dirty="0">
                <a:solidFill>
                  <a:schemeClr val="tx1">
                    <a:lumMod val="65000"/>
                    <a:lumOff val="35000"/>
                  </a:schemeClr>
                </a:solidFill>
              </a:rPr>
              <a:t>© 2021 SHRM. All Rights Reserved</a:t>
            </a:r>
            <a:endParaRPr lang="en-US" sz="1351" dirty="0">
              <a:solidFill>
                <a:schemeClr val="tx1">
                  <a:lumMod val="65000"/>
                  <a:lumOff val="35000"/>
                </a:schemeClr>
              </a:solidFill>
            </a:endParaRPr>
          </a:p>
        </p:txBody>
      </p:sp>
      <p:cxnSp>
        <p:nvCxnSpPr>
          <p:cNvPr id="14" name="Straight Connector 13">
            <a:extLst>
              <a:ext uri="{FF2B5EF4-FFF2-40B4-BE49-F238E27FC236}">
                <a16:creationId xmlns:a16="http://schemas.microsoft.com/office/drawing/2014/main" id="{51E09E9C-3517-2545-BD77-7B64D660D31F}"/>
              </a:ext>
            </a:extLst>
          </p:cNvPr>
          <p:cNvCxnSpPr>
            <a:cxnSpLocks/>
          </p:cNvCxnSpPr>
          <p:nvPr userDrawn="1"/>
        </p:nvCxnSpPr>
        <p:spPr>
          <a:xfrm>
            <a:off x="0" y="5931725"/>
            <a:ext cx="121920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C43A125B-3C3B-9946-90A7-A1E4A014E88E}"/>
              </a:ext>
            </a:extLst>
          </p:cNvPr>
          <p:cNvPicPr>
            <a:picLocks noChangeAspect="1"/>
          </p:cNvPicPr>
          <p:nvPr userDrawn="1"/>
        </p:nvPicPr>
        <p:blipFill>
          <a:blip r:embed="rId3"/>
          <a:stretch>
            <a:fillRect/>
          </a:stretch>
        </p:blipFill>
        <p:spPr>
          <a:xfrm>
            <a:off x="337153" y="6054122"/>
            <a:ext cx="1453892" cy="704529"/>
          </a:xfrm>
          <a:prstGeom prst="rect">
            <a:avLst/>
          </a:prstGeom>
        </p:spPr>
      </p:pic>
    </p:spTree>
    <p:extLst>
      <p:ext uri="{BB962C8B-B14F-4D97-AF65-F5344CB8AC3E}">
        <p14:creationId xmlns:p14="http://schemas.microsoft.com/office/powerpoint/2010/main" val="999450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A970638-F109-A24C-ABB2-7A5754E803B8}"/>
              </a:ext>
            </a:extLst>
          </p:cNvPr>
          <p:cNvSpPr/>
          <p:nvPr userDrawn="1"/>
        </p:nvSpPr>
        <p:spPr>
          <a:xfrm>
            <a:off x="-9610" y="0"/>
            <a:ext cx="12201610" cy="5931725"/>
          </a:xfrm>
          <a:prstGeom prst="rect">
            <a:avLst/>
          </a:prstGeom>
          <a:solidFill>
            <a:srgbClr val="1B3B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F36F2F1-F871-DA4C-8A03-D307023FFA91}"/>
              </a:ext>
            </a:extLst>
          </p:cNvPr>
          <p:cNvGrpSpPr/>
          <p:nvPr userDrawn="1"/>
        </p:nvGrpSpPr>
        <p:grpSpPr>
          <a:xfrm>
            <a:off x="6646237" y="-137240"/>
            <a:ext cx="6753137" cy="6744666"/>
            <a:chOff x="6646237" y="-137240"/>
            <a:chExt cx="6753137" cy="6744666"/>
          </a:xfrm>
        </p:grpSpPr>
        <p:sp>
          <p:nvSpPr>
            <p:cNvPr id="20" name="Freeform: Shape 12">
              <a:extLst>
                <a:ext uri="{FF2B5EF4-FFF2-40B4-BE49-F238E27FC236}">
                  <a16:creationId xmlns:a16="http://schemas.microsoft.com/office/drawing/2014/main" id="{2B542B20-DCFE-A846-9444-9F871C71A900}"/>
                </a:ext>
              </a:extLst>
            </p:cNvPr>
            <p:cNvSpPr/>
            <p:nvPr userDrawn="1"/>
          </p:nvSpPr>
          <p:spPr>
            <a:xfrm rot="830762" flipH="1">
              <a:off x="7964482" y="-137240"/>
              <a:ext cx="5218031" cy="6744666"/>
            </a:xfrm>
            <a:custGeom>
              <a:avLst/>
              <a:gdLst>
                <a:gd name="connsiteX0" fmla="*/ 2408370 w 4428983"/>
                <a:gd name="connsiteY0" fmla="*/ 0 h 5724767"/>
                <a:gd name="connsiteX1" fmla="*/ 4421867 w 4428983"/>
                <a:gd name="connsiteY1" fmla="*/ 514399 h 5724767"/>
                <a:gd name="connsiteX2" fmla="*/ 4428983 w 4428983"/>
                <a:gd name="connsiteY2" fmla="*/ 732446 h 5724767"/>
                <a:gd name="connsiteX3" fmla="*/ 415194 w 4428983"/>
                <a:gd name="connsiteY3" fmla="*/ 5660534 h 5724767"/>
                <a:gd name="connsiteX4" fmla="*/ 0 w 4428983"/>
                <a:gd name="connsiteY4" fmla="*/ 5724767 h 5724767"/>
                <a:gd name="connsiteX5" fmla="*/ 538360 w 4428983"/>
                <a:gd name="connsiteY5" fmla="*/ 3617477 h 5724767"/>
                <a:gd name="connsiteX6" fmla="*/ 604217 w 4428983"/>
                <a:gd name="connsiteY6" fmla="*/ 3593325 h 5724767"/>
                <a:gd name="connsiteX7" fmla="*/ 2501977 w 4428983"/>
                <a:gd name="connsiteY7" fmla="*/ 732446 h 5724767"/>
                <a:gd name="connsiteX8" fmla="*/ 2445018 w 4428983"/>
                <a:gd name="connsiteY8" fmla="*/ 157142 h 5724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8983" h="5724767">
                  <a:moveTo>
                    <a:pt x="2408370" y="0"/>
                  </a:moveTo>
                  <a:lnTo>
                    <a:pt x="4421867" y="514399"/>
                  </a:lnTo>
                  <a:lnTo>
                    <a:pt x="4428983" y="732446"/>
                  </a:lnTo>
                  <a:cubicBezTo>
                    <a:pt x="4428983" y="3159615"/>
                    <a:pt x="2704593" y="5187401"/>
                    <a:pt x="415194" y="5660534"/>
                  </a:cubicBezTo>
                  <a:lnTo>
                    <a:pt x="0" y="5724767"/>
                  </a:lnTo>
                  <a:lnTo>
                    <a:pt x="538360" y="3617477"/>
                  </a:lnTo>
                  <a:lnTo>
                    <a:pt x="604217" y="3593325"/>
                  </a:lnTo>
                  <a:cubicBezTo>
                    <a:pt x="1718364" y="3121259"/>
                    <a:pt x="2501977" y="2016606"/>
                    <a:pt x="2501977" y="732446"/>
                  </a:cubicBezTo>
                  <a:cubicBezTo>
                    <a:pt x="2501977" y="534529"/>
                    <a:pt x="2482128" y="342653"/>
                    <a:pt x="2445018" y="157142"/>
                  </a:cubicBezTo>
                  <a:close/>
                </a:path>
              </a:pathLst>
            </a:custGeom>
            <a:solidFill>
              <a:srgbClr val="F15833">
                <a:alpha val="85000"/>
              </a:srgbClr>
            </a:solidFill>
            <a:ln w="9525" cap="flat">
              <a:noFill/>
              <a:prstDash val="solid"/>
              <a:miter/>
            </a:ln>
          </p:spPr>
          <p:txBody>
            <a:bodyPr rtlCol="0" anchor="ctr"/>
            <a:lstStyle/>
            <a:p>
              <a:endParaRPr lang="en-US" dirty="0"/>
            </a:p>
          </p:txBody>
        </p:sp>
        <p:sp>
          <p:nvSpPr>
            <p:cNvPr id="21" name="Freeform: Shape 12">
              <a:extLst>
                <a:ext uri="{FF2B5EF4-FFF2-40B4-BE49-F238E27FC236}">
                  <a16:creationId xmlns:a16="http://schemas.microsoft.com/office/drawing/2014/main" id="{BC283488-B43C-FC48-AD9A-70657C8132EE}"/>
                </a:ext>
              </a:extLst>
            </p:cNvPr>
            <p:cNvSpPr/>
            <p:nvPr userDrawn="1"/>
          </p:nvSpPr>
          <p:spPr>
            <a:xfrm rot="5193091" flipH="1">
              <a:off x="7418025" y="528730"/>
              <a:ext cx="5218031" cy="6744666"/>
            </a:xfrm>
            <a:custGeom>
              <a:avLst/>
              <a:gdLst>
                <a:gd name="connsiteX0" fmla="*/ 2408370 w 4428983"/>
                <a:gd name="connsiteY0" fmla="*/ 0 h 5724767"/>
                <a:gd name="connsiteX1" fmla="*/ 4421867 w 4428983"/>
                <a:gd name="connsiteY1" fmla="*/ 514399 h 5724767"/>
                <a:gd name="connsiteX2" fmla="*/ 4428983 w 4428983"/>
                <a:gd name="connsiteY2" fmla="*/ 732446 h 5724767"/>
                <a:gd name="connsiteX3" fmla="*/ 415194 w 4428983"/>
                <a:gd name="connsiteY3" fmla="*/ 5660534 h 5724767"/>
                <a:gd name="connsiteX4" fmla="*/ 0 w 4428983"/>
                <a:gd name="connsiteY4" fmla="*/ 5724767 h 5724767"/>
                <a:gd name="connsiteX5" fmla="*/ 538360 w 4428983"/>
                <a:gd name="connsiteY5" fmla="*/ 3617477 h 5724767"/>
                <a:gd name="connsiteX6" fmla="*/ 604217 w 4428983"/>
                <a:gd name="connsiteY6" fmla="*/ 3593325 h 5724767"/>
                <a:gd name="connsiteX7" fmla="*/ 2501977 w 4428983"/>
                <a:gd name="connsiteY7" fmla="*/ 732446 h 5724767"/>
                <a:gd name="connsiteX8" fmla="*/ 2445018 w 4428983"/>
                <a:gd name="connsiteY8" fmla="*/ 157142 h 5724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8983" h="5724767">
                  <a:moveTo>
                    <a:pt x="2408370" y="0"/>
                  </a:moveTo>
                  <a:lnTo>
                    <a:pt x="4421867" y="514399"/>
                  </a:lnTo>
                  <a:lnTo>
                    <a:pt x="4428983" y="732446"/>
                  </a:lnTo>
                  <a:cubicBezTo>
                    <a:pt x="4428983" y="3159615"/>
                    <a:pt x="2704593" y="5187401"/>
                    <a:pt x="415194" y="5660534"/>
                  </a:cubicBezTo>
                  <a:lnTo>
                    <a:pt x="0" y="5724767"/>
                  </a:lnTo>
                  <a:lnTo>
                    <a:pt x="538360" y="3617477"/>
                  </a:lnTo>
                  <a:lnTo>
                    <a:pt x="604217" y="3593325"/>
                  </a:lnTo>
                  <a:cubicBezTo>
                    <a:pt x="1718364" y="3121259"/>
                    <a:pt x="2501977" y="2016606"/>
                    <a:pt x="2501977" y="732446"/>
                  </a:cubicBezTo>
                  <a:cubicBezTo>
                    <a:pt x="2501977" y="534529"/>
                    <a:pt x="2482128" y="342653"/>
                    <a:pt x="2445018" y="157142"/>
                  </a:cubicBezTo>
                  <a:close/>
                </a:path>
              </a:pathLst>
            </a:custGeom>
            <a:solidFill>
              <a:srgbClr val="FCC566">
                <a:alpha val="85000"/>
              </a:srgbClr>
            </a:solidFill>
            <a:ln w="9525" cap="flat">
              <a:noFill/>
              <a:prstDash val="solid"/>
              <a:miter/>
            </a:ln>
          </p:spPr>
          <p:txBody>
            <a:bodyPr rtlCol="0" anchor="ctr"/>
            <a:lstStyle/>
            <a:p>
              <a:endParaRPr lang="en-US" dirty="0"/>
            </a:p>
          </p:txBody>
        </p:sp>
        <p:sp>
          <p:nvSpPr>
            <p:cNvPr id="25" name="Freeform: Shape 12">
              <a:extLst>
                <a:ext uri="{FF2B5EF4-FFF2-40B4-BE49-F238E27FC236}">
                  <a16:creationId xmlns:a16="http://schemas.microsoft.com/office/drawing/2014/main" id="{2591872D-EFB1-DA48-BD38-D29A43CF2223}"/>
                </a:ext>
              </a:extLst>
            </p:cNvPr>
            <p:cNvSpPr/>
            <p:nvPr userDrawn="1"/>
          </p:nvSpPr>
          <p:spPr>
            <a:xfrm rot="830762" flipH="1">
              <a:off x="7956011" y="-137240"/>
              <a:ext cx="5218031" cy="6744666"/>
            </a:xfrm>
            <a:custGeom>
              <a:avLst/>
              <a:gdLst>
                <a:gd name="connsiteX0" fmla="*/ 2408370 w 4428983"/>
                <a:gd name="connsiteY0" fmla="*/ 0 h 5724767"/>
                <a:gd name="connsiteX1" fmla="*/ 4421867 w 4428983"/>
                <a:gd name="connsiteY1" fmla="*/ 514399 h 5724767"/>
                <a:gd name="connsiteX2" fmla="*/ 4428983 w 4428983"/>
                <a:gd name="connsiteY2" fmla="*/ 732446 h 5724767"/>
                <a:gd name="connsiteX3" fmla="*/ 415194 w 4428983"/>
                <a:gd name="connsiteY3" fmla="*/ 5660534 h 5724767"/>
                <a:gd name="connsiteX4" fmla="*/ 0 w 4428983"/>
                <a:gd name="connsiteY4" fmla="*/ 5724767 h 5724767"/>
                <a:gd name="connsiteX5" fmla="*/ 538360 w 4428983"/>
                <a:gd name="connsiteY5" fmla="*/ 3617477 h 5724767"/>
                <a:gd name="connsiteX6" fmla="*/ 604217 w 4428983"/>
                <a:gd name="connsiteY6" fmla="*/ 3593325 h 5724767"/>
                <a:gd name="connsiteX7" fmla="*/ 2501977 w 4428983"/>
                <a:gd name="connsiteY7" fmla="*/ 732446 h 5724767"/>
                <a:gd name="connsiteX8" fmla="*/ 2445018 w 4428983"/>
                <a:gd name="connsiteY8" fmla="*/ 157142 h 5724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8983" h="5724767">
                  <a:moveTo>
                    <a:pt x="2408370" y="0"/>
                  </a:moveTo>
                  <a:lnTo>
                    <a:pt x="4421867" y="514399"/>
                  </a:lnTo>
                  <a:lnTo>
                    <a:pt x="4428983" y="732446"/>
                  </a:lnTo>
                  <a:cubicBezTo>
                    <a:pt x="4428983" y="3159615"/>
                    <a:pt x="2704593" y="5187401"/>
                    <a:pt x="415194" y="5660534"/>
                  </a:cubicBezTo>
                  <a:lnTo>
                    <a:pt x="0" y="5724767"/>
                  </a:lnTo>
                  <a:lnTo>
                    <a:pt x="538360" y="3617477"/>
                  </a:lnTo>
                  <a:lnTo>
                    <a:pt x="604217" y="3593325"/>
                  </a:lnTo>
                  <a:cubicBezTo>
                    <a:pt x="1718364" y="3121259"/>
                    <a:pt x="2501977" y="2016606"/>
                    <a:pt x="2501977" y="732446"/>
                  </a:cubicBezTo>
                  <a:cubicBezTo>
                    <a:pt x="2501977" y="534529"/>
                    <a:pt x="2482128" y="342653"/>
                    <a:pt x="2445018" y="157142"/>
                  </a:cubicBezTo>
                  <a:close/>
                </a:path>
              </a:pathLst>
            </a:custGeom>
            <a:solidFill>
              <a:srgbClr val="BABD59">
                <a:alpha val="85000"/>
              </a:srgbClr>
            </a:solidFill>
            <a:ln w="9525" cap="flat">
              <a:noFill/>
              <a:prstDash val="solid"/>
              <a:miter/>
            </a:ln>
          </p:spPr>
          <p:txBody>
            <a:bodyPr rtlCol="0" anchor="ctr"/>
            <a:lstStyle/>
            <a:p>
              <a:endParaRPr lang="en-US" dirty="0"/>
            </a:p>
          </p:txBody>
        </p:sp>
        <p:sp>
          <p:nvSpPr>
            <p:cNvPr id="26" name="Freeform: Shape 12">
              <a:extLst>
                <a:ext uri="{FF2B5EF4-FFF2-40B4-BE49-F238E27FC236}">
                  <a16:creationId xmlns:a16="http://schemas.microsoft.com/office/drawing/2014/main" id="{906C7A2C-38A5-7E47-993D-6658EB5B23C5}"/>
                </a:ext>
              </a:extLst>
            </p:cNvPr>
            <p:cNvSpPr/>
            <p:nvPr userDrawn="1"/>
          </p:nvSpPr>
          <p:spPr>
            <a:xfrm rot="5193091" flipH="1">
              <a:off x="7409554" y="528730"/>
              <a:ext cx="5218031" cy="6744666"/>
            </a:xfrm>
            <a:custGeom>
              <a:avLst/>
              <a:gdLst>
                <a:gd name="connsiteX0" fmla="*/ 2408370 w 4428983"/>
                <a:gd name="connsiteY0" fmla="*/ 0 h 5724767"/>
                <a:gd name="connsiteX1" fmla="*/ 4421867 w 4428983"/>
                <a:gd name="connsiteY1" fmla="*/ 514399 h 5724767"/>
                <a:gd name="connsiteX2" fmla="*/ 4428983 w 4428983"/>
                <a:gd name="connsiteY2" fmla="*/ 732446 h 5724767"/>
                <a:gd name="connsiteX3" fmla="*/ 415194 w 4428983"/>
                <a:gd name="connsiteY3" fmla="*/ 5660534 h 5724767"/>
                <a:gd name="connsiteX4" fmla="*/ 0 w 4428983"/>
                <a:gd name="connsiteY4" fmla="*/ 5724767 h 5724767"/>
                <a:gd name="connsiteX5" fmla="*/ 538360 w 4428983"/>
                <a:gd name="connsiteY5" fmla="*/ 3617477 h 5724767"/>
                <a:gd name="connsiteX6" fmla="*/ 604217 w 4428983"/>
                <a:gd name="connsiteY6" fmla="*/ 3593325 h 5724767"/>
                <a:gd name="connsiteX7" fmla="*/ 2501977 w 4428983"/>
                <a:gd name="connsiteY7" fmla="*/ 732446 h 5724767"/>
                <a:gd name="connsiteX8" fmla="*/ 2445018 w 4428983"/>
                <a:gd name="connsiteY8" fmla="*/ 157142 h 5724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8983" h="5724767">
                  <a:moveTo>
                    <a:pt x="2408370" y="0"/>
                  </a:moveTo>
                  <a:lnTo>
                    <a:pt x="4421867" y="514399"/>
                  </a:lnTo>
                  <a:lnTo>
                    <a:pt x="4428983" y="732446"/>
                  </a:lnTo>
                  <a:cubicBezTo>
                    <a:pt x="4428983" y="3159615"/>
                    <a:pt x="2704593" y="5187401"/>
                    <a:pt x="415194" y="5660534"/>
                  </a:cubicBezTo>
                  <a:lnTo>
                    <a:pt x="0" y="5724767"/>
                  </a:lnTo>
                  <a:lnTo>
                    <a:pt x="538360" y="3617477"/>
                  </a:lnTo>
                  <a:lnTo>
                    <a:pt x="604217" y="3593325"/>
                  </a:lnTo>
                  <a:cubicBezTo>
                    <a:pt x="1718364" y="3121259"/>
                    <a:pt x="2501977" y="2016606"/>
                    <a:pt x="2501977" y="732446"/>
                  </a:cubicBezTo>
                  <a:cubicBezTo>
                    <a:pt x="2501977" y="534529"/>
                    <a:pt x="2482128" y="342653"/>
                    <a:pt x="2445018" y="157142"/>
                  </a:cubicBezTo>
                  <a:close/>
                </a:path>
              </a:pathLst>
            </a:custGeom>
            <a:solidFill>
              <a:srgbClr val="FCC566">
                <a:alpha val="85000"/>
              </a:srgbClr>
            </a:solidFill>
            <a:ln w="9525" cap="flat">
              <a:noFill/>
              <a:prstDash val="solid"/>
              <a:miter/>
            </a:ln>
          </p:spPr>
          <p:txBody>
            <a:bodyPr rtlCol="0" anchor="ctr"/>
            <a:lstStyle/>
            <a:p>
              <a:endParaRPr lang="en-US" dirty="0"/>
            </a:p>
          </p:txBody>
        </p:sp>
      </p:grpSp>
      <p:sp>
        <p:nvSpPr>
          <p:cNvPr id="8" name="Rectangle 7">
            <a:extLst>
              <a:ext uri="{FF2B5EF4-FFF2-40B4-BE49-F238E27FC236}">
                <a16:creationId xmlns:a16="http://schemas.microsoft.com/office/drawing/2014/main" id="{2A64AAAB-29B0-9745-B707-0CEB7BE3628E}"/>
              </a:ext>
            </a:extLst>
          </p:cNvPr>
          <p:cNvSpPr/>
          <p:nvPr userDrawn="1"/>
        </p:nvSpPr>
        <p:spPr>
          <a:xfrm>
            <a:off x="0" y="5931725"/>
            <a:ext cx="12211218" cy="943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CEC54F1-A9C8-944E-9AE1-F2A14F19591B}"/>
              </a:ext>
            </a:extLst>
          </p:cNvPr>
          <p:cNvSpPr/>
          <p:nvPr userDrawn="1"/>
        </p:nvSpPr>
        <p:spPr>
          <a:xfrm>
            <a:off x="-9610" y="5931725"/>
            <a:ext cx="12211218" cy="931373"/>
          </a:xfrm>
          <a:prstGeom prst="rect">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Logo&#10;&#10;Description automatically generated">
            <a:extLst>
              <a:ext uri="{FF2B5EF4-FFF2-40B4-BE49-F238E27FC236}">
                <a16:creationId xmlns:a16="http://schemas.microsoft.com/office/drawing/2014/main" id="{CADDCCAD-A3BB-7A43-AD3C-31AF5AC870B1}"/>
              </a:ext>
            </a:extLst>
          </p:cNvPr>
          <p:cNvPicPr>
            <a:picLocks noChangeAspect="1"/>
          </p:cNvPicPr>
          <p:nvPr userDrawn="1"/>
        </p:nvPicPr>
        <p:blipFill>
          <a:blip r:embed="rId2"/>
          <a:stretch>
            <a:fillRect/>
          </a:stretch>
        </p:blipFill>
        <p:spPr>
          <a:xfrm>
            <a:off x="10444479" y="6138028"/>
            <a:ext cx="1002051" cy="336111"/>
          </a:xfrm>
          <a:prstGeom prst="rect">
            <a:avLst/>
          </a:prstGeom>
        </p:spPr>
      </p:pic>
      <p:sp>
        <p:nvSpPr>
          <p:cNvPr id="11" name="TextBox 10">
            <a:extLst>
              <a:ext uri="{FF2B5EF4-FFF2-40B4-BE49-F238E27FC236}">
                <a16:creationId xmlns:a16="http://schemas.microsoft.com/office/drawing/2014/main" id="{06445D06-27D9-F745-8881-9A8C637A2C25}"/>
              </a:ext>
            </a:extLst>
          </p:cNvPr>
          <p:cNvSpPr txBox="1"/>
          <p:nvPr userDrawn="1"/>
        </p:nvSpPr>
        <p:spPr>
          <a:xfrm>
            <a:off x="11449799" y="6303339"/>
            <a:ext cx="395437"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1">
                    <a:lumMod val="65000"/>
                    <a:lumOff val="35000"/>
                  </a:schemeClr>
                </a:solidFill>
              </a:rPr>
              <a:pPr algn="r"/>
              <a:t>‹#›</a:t>
            </a:fld>
            <a:endParaRPr lang="en-US" sz="1351" dirty="0">
              <a:solidFill>
                <a:schemeClr val="tx1">
                  <a:lumMod val="65000"/>
                  <a:lumOff val="35000"/>
                </a:schemeClr>
              </a:solidFill>
            </a:endParaRPr>
          </a:p>
        </p:txBody>
      </p:sp>
      <p:sp>
        <p:nvSpPr>
          <p:cNvPr id="12" name="TextBox 11">
            <a:extLst>
              <a:ext uri="{FF2B5EF4-FFF2-40B4-BE49-F238E27FC236}">
                <a16:creationId xmlns:a16="http://schemas.microsoft.com/office/drawing/2014/main" id="{7AF8AA95-20C9-0F4E-9CE1-3EDE50A2772A}"/>
              </a:ext>
            </a:extLst>
          </p:cNvPr>
          <p:cNvSpPr txBox="1"/>
          <p:nvPr userDrawn="1"/>
        </p:nvSpPr>
        <p:spPr>
          <a:xfrm>
            <a:off x="9697197" y="6376795"/>
            <a:ext cx="1752602" cy="424587"/>
          </a:xfrm>
          <a:prstGeom prst="rect">
            <a:avLst/>
          </a:prstGeom>
          <a:noFill/>
        </p:spPr>
        <p:txBody>
          <a:bodyPr wrap="square" lIns="0" tIns="0" rIns="0" bIns="0" rtlCol="0" anchor="ctr" anchorCtr="0">
            <a:noAutofit/>
          </a:bodyPr>
          <a:lstStyle/>
          <a:p>
            <a:pPr algn="ctr"/>
            <a:r>
              <a:rPr lang="en-US" sz="900" dirty="0">
                <a:solidFill>
                  <a:schemeClr val="tx1">
                    <a:lumMod val="65000"/>
                    <a:lumOff val="35000"/>
                  </a:schemeClr>
                </a:solidFill>
              </a:rPr>
              <a:t>© 2021 SHRM. All Rights Reserved</a:t>
            </a:r>
            <a:endParaRPr lang="en-US" sz="1351" dirty="0">
              <a:solidFill>
                <a:schemeClr val="tx1">
                  <a:lumMod val="65000"/>
                  <a:lumOff val="35000"/>
                </a:schemeClr>
              </a:solidFill>
            </a:endParaRPr>
          </a:p>
        </p:txBody>
      </p:sp>
      <p:cxnSp>
        <p:nvCxnSpPr>
          <p:cNvPr id="14" name="Straight Connector 13">
            <a:extLst>
              <a:ext uri="{FF2B5EF4-FFF2-40B4-BE49-F238E27FC236}">
                <a16:creationId xmlns:a16="http://schemas.microsoft.com/office/drawing/2014/main" id="{F5A391E2-BAFC-B849-8EBB-43F0E2707513}"/>
              </a:ext>
            </a:extLst>
          </p:cNvPr>
          <p:cNvCxnSpPr>
            <a:cxnSpLocks/>
          </p:cNvCxnSpPr>
          <p:nvPr userDrawn="1"/>
        </p:nvCxnSpPr>
        <p:spPr>
          <a:xfrm>
            <a:off x="0" y="5931725"/>
            <a:ext cx="121920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D2FC4589-C472-7A47-A697-B6A097660F94}"/>
              </a:ext>
            </a:extLst>
          </p:cNvPr>
          <p:cNvPicPr>
            <a:picLocks noChangeAspect="1"/>
          </p:cNvPicPr>
          <p:nvPr userDrawn="1"/>
        </p:nvPicPr>
        <p:blipFill>
          <a:blip r:embed="rId3"/>
          <a:stretch>
            <a:fillRect/>
          </a:stretch>
        </p:blipFill>
        <p:spPr>
          <a:xfrm>
            <a:off x="337153" y="6054122"/>
            <a:ext cx="1453892" cy="704529"/>
          </a:xfrm>
          <a:prstGeom prst="rect">
            <a:avLst/>
          </a:prstGeom>
        </p:spPr>
      </p:pic>
    </p:spTree>
    <p:extLst>
      <p:ext uri="{BB962C8B-B14F-4D97-AF65-F5344CB8AC3E}">
        <p14:creationId xmlns:p14="http://schemas.microsoft.com/office/powerpoint/2010/main" val="2314979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4BA4F-7C27-C445-AFE3-29F796F257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61EABF-BAE3-7E42-8440-F423596DC9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EBB1FB-110D-1848-9875-D16FFBBE5CE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80FF76-A1B8-6F49-84BB-18D1E52D8548}"/>
              </a:ext>
            </a:extLst>
          </p:cNvPr>
          <p:cNvSpPr>
            <a:spLocks noGrp="1"/>
          </p:cNvSpPr>
          <p:nvPr>
            <p:ph type="dt" sz="half" idx="10"/>
          </p:nvPr>
        </p:nvSpPr>
        <p:spPr/>
        <p:txBody>
          <a:bodyPr/>
          <a:lstStyle/>
          <a:p>
            <a:fld id="{606E3DC6-4C52-D646-ADBB-3FFA4B3B84A6}" type="datetimeFigureOut">
              <a:rPr lang="en-US" smtClean="0"/>
              <a:t>9/21/2021</a:t>
            </a:fld>
            <a:endParaRPr lang="en-US"/>
          </a:p>
        </p:txBody>
      </p:sp>
      <p:sp>
        <p:nvSpPr>
          <p:cNvPr id="6" name="Footer Placeholder 5">
            <a:extLst>
              <a:ext uri="{FF2B5EF4-FFF2-40B4-BE49-F238E27FC236}">
                <a16:creationId xmlns:a16="http://schemas.microsoft.com/office/drawing/2014/main" id="{FA4C3D27-1924-E14F-8140-9917B13206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44A347-9206-DF44-9095-09DC229F14B0}"/>
              </a:ext>
            </a:extLst>
          </p:cNvPr>
          <p:cNvSpPr>
            <a:spLocks noGrp="1"/>
          </p:cNvSpPr>
          <p:nvPr>
            <p:ph type="sldNum" sz="quarter" idx="12"/>
          </p:nvPr>
        </p:nvSpPr>
        <p:spPr/>
        <p:txBody>
          <a:bodyPr/>
          <a:lstStyle/>
          <a:p>
            <a:fld id="{38E71BB0-7984-A741-893D-9D52E126EFF9}" type="slidenum">
              <a:rPr lang="en-US" smtClean="0"/>
              <a:t>‹#›</a:t>
            </a:fld>
            <a:endParaRPr lang="en-US"/>
          </a:p>
        </p:txBody>
      </p:sp>
    </p:spTree>
    <p:extLst>
      <p:ext uri="{BB962C8B-B14F-4D97-AF65-F5344CB8AC3E}">
        <p14:creationId xmlns:p14="http://schemas.microsoft.com/office/powerpoint/2010/main" val="2297714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D57D8D-9BE1-FB4E-9089-D881EDB226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41A795-7547-7647-9B67-2F5EFB8379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C3B068-A5FC-4347-B2DD-3AA643B6D6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6E3DC6-4C52-D646-ADBB-3FFA4B3B84A6}" type="datetimeFigureOut">
              <a:rPr lang="en-US" smtClean="0"/>
              <a:t>9/21/2021</a:t>
            </a:fld>
            <a:endParaRPr lang="en-US"/>
          </a:p>
        </p:txBody>
      </p:sp>
      <p:sp>
        <p:nvSpPr>
          <p:cNvPr id="5" name="Footer Placeholder 4">
            <a:extLst>
              <a:ext uri="{FF2B5EF4-FFF2-40B4-BE49-F238E27FC236}">
                <a16:creationId xmlns:a16="http://schemas.microsoft.com/office/drawing/2014/main" id="{B2A81E16-A1E1-674F-BC86-E420382F37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3EA7113-ABF2-D048-9351-D2AF0EFCF8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E71BB0-7984-A741-893D-9D52E126EFF9}" type="slidenum">
              <a:rPr lang="en-US" smtClean="0"/>
              <a:t>‹#›</a:t>
            </a:fld>
            <a:endParaRPr lang="en-US"/>
          </a:p>
        </p:txBody>
      </p:sp>
    </p:spTree>
    <p:extLst>
      <p:ext uri="{BB962C8B-B14F-4D97-AF65-F5344CB8AC3E}">
        <p14:creationId xmlns:p14="http://schemas.microsoft.com/office/powerpoint/2010/main" val="2908278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51" r:id="rId4"/>
    <p:sldLayoutId id="2147483660" r:id="rId5"/>
    <p:sldLayoutId id="2147483662" r:id="rId6"/>
    <p:sldLayoutId id="2147483665" r:id="rId7"/>
    <p:sldLayoutId id="2147483664"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 id="2147483667" r:id="rId17"/>
    <p:sldLayoutId id="2147483668"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18.sv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4.png"/><Relationship Id="rId7"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5.svg"/><Relationship Id="rId9" Type="http://schemas.openxmlformats.org/officeDocument/2006/relationships/image" Target="../media/image2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6.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9.sv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svg"/><Relationship Id="rId2" Type="http://schemas.openxmlformats.org/officeDocument/2006/relationships/notesSlide" Target="../notesSlides/notesSlide34.xml"/><Relationship Id="rId16" Type="http://schemas.openxmlformats.org/officeDocument/2006/relationships/image" Target="../media/image46.svg"/><Relationship Id="rId1" Type="http://schemas.openxmlformats.org/officeDocument/2006/relationships/slideLayout" Target="../slideLayouts/slideLayout6.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 Id="rId14" Type="http://schemas.openxmlformats.org/officeDocument/2006/relationships/image" Target="../media/image44.sv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hyperlink" Target="https://stg-edit.shrm.org/hr-today/news/hr-magazine/1116/pages/why-hiring-veterans-makes-good-business-sense.aspx" TargetMode="External"/><Relationship Id="rId2" Type="http://schemas.openxmlformats.org/officeDocument/2006/relationships/notesSlide" Target="../notesSlides/notesSlide39.xml"/><Relationship Id="rId1" Type="http://schemas.openxmlformats.org/officeDocument/2006/relationships/slideLayout" Target="../slideLayouts/slideLayout17.xml"/><Relationship Id="rId4" Type="http://schemas.openxmlformats.org/officeDocument/2006/relationships/hyperlink" Target="https://www.fuqua.duke.edu/duke-fuqua-insights/how-military-service-can-hurt-some-job-seekers%E2%80%99-prospects"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s://www.uschamberfoundation.org/" TargetMode="External"/><Relationship Id="rId2" Type="http://schemas.openxmlformats.org/officeDocument/2006/relationships/notesSlide" Target="../notesSlides/notesSlide40.xml"/><Relationship Id="rId1" Type="http://schemas.openxmlformats.org/officeDocument/2006/relationships/slideLayout" Target="../slideLayouts/slideLayout17.xml"/><Relationship Id="rId5" Type="http://schemas.openxmlformats.org/officeDocument/2006/relationships/hyperlink" Target="https://stg-edit.shrm.org/hr-today/news/hr-magazine/1116/pages/why-hiring-veterans-makes-good-business-sense.aspx" TargetMode="External"/><Relationship Id="rId4" Type="http://schemas.openxmlformats.org/officeDocument/2006/relationships/hyperlink" Target="https://ivmf.syracuse.edu/wp-content/uploads/2016/05/WORK-AFTER-SERVICE-Developing-Workforce-Readiness-and-Veteran-Talent-for-the-Future.pdf"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stg-edit.shrm.org/foundation/ourwork/initiatives/engaging-and-integrating-military-veterans/Documents/Veterans%20Hiring%20Guidebook_FNL_web.pdf?_ga=2.55972843.1974912385.1538399697-779128489.1514558977" TargetMode="External"/><Relationship Id="rId2" Type="http://schemas.openxmlformats.org/officeDocument/2006/relationships/notesSlide" Target="../notesSlides/notesSlide41.xml"/><Relationship Id="rId1" Type="http://schemas.openxmlformats.org/officeDocument/2006/relationships/slideLayout" Target="../slideLayouts/slideLayout17.xml"/><Relationship Id="rId4" Type="http://schemas.openxmlformats.org/officeDocument/2006/relationships/hyperlink" Target="https://www.sciencedirect.com/science/article/abs/pii/S1053482214000333"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hyperlink" Target="http://www.bls.gov/news.release/vet.t04.htm" TargetMode="External"/><Relationship Id="rId2" Type="http://schemas.openxmlformats.org/officeDocument/2006/relationships/notesSlide" Target="../notesSlides/notesSlide43.xml"/><Relationship Id="rId1" Type="http://schemas.openxmlformats.org/officeDocument/2006/relationships/slideLayout" Target="../slideLayouts/slideLayout17.xml"/><Relationship Id="rId4" Type="http://schemas.openxmlformats.org/officeDocument/2006/relationships/hyperlink" Target="http://www.dod.gov/"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www.bls.gov/news.release/vet.t04.htm" TargetMode="Externa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8BEF1-F827-4B05-A93D-08516864785F}"/>
              </a:ext>
            </a:extLst>
          </p:cNvPr>
          <p:cNvSpPr txBox="1">
            <a:spLocks/>
          </p:cNvSpPr>
          <p:nvPr/>
        </p:nvSpPr>
        <p:spPr>
          <a:xfrm>
            <a:off x="6096000" y="2186887"/>
            <a:ext cx="6096000" cy="1301887"/>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333333"/>
                </a:solidFill>
                <a:latin typeface="Proxima Nova Rg"/>
              </a:rPr>
              <a:t>Ensuring Workplace Inclusion for Veterans, Military Spouses, and Caregivers</a:t>
            </a:r>
          </a:p>
        </p:txBody>
      </p:sp>
    </p:spTree>
    <p:extLst>
      <p:ext uri="{BB962C8B-B14F-4D97-AF65-F5344CB8AC3E}">
        <p14:creationId xmlns:p14="http://schemas.microsoft.com/office/powerpoint/2010/main" val="3043433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 y="312821"/>
            <a:ext cx="11887200" cy="1325563"/>
          </a:xfrm>
        </p:spPr>
        <p:txBody>
          <a:bodyPr>
            <a:noAutofit/>
          </a:bodyPr>
          <a:lstStyle/>
          <a:p>
            <a:r>
              <a:rPr lang="en-US" sz="3200" b="1" dirty="0">
                <a:solidFill>
                  <a:srgbClr val="333333"/>
                </a:solidFill>
                <a:latin typeface="Proxima Nova Rg"/>
              </a:rPr>
              <a:t>Building the Business Case to Hire Veterans, Military Spouses, and Caregivers: Fit to DEI</a:t>
            </a:r>
            <a:br>
              <a:rPr lang="en-US" sz="3200" b="1" dirty="0">
                <a:solidFill>
                  <a:srgbClr val="333333"/>
                </a:solidFill>
                <a:latin typeface="Proxima Nova Rg"/>
              </a:rPr>
            </a:br>
            <a:endParaRPr lang="en-US" sz="3200" b="1" dirty="0">
              <a:solidFill>
                <a:srgbClr val="333333"/>
              </a:solidFill>
              <a:latin typeface="Proxima Nova Rg"/>
            </a:endParaRPr>
          </a:p>
        </p:txBody>
      </p:sp>
      <p:sp>
        <p:nvSpPr>
          <p:cNvPr id="3" name="Content Placeholder 2"/>
          <p:cNvSpPr>
            <a:spLocks noGrp="1"/>
          </p:cNvSpPr>
          <p:nvPr>
            <p:ph idx="4294967295"/>
          </p:nvPr>
        </p:nvSpPr>
        <p:spPr>
          <a:xfrm>
            <a:off x="433136" y="1309794"/>
            <a:ext cx="11277600" cy="4682017"/>
          </a:xfrm>
        </p:spPr>
        <p:txBody>
          <a:bodyPr vert="horz" lIns="91440" tIns="45720" rIns="91440" bIns="45720" rtlCol="0" anchor="t">
            <a:normAutofit lnSpcReduction="10000"/>
          </a:bodyPr>
          <a:lstStyle/>
          <a:p>
            <a:pPr>
              <a:lnSpc>
                <a:spcPct val="100000"/>
              </a:lnSpc>
            </a:pPr>
            <a:r>
              <a:rPr lang="en-US" sz="2000" dirty="0">
                <a:solidFill>
                  <a:srgbClr val="333333"/>
                </a:solidFill>
                <a:latin typeface="Proxima Nova Rg"/>
              </a:rPr>
              <a:t>“</a:t>
            </a:r>
            <a:r>
              <a:rPr lang="en-US" sz="2400" dirty="0">
                <a:solidFill>
                  <a:srgbClr val="333333"/>
                </a:solidFill>
                <a:latin typeface="Proxima Nova Rg"/>
              </a:rPr>
              <a:t>In addition to the wide spectrum of skills and experiences that veterans bring to the civilian workforce, over 8 in 10 employers say that the talent pool of veterans is embedded with diversity of gender, race, and age.” </a:t>
            </a:r>
            <a:r>
              <a:rPr lang="en-US" sz="2400" i="1" dirty="0">
                <a:solidFill>
                  <a:srgbClr val="333333"/>
                </a:solidFill>
                <a:latin typeface="Proxima Nova Rg"/>
              </a:rPr>
              <a:t>Unlocking the Potential of the Veteran Workforce, SHRM Foundation and USAA</a:t>
            </a:r>
            <a:endParaRPr lang="en-US"/>
          </a:p>
          <a:p>
            <a:pPr>
              <a:lnSpc>
                <a:spcPct val="100000"/>
              </a:lnSpc>
            </a:pPr>
            <a:r>
              <a:rPr lang="en-US" sz="2400" dirty="0">
                <a:solidFill>
                  <a:srgbClr val="333333"/>
                </a:solidFill>
                <a:latin typeface="Proxima Nova Rg"/>
              </a:rPr>
              <a:t>“When implementing diversity, equity, and inclusion (DEI) programs focused on untapped talent groups, the benefits were greater than or the same as those from their standard talent groups.” </a:t>
            </a:r>
            <a:r>
              <a:rPr lang="en-US" sz="2400" i="1" dirty="0">
                <a:solidFill>
                  <a:srgbClr val="333333"/>
                </a:solidFill>
                <a:latin typeface="Proxima Nova Rg"/>
              </a:rPr>
              <a:t>Beneath the Surface: A Unified Approach to Realizing the Value of Untapped Talent, SHRM Foundation and Walmart Foundation</a:t>
            </a:r>
          </a:p>
          <a:p>
            <a:pPr>
              <a:lnSpc>
                <a:spcPct val="100000"/>
              </a:lnSpc>
            </a:pPr>
            <a:r>
              <a:rPr lang="en-US" sz="2400" dirty="0">
                <a:solidFill>
                  <a:srgbClr val="333333"/>
                </a:solidFill>
                <a:latin typeface="Proxima Nova Rg"/>
              </a:rPr>
              <a:t>Diverse orgs are 35% more likely to financially out perform competitors </a:t>
            </a:r>
            <a:r>
              <a:rPr lang="en-US" sz="2400" i="1" dirty="0">
                <a:solidFill>
                  <a:srgbClr val="333333"/>
                </a:solidFill>
                <a:latin typeface="Proxima Nova Rg"/>
              </a:rPr>
              <a:t>Beneath the Surface: A Unified Approach to Realizing the Value of Untapped Talent, SHRM Foundation and Walmart*org</a:t>
            </a:r>
          </a:p>
          <a:p>
            <a:endParaRPr lang="en-US" sz="2000" dirty="0">
              <a:solidFill>
                <a:srgbClr val="333333"/>
              </a:solidFill>
              <a:latin typeface="Proxima Nova Rg"/>
            </a:endParaRPr>
          </a:p>
        </p:txBody>
      </p:sp>
      <p:sp>
        <p:nvSpPr>
          <p:cNvPr id="4" name="Slide Number Placeholder 3"/>
          <p:cNvSpPr>
            <a:spLocks noGrp="1"/>
          </p:cNvSpPr>
          <p:nvPr>
            <p:ph type="sldNum" sz="quarter" idx="4294967295"/>
          </p:nvPr>
        </p:nvSpPr>
        <p:spPr>
          <a:xfrm>
            <a:off x="9448800" y="6356350"/>
            <a:ext cx="2743200" cy="365125"/>
          </a:xfrm>
        </p:spPr>
        <p:txBody>
          <a:bodyPr/>
          <a:lstStyle/>
          <a:p>
            <a:fld id="{D7C40D7D-A211-42DA-BD10-8B425EE36B3E}" type="slidenum">
              <a:rPr lang="en-US" smtClean="0"/>
              <a:t>10</a:t>
            </a:fld>
            <a:endParaRPr lang="en-US"/>
          </a:p>
        </p:txBody>
      </p:sp>
    </p:spTree>
    <p:extLst>
      <p:ext uri="{BB962C8B-B14F-4D97-AF65-F5344CB8AC3E}">
        <p14:creationId xmlns:p14="http://schemas.microsoft.com/office/powerpoint/2010/main" val="39349889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48916" y="127001"/>
            <a:ext cx="8829675" cy="1325562"/>
          </a:xfrm>
        </p:spPr>
        <p:txBody>
          <a:bodyPr>
            <a:normAutofit fontScale="90000"/>
          </a:bodyPr>
          <a:lstStyle/>
          <a:p>
            <a:r>
              <a:rPr lang="en-US" sz="3200" b="1" dirty="0">
                <a:solidFill>
                  <a:srgbClr val="333333"/>
                </a:solidFill>
                <a:latin typeface="Proxima Nova Rg"/>
              </a:rPr>
              <a:t>Building the Business Case to Hire Veterans, </a:t>
            </a:r>
            <a:br>
              <a:rPr lang="en-US" sz="3200" b="1" dirty="0">
                <a:solidFill>
                  <a:srgbClr val="333333"/>
                </a:solidFill>
                <a:latin typeface="Proxima Nova Rg"/>
              </a:rPr>
            </a:br>
            <a:r>
              <a:rPr lang="en-US" sz="3200" b="1" dirty="0">
                <a:solidFill>
                  <a:srgbClr val="333333"/>
                </a:solidFill>
                <a:latin typeface="Proxima Nova Rg"/>
              </a:rPr>
              <a:t>Military Spouses, and Caregivers: Your Role</a:t>
            </a:r>
          </a:p>
        </p:txBody>
      </p:sp>
      <p:sp>
        <p:nvSpPr>
          <p:cNvPr id="3" name="Content Placeholder 2"/>
          <p:cNvSpPr>
            <a:spLocks noGrp="1"/>
          </p:cNvSpPr>
          <p:nvPr>
            <p:ph idx="4294967295"/>
          </p:nvPr>
        </p:nvSpPr>
        <p:spPr>
          <a:xfrm>
            <a:off x="549140" y="1221916"/>
            <a:ext cx="9139686" cy="4825352"/>
          </a:xfrm>
        </p:spPr>
        <p:txBody>
          <a:bodyPr vert="horz" lIns="91440" tIns="45720" rIns="91440" bIns="45720" rtlCol="0" anchor="t">
            <a:normAutofit fontScale="92500"/>
          </a:bodyPr>
          <a:lstStyle/>
          <a:p>
            <a:pPr marL="0" indent="0">
              <a:buNone/>
            </a:pPr>
            <a:r>
              <a:rPr lang="en-US" dirty="0">
                <a:solidFill>
                  <a:srgbClr val="333333"/>
                </a:solidFill>
                <a:latin typeface="Proxima Nova Rg"/>
              </a:rPr>
              <a:t> </a:t>
            </a:r>
            <a:r>
              <a:rPr lang="en-US" sz="3200" b="1" dirty="0">
                <a:solidFill>
                  <a:srgbClr val="1B3B68"/>
                </a:solidFill>
                <a:latin typeface="Proxima Nova Rg"/>
              </a:rPr>
              <a:t>Ask yourself:</a:t>
            </a:r>
          </a:p>
          <a:p>
            <a:pPr>
              <a:lnSpc>
                <a:spcPct val="110000"/>
              </a:lnSpc>
              <a:spcAft>
                <a:spcPts val="400"/>
              </a:spcAft>
            </a:pPr>
            <a:r>
              <a:rPr lang="en-US" sz="2400" dirty="0">
                <a:solidFill>
                  <a:srgbClr val="333333"/>
                </a:solidFill>
                <a:latin typeface="Proxima Nova Rg"/>
              </a:rPr>
              <a:t>Who in your organization needs to know the business case for hiring veterans, military spouses and caregivers? </a:t>
            </a:r>
          </a:p>
          <a:p>
            <a:pPr>
              <a:lnSpc>
                <a:spcPct val="110000"/>
              </a:lnSpc>
              <a:spcAft>
                <a:spcPts val="400"/>
              </a:spcAft>
            </a:pPr>
            <a:r>
              <a:rPr lang="en-US" sz="2400" dirty="0">
                <a:solidFill>
                  <a:srgbClr val="333333"/>
                </a:solidFill>
                <a:latin typeface="Proxima Nova Rg"/>
              </a:rPr>
              <a:t>How will you get the resources (people, time, money) you need if there is no business case? </a:t>
            </a:r>
            <a:endParaRPr lang="en-US" sz="2400">
              <a:solidFill>
                <a:srgbClr val="333333"/>
              </a:solidFill>
              <a:latin typeface="Proxima Nova Rg"/>
            </a:endParaRPr>
          </a:p>
          <a:p>
            <a:pPr lvl="0">
              <a:lnSpc>
                <a:spcPct val="110000"/>
              </a:lnSpc>
              <a:spcAft>
                <a:spcPts val="400"/>
              </a:spcAft>
            </a:pPr>
            <a:r>
              <a:rPr lang="en-US" sz="2400" dirty="0">
                <a:solidFill>
                  <a:srgbClr val="333333"/>
                </a:solidFill>
                <a:latin typeface="Proxima Nova Rg"/>
              </a:rPr>
              <a:t>Who in your organization needs to understand and/or articulate the business case for hiring veterans, military spouses, and caregivers?</a:t>
            </a:r>
            <a:endParaRPr lang="en-US" sz="2400">
              <a:solidFill>
                <a:srgbClr val="333333"/>
              </a:solidFill>
              <a:latin typeface="Proxima Nova Rg"/>
            </a:endParaRPr>
          </a:p>
          <a:p>
            <a:pPr>
              <a:lnSpc>
                <a:spcPct val="110000"/>
              </a:lnSpc>
              <a:spcAft>
                <a:spcPts val="400"/>
              </a:spcAft>
            </a:pPr>
            <a:r>
              <a:rPr lang="en-US" sz="2400" dirty="0">
                <a:solidFill>
                  <a:srgbClr val="333333"/>
                </a:solidFill>
                <a:latin typeface="Proxima Nova Rg"/>
              </a:rPr>
              <a:t>Is there a business case for hiring veterans, military spouses, and/or caregivers for some parts of your organization but not for others? </a:t>
            </a:r>
            <a:endParaRPr lang="en-US" sz="2400">
              <a:solidFill>
                <a:srgbClr val="333333"/>
              </a:solidFill>
              <a:latin typeface="Proxima Nova Rg"/>
            </a:endParaRPr>
          </a:p>
          <a:p>
            <a:pPr>
              <a:lnSpc>
                <a:spcPct val="110000"/>
              </a:lnSpc>
              <a:spcAft>
                <a:spcPts val="400"/>
              </a:spcAft>
            </a:pPr>
            <a:r>
              <a:rPr lang="en-US" sz="2400" dirty="0">
                <a:solidFill>
                  <a:srgbClr val="333333"/>
                </a:solidFill>
                <a:latin typeface="Proxima Nova Rg"/>
              </a:rPr>
              <a:t>Can </a:t>
            </a:r>
            <a:r>
              <a:rPr lang="en-US" sz="2400" i="1" dirty="0">
                <a:solidFill>
                  <a:srgbClr val="333333"/>
                </a:solidFill>
                <a:latin typeface="Proxima Nova Rg"/>
              </a:rPr>
              <a:t>you</a:t>
            </a:r>
            <a:r>
              <a:rPr lang="en-US" sz="2400" dirty="0">
                <a:solidFill>
                  <a:srgbClr val="333333"/>
                </a:solidFill>
                <a:latin typeface="Proxima Nova Rg"/>
              </a:rPr>
              <a:t> articulate the business case for your organization? </a:t>
            </a:r>
            <a:endParaRPr lang="en-US" sz="2400">
              <a:solidFill>
                <a:srgbClr val="333333"/>
              </a:solidFill>
              <a:latin typeface="Proxima Nova Rg"/>
            </a:endParaRPr>
          </a:p>
          <a:p>
            <a:pPr lvl="0">
              <a:lnSpc>
                <a:spcPct val="110000"/>
              </a:lnSpc>
              <a:spcAft>
                <a:spcPts val="400"/>
              </a:spcAft>
            </a:pPr>
            <a:endParaRPr lang="en-US" sz="2400" dirty="0">
              <a:solidFill>
                <a:srgbClr val="333333"/>
              </a:solidFill>
              <a:latin typeface="Proxima Nova Rg"/>
            </a:endParaRPr>
          </a:p>
          <a:p>
            <a:pPr marL="0" indent="0">
              <a:buNone/>
            </a:pPr>
            <a:endParaRPr lang="en-US" dirty="0">
              <a:solidFill>
                <a:srgbClr val="333333"/>
              </a:solidFill>
              <a:latin typeface="Proxima Nova Rg"/>
            </a:endParaRPr>
          </a:p>
        </p:txBody>
      </p:sp>
      <p:sp>
        <p:nvSpPr>
          <p:cNvPr id="4" name="Slide Number Placeholder 3"/>
          <p:cNvSpPr>
            <a:spLocks noGrp="1"/>
          </p:cNvSpPr>
          <p:nvPr>
            <p:ph type="sldNum" sz="quarter" idx="4294967295"/>
          </p:nvPr>
        </p:nvSpPr>
        <p:spPr>
          <a:xfrm>
            <a:off x="9448800" y="6356350"/>
            <a:ext cx="2743200" cy="365125"/>
          </a:xfrm>
        </p:spPr>
        <p:txBody>
          <a:bodyPr/>
          <a:lstStyle/>
          <a:p>
            <a:fld id="{D7C40D7D-A211-42DA-BD10-8B425EE36B3E}" type="slidenum">
              <a:rPr lang="en-US" smtClean="0"/>
              <a:t>11</a:t>
            </a:fld>
            <a:endParaRPr lang="en-US"/>
          </a:p>
        </p:txBody>
      </p:sp>
    </p:spTree>
    <p:extLst>
      <p:ext uri="{BB962C8B-B14F-4D97-AF65-F5344CB8AC3E}">
        <p14:creationId xmlns:p14="http://schemas.microsoft.com/office/powerpoint/2010/main" val="721096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F04E6-DD27-46C0-ADB1-EEBE006872E4}"/>
              </a:ext>
            </a:extLst>
          </p:cNvPr>
          <p:cNvSpPr>
            <a:spLocks noGrp="1"/>
          </p:cNvSpPr>
          <p:nvPr>
            <p:ph type="title" idx="4294967295"/>
          </p:nvPr>
        </p:nvSpPr>
        <p:spPr>
          <a:xfrm>
            <a:off x="243279" y="216177"/>
            <a:ext cx="11534863" cy="1325563"/>
          </a:xfrm>
        </p:spPr>
        <p:txBody>
          <a:bodyPr>
            <a:noAutofit/>
          </a:bodyPr>
          <a:lstStyle/>
          <a:p>
            <a:r>
              <a:rPr lang="en-US" sz="2800" b="1" dirty="0">
                <a:solidFill>
                  <a:srgbClr val="333333"/>
                </a:solidFill>
                <a:latin typeface="Proxima Nova Extrabold" panose="02000506030000020004"/>
              </a:rPr>
              <a:t>VETERANS AND MILITARY SPOUSES FACE CHALLENGES, BUT THEY ALSO HAVE IN-DEMAND SKILLS</a:t>
            </a:r>
          </a:p>
        </p:txBody>
      </p:sp>
      <p:sp>
        <p:nvSpPr>
          <p:cNvPr id="66" name="Footer Placeholder 3">
            <a:extLst>
              <a:ext uri="{FF2B5EF4-FFF2-40B4-BE49-F238E27FC236}">
                <a16:creationId xmlns:a16="http://schemas.microsoft.com/office/drawing/2014/main" id="{711B28CD-5504-4B3F-A59B-FAB494B6EF02}"/>
              </a:ext>
            </a:extLst>
          </p:cNvPr>
          <p:cNvSpPr>
            <a:spLocks noGrp="1"/>
          </p:cNvSpPr>
          <p:nvPr>
            <p:ph type="ftr" sz="quarter" idx="4294967295"/>
          </p:nvPr>
        </p:nvSpPr>
        <p:spPr>
          <a:xfrm>
            <a:off x="1065402" y="5989822"/>
            <a:ext cx="10393960" cy="365125"/>
          </a:xfrm>
        </p:spPr>
        <p:txBody>
          <a:bodyPr/>
          <a:lstStyle/>
          <a:p>
            <a:r>
              <a:rPr lang="en-US" sz="800" dirty="0">
                <a:solidFill>
                  <a:schemeClr val="tx1"/>
                </a:solidFill>
              </a:rPr>
              <a:t>Note: Adapted from Work After Service: Developing Workforce Readiness and Veteran Talent for the Future, by D.A. </a:t>
            </a:r>
            <a:r>
              <a:rPr lang="en-US" sz="800" dirty="0" err="1">
                <a:solidFill>
                  <a:schemeClr val="tx1"/>
                </a:solidFill>
              </a:rPr>
              <a:t>Bradbard</a:t>
            </a:r>
            <a:r>
              <a:rPr lang="en-US" sz="800" dirty="0">
                <a:solidFill>
                  <a:schemeClr val="tx1"/>
                </a:solidFill>
              </a:rPr>
              <a:t>, N.A. Armstrong, and R. Maury retrieved from ivmf.syracuse.edu/wp-content/uploads/2016/05/WORK-AFTER-SERVICE-Developing-Workforce-Readiness-and-Veteran-Talent-for-the-Future.pdf. Copyright 2016 by the Institute for Veterans and Military Families, </a:t>
            </a:r>
            <a:br>
              <a:rPr lang="en-US" sz="800" dirty="0">
                <a:solidFill>
                  <a:schemeClr val="tx1"/>
                </a:solidFill>
              </a:rPr>
            </a:br>
            <a:r>
              <a:rPr lang="en-US" sz="800" dirty="0">
                <a:solidFill>
                  <a:schemeClr val="tx1"/>
                </a:solidFill>
              </a:rPr>
              <a:t>Syracuse University.</a:t>
            </a:r>
          </a:p>
        </p:txBody>
      </p:sp>
      <p:sp>
        <p:nvSpPr>
          <p:cNvPr id="4" name="Rectangle 3">
            <a:extLst>
              <a:ext uri="{FF2B5EF4-FFF2-40B4-BE49-F238E27FC236}">
                <a16:creationId xmlns:a16="http://schemas.microsoft.com/office/drawing/2014/main" id="{8A9381F1-4A68-463D-AAEA-F17C529629F4}"/>
              </a:ext>
            </a:extLst>
          </p:cNvPr>
          <p:cNvSpPr/>
          <p:nvPr/>
        </p:nvSpPr>
        <p:spPr>
          <a:xfrm>
            <a:off x="8389" y="2570221"/>
            <a:ext cx="12192000" cy="33579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roxima Nova Light"/>
            </a:endParaRPr>
          </a:p>
        </p:txBody>
      </p:sp>
      <p:sp>
        <p:nvSpPr>
          <p:cNvPr id="5" name="Rectangle 4">
            <a:extLst>
              <a:ext uri="{FF2B5EF4-FFF2-40B4-BE49-F238E27FC236}">
                <a16:creationId xmlns:a16="http://schemas.microsoft.com/office/drawing/2014/main" id="{44D62418-3D52-4538-AC80-5D96B761883A}"/>
              </a:ext>
            </a:extLst>
          </p:cNvPr>
          <p:cNvSpPr/>
          <p:nvPr/>
        </p:nvSpPr>
        <p:spPr>
          <a:xfrm>
            <a:off x="0" y="1916150"/>
            <a:ext cx="12191999" cy="64633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In-demand skills compared to skills enhanced by military service:</a:t>
            </a:r>
          </a:p>
        </p:txBody>
      </p:sp>
      <p:cxnSp>
        <p:nvCxnSpPr>
          <p:cNvPr id="9" name="Straight Connector 8">
            <a:extLst>
              <a:ext uri="{FF2B5EF4-FFF2-40B4-BE49-F238E27FC236}">
                <a16:creationId xmlns:a16="http://schemas.microsoft.com/office/drawing/2014/main" id="{88D932C2-F90F-4C7E-8DCB-D077DD4ADA77}"/>
              </a:ext>
            </a:extLst>
          </p:cNvPr>
          <p:cNvCxnSpPr>
            <a:cxnSpLocks/>
          </p:cNvCxnSpPr>
          <p:nvPr/>
        </p:nvCxnSpPr>
        <p:spPr>
          <a:xfrm flipV="1">
            <a:off x="6104389" y="2851199"/>
            <a:ext cx="0" cy="289593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17479286-936A-478C-ABA2-7B094AA40AD9}"/>
              </a:ext>
            </a:extLst>
          </p:cNvPr>
          <p:cNvSpPr/>
          <p:nvPr/>
        </p:nvSpPr>
        <p:spPr>
          <a:xfrm>
            <a:off x="1369516" y="2697476"/>
            <a:ext cx="4345477" cy="553998"/>
          </a:xfrm>
          <a:prstGeom prst="rect">
            <a:avLst/>
          </a:prstGeom>
        </p:spPr>
        <p:txBody>
          <a:bodyPr wrap="square" lIns="0" tIns="0" rIns="0" bIns="0">
            <a:spAutoFit/>
          </a:bodyPr>
          <a:lstStyle/>
          <a:p>
            <a:r>
              <a:rPr lang="en-US" b="1" dirty="0">
                <a:solidFill>
                  <a:schemeClr val="tx2"/>
                </a:solidFill>
                <a:latin typeface="Proxima Nova Light"/>
              </a:rPr>
              <a:t>Most Important Skills Cited by Employers for Workplace Success</a:t>
            </a:r>
          </a:p>
        </p:txBody>
      </p:sp>
      <p:sp>
        <p:nvSpPr>
          <p:cNvPr id="42" name="Rectangle 41">
            <a:extLst>
              <a:ext uri="{FF2B5EF4-FFF2-40B4-BE49-F238E27FC236}">
                <a16:creationId xmlns:a16="http://schemas.microsoft.com/office/drawing/2014/main" id="{A2E2DE23-71FA-44D5-8C2C-E5280808A5C9}"/>
              </a:ext>
            </a:extLst>
          </p:cNvPr>
          <p:cNvSpPr/>
          <p:nvPr/>
        </p:nvSpPr>
        <p:spPr>
          <a:xfrm>
            <a:off x="6966617" y="2697476"/>
            <a:ext cx="3878758" cy="553998"/>
          </a:xfrm>
          <a:prstGeom prst="rect">
            <a:avLst/>
          </a:prstGeom>
        </p:spPr>
        <p:txBody>
          <a:bodyPr wrap="square" lIns="0" tIns="0" rIns="0" bIns="0">
            <a:spAutoFit/>
          </a:bodyPr>
          <a:lstStyle/>
          <a:p>
            <a:r>
              <a:rPr lang="en-US" b="1" dirty="0">
                <a:solidFill>
                  <a:schemeClr val="tx2"/>
                </a:solidFill>
                <a:latin typeface="Proxima Nova Light"/>
              </a:rPr>
              <a:t>Skills Strengthened or Enhanced </a:t>
            </a:r>
            <a:br>
              <a:rPr lang="en-US" b="1" dirty="0">
                <a:solidFill>
                  <a:schemeClr val="tx2"/>
                </a:solidFill>
                <a:latin typeface="Proxima Nova Light"/>
              </a:rPr>
            </a:br>
            <a:r>
              <a:rPr lang="en-US" b="1" dirty="0">
                <a:solidFill>
                  <a:schemeClr val="tx2"/>
                </a:solidFill>
                <a:latin typeface="Proxima Nova Light"/>
              </a:rPr>
              <a:t>by Military Service</a:t>
            </a:r>
          </a:p>
        </p:txBody>
      </p:sp>
      <p:grpSp>
        <p:nvGrpSpPr>
          <p:cNvPr id="13" name="Group 12">
            <a:extLst>
              <a:ext uri="{FF2B5EF4-FFF2-40B4-BE49-F238E27FC236}">
                <a16:creationId xmlns:a16="http://schemas.microsoft.com/office/drawing/2014/main" id="{43A27018-C04C-41C6-B82F-EE9355BC9EB8}"/>
              </a:ext>
            </a:extLst>
          </p:cNvPr>
          <p:cNvGrpSpPr/>
          <p:nvPr/>
        </p:nvGrpSpPr>
        <p:grpSpPr>
          <a:xfrm>
            <a:off x="1369517" y="3420699"/>
            <a:ext cx="3878758" cy="246221"/>
            <a:chOff x="1369517" y="3093528"/>
            <a:chExt cx="3878758" cy="246221"/>
          </a:xfrm>
        </p:grpSpPr>
        <p:sp>
          <p:nvSpPr>
            <p:cNvPr id="17" name="Rectangle 16">
              <a:extLst>
                <a:ext uri="{FF2B5EF4-FFF2-40B4-BE49-F238E27FC236}">
                  <a16:creationId xmlns:a16="http://schemas.microsoft.com/office/drawing/2014/main" id="{B1B3DCD4-CAC7-496A-A09B-34607AD57A94}"/>
                </a:ext>
              </a:extLst>
            </p:cNvPr>
            <p:cNvSpPr/>
            <p:nvPr/>
          </p:nvSpPr>
          <p:spPr>
            <a:xfrm>
              <a:off x="1818114" y="3093528"/>
              <a:ext cx="3430161" cy="246221"/>
            </a:xfrm>
            <a:prstGeom prst="rect">
              <a:avLst/>
            </a:prstGeom>
          </p:spPr>
          <p:txBody>
            <a:bodyPr wrap="square" lIns="0" tIns="0" rIns="0" bIns="0">
              <a:spAutoFit/>
            </a:bodyPr>
            <a:lstStyle/>
            <a:p>
              <a:r>
                <a:rPr lang="en-US" sz="1600" dirty="0">
                  <a:latin typeface="Proxima Nova Light"/>
                </a:rPr>
                <a:t>Professionalism/work ethic</a:t>
              </a:r>
            </a:p>
          </p:txBody>
        </p:sp>
        <p:pic>
          <p:nvPicPr>
            <p:cNvPr id="18" name="Graphic 17">
              <a:extLst>
                <a:ext uri="{FF2B5EF4-FFF2-40B4-BE49-F238E27FC236}">
                  <a16:creationId xmlns:a16="http://schemas.microsoft.com/office/drawing/2014/main" id="{9A1E10F0-FF20-4C97-AF34-C16DF45233C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69517" y="3115584"/>
              <a:ext cx="202108" cy="202108"/>
            </a:xfrm>
            <a:prstGeom prst="rect">
              <a:avLst/>
            </a:prstGeom>
          </p:spPr>
        </p:pic>
      </p:grpSp>
      <p:sp>
        <p:nvSpPr>
          <p:cNvPr id="43" name="Rectangle 42">
            <a:extLst>
              <a:ext uri="{FF2B5EF4-FFF2-40B4-BE49-F238E27FC236}">
                <a16:creationId xmlns:a16="http://schemas.microsoft.com/office/drawing/2014/main" id="{CB1200F8-ACB1-4674-B5F5-5CC9998B1F0E}"/>
              </a:ext>
            </a:extLst>
          </p:cNvPr>
          <p:cNvSpPr/>
          <p:nvPr/>
        </p:nvSpPr>
        <p:spPr>
          <a:xfrm>
            <a:off x="7415214" y="3420699"/>
            <a:ext cx="3430161" cy="246221"/>
          </a:xfrm>
          <a:prstGeom prst="rect">
            <a:avLst/>
          </a:prstGeom>
        </p:spPr>
        <p:txBody>
          <a:bodyPr wrap="square" lIns="0" tIns="0" rIns="0" bIns="0">
            <a:spAutoFit/>
          </a:bodyPr>
          <a:lstStyle/>
          <a:p>
            <a:r>
              <a:rPr lang="en-US" sz="1600" dirty="0">
                <a:latin typeface="Proxima Nova Light"/>
              </a:rPr>
              <a:t>Work ethic/discipline</a:t>
            </a:r>
          </a:p>
        </p:txBody>
      </p:sp>
      <p:pic>
        <p:nvPicPr>
          <p:cNvPr id="44" name="Graphic 43">
            <a:extLst>
              <a:ext uri="{FF2B5EF4-FFF2-40B4-BE49-F238E27FC236}">
                <a16:creationId xmlns:a16="http://schemas.microsoft.com/office/drawing/2014/main" id="{192DE29A-37CD-460A-B23A-56D350D5718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66617" y="3442755"/>
            <a:ext cx="202108" cy="202108"/>
          </a:xfrm>
          <a:prstGeom prst="rect">
            <a:avLst/>
          </a:prstGeom>
        </p:spPr>
      </p:pic>
      <p:grpSp>
        <p:nvGrpSpPr>
          <p:cNvPr id="12" name="Group 11">
            <a:extLst>
              <a:ext uri="{FF2B5EF4-FFF2-40B4-BE49-F238E27FC236}">
                <a16:creationId xmlns:a16="http://schemas.microsoft.com/office/drawing/2014/main" id="{C34DD8B3-8E57-4B19-8805-D432809CB46E}"/>
              </a:ext>
            </a:extLst>
          </p:cNvPr>
          <p:cNvGrpSpPr/>
          <p:nvPr/>
        </p:nvGrpSpPr>
        <p:grpSpPr>
          <a:xfrm>
            <a:off x="1369517" y="3892796"/>
            <a:ext cx="3878758" cy="246221"/>
            <a:chOff x="1369517" y="3471206"/>
            <a:chExt cx="3878758" cy="246221"/>
          </a:xfrm>
        </p:grpSpPr>
        <p:sp>
          <p:nvSpPr>
            <p:cNvPr id="27" name="Rectangle 26">
              <a:extLst>
                <a:ext uri="{FF2B5EF4-FFF2-40B4-BE49-F238E27FC236}">
                  <a16:creationId xmlns:a16="http://schemas.microsoft.com/office/drawing/2014/main" id="{F323597A-F498-49D3-8495-1DDD26E8E2D9}"/>
                </a:ext>
              </a:extLst>
            </p:cNvPr>
            <p:cNvSpPr/>
            <p:nvPr/>
          </p:nvSpPr>
          <p:spPr>
            <a:xfrm>
              <a:off x="1818114" y="3471206"/>
              <a:ext cx="3430161" cy="246221"/>
            </a:xfrm>
            <a:prstGeom prst="rect">
              <a:avLst/>
            </a:prstGeom>
          </p:spPr>
          <p:txBody>
            <a:bodyPr wrap="square" lIns="0" tIns="0" rIns="0" bIns="0">
              <a:spAutoFit/>
            </a:bodyPr>
            <a:lstStyle/>
            <a:p>
              <a:r>
                <a:rPr lang="en-US" sz="1600" dirty="0">
                  <a:latin typeface="Proxima Nova Light"/>
                </a:rPr>
                <a:t>Teamwork/collaboration</a:t>
              </a:r>
            </a:p>
          </p:txBody>
        </p:sp>
        <p:pic>
          <p:nvPicPr>
            <p:cNvPr id="28" name="Graphic 27">
              <a:extLst>
                <a:ext uri="{FF2B5EF4-FFF2-40B4-BE49-F238E27FC236}">
                  <a16:creationId xmlns:a16="http://schemas.microsoft.com/office/drawing/2014/main" id="{E09B1D13-81E6-40E2-812B-5BE54E233A0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69517" y="3493262"/>
              <a:ext cx="202108" cy="202108"/>
            </a:xfrm>
            <a:prstGeom prst="rect">
              <a:avLst/>
            </a:prstGeom>
          </p:spPr>
        </p:pic>
      </p:grpSp>
      <p:sp>
        <p:nvSpPr>
          <p:cNvPr id="45" name="Rectangle 44">
            <a:extLst>
              <a:ext uri="{FF2B5EF4-FFF2-40B4-BE49-F238E27FC236}">
                <a16:creationId xmlns:a16="http://schemas.microsoft.com/office/drawing/2014/main" id="{5FD66C68-329D-4D4A-8FD3-3D65019C8F10}"/>
              </a:ext>
            </a:extLst>
          </p:cNvPr>
          <p:cNvSpPr/>
          <p:nvPr/>
        </p:nvSpPr>
        <p:spPr>
          <a:xfrm>
            <a:off x="7415214" y="3798377"/>
            <a:ext cx="3430161" cy="246221"/>
          </a:xfrm>
          <a:prstGeom prst="rect">
            <a:avLst/>
          </a:prstGeom>
        </p:spPr>
        <p:txBody>
          <a:bodyPr wrap="square" lIns="0" tIns="0" rIns="0" bIns="0">
            <a:spAutoFit/>
          </a:bodyPr>
          <a:lstStyle/>
          <a:p>
            <a:r>
              <a:rPr lang="en-US" sz="1600" dirty="0">
                <a:latin typeface="Proxima Nova Light"/>
              </a:rPr>
              <a:t>Teamwork</a:t>
            </a:r>
          </a:p>
        </p:txBody>
      </p:sp>
      <p:pic>
        <p:nvPicPr>
          <p:cNvPr id="46" name="Graphic 45">
            <a:extLst>
              <a:ext uri="{FF2B5EF4-FFF2-40B4-BE49-F238E27FC236}">
                <a16:creationId xmlns:a16="http://schemas.microsoft.com/office/drawing/2014/main" id="{F8F918CC-1500-4EF2-825E-EF8EB1A2A0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66617" y="3820433"/>
            <a:ext cx="202108" cy="202108"/>
          </a:xfrm>
          <a:prstGeom prst="rect">
            <a:avLst/>
          </a:prstGeom>
        </p:spPr>
      </p:pic>
      <p:grpSp>
        <p:nvGrpSpPr>
          <p:cNvPr id="11" name="Group 10">
            <a:extLst>
              <a:ext uri="{FF2B5EF4-FFF2-40B4-BE49-F238E27FC236}">
                <a16:creationId xmlns:a16="http://schemas.microsoft.com/office/drawing/2014/main" id="{C624FF93-6F74-40B7-B173-C7DE563E9C20}"/>
              </a:ext>
            </a:extLst>
          </p:cNvPr>
          <p:cNvGrpSpPr/>
          <p:nvPr/>
        </p:nvGrpSpPr>
        <p:grpSpPr>
          <a:xfrm>
            <a:off x="1369517" y="4364893"/>
            <a:ext cx="3878758" cy="246221"/>
            <a:chOff x="1369517" y="3848884"/>
            <a:chExt cx="3878758" cy="246221"/>
          </a:xfrm>
        </p:grpSpPr>
        <p:sp>
          <p:nvSpPr>
            <p:cNvPr id="30" name="Rectangle 29">
              <a:extLst>
                <a:ext uri="{FF2B5EF4-FFF2-40B4-BE49-F238E27FC236}">
                  <a16:creationId xmlns:a16="http://schemas.microsoft.com/office/drawing/2014/main" id="{21B938F3-7D36-45BB-B0C4-D42F108CAC63}"/>
                </a:ext>
              </a:extLst>
            </p:cNvPr>
            <p:cNvSpPr/>
            <p:nvPr/>
          </p:nvSpPr>
          <p:spPr>
            <a:xfrm>
              <a:off x="1818114" y="3848884"/>
              <a:ext cx="3430161" cy="246221"/>
            </a:xfrm>
            <a:prstGeom prst="rect">
              <a:avLst/>
            </a:prstGeom>
          </p:spPr>
          <p:txBody>
            <a:bodyPr wrap="square" lIns="0" tIns="0" rIns="0" bIns="0">
              <a:spAutoFit/>
            </a:bodyPr>
            <a:lstStyle/>
            <a:p>
              <a:r>
                <a:rPr lang="en-US" sz="1600" dirty="0">
                  <a:latin typeface="Proxima Nova Light"/>
                </a:rPr>
                <a:t>Communicating effectively</a:t>
              </a:r>
            </a:p>
          </p:txBody>
        </p:sp>
        <p:pic>
          <p:nvPicPr>
            <p:cNvPr id="31" name="Graphic 30">
              <a:extLst>
                <a:ext uri="{FF2B5EF4-FFF2-40B4-BE49-F238E27FC236}">
                  <a16:creationId xmlns:a16="http://schemas.microsoft.com/office/drawing/2014/main" id="{4B4E99B7-3D58-4BDE-8140-2F2D709BFDF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69517" y="3870940"/>
              <a:ext cx="202108" cy="202108"/>
            </a:xfrm>
            <a:prstGeom prst="rect">
              <a:avLst/>
            </a:prstGeom>
          </p:spPr>
        </p:pic>
      </p:grpSp>
      <p:sp>
        <p:nvSpPr>
          <p:cNvPr id="47" name="Rectangle 46">
            <a:extLst>
              <a:ext uri="{FF2B5EF4-FFF2-40B4-BE49-F238E27FC236}">
                <a16:creationId xmlns:a16="http://schemas.microsoft.com/office/drawing/2014/main" id="{F532C400-59C5-4DFA-9BAB-CB3D490BC01D}"/>
              </a:ext>
            </a:extLst>
          </p:cNvPr>
          <p:cNvSpPr/>
          <p:nvPr/>
        </p:nvSpPr>
        <p:spPr>
          <a:xfrm>
            <a:off x="7415214" y="4176055"/>
            <a:ext cx="3430161" cy="246221"/>
          </a:xfrm>
          <a:prstGeom prst="rect">
            <a:avLst/>
          </a:prstGeom>
        </p:spPr>
        <p:txBody>
          <a:bodyPr wrap="square" lIns="0" tIns="0" rIns="0" bIns="0">
            <a:spAutoFit/>
          </a:bodyPr>
          <a:lstStyle/>
          <a:p>
            <a:r>
              <a:rPr lang="en-US" sz="1600" dirty="0">
                <a:latin typeface="Proxima Nova Light"/>
              </a:rPr>
              <a:t>Leadership and management</a:t>
            </a:r>
          </a:p>
        </p:txBody>
      </p:sp>
      <p:pic>
        <p:nvPicPr>
          <p:cNvPr id="48" name="Graphic 47">
            <a:extLst>
              <a:ext uri="{FF2B5EF4-FFF2-40B4-BE49-F238E27FC236}">
                <a16:creationId xmlns:a16="http://schemas.microsoft.com/office/drawing/2014/main" id="{9F85203C-B07A-44D0-BCAE-69D261A6376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66617" y="4198111"/>
            <a:ext cx="202108" cy="202108"/>
          </a:xfrm>
          <a:prstGeom prst="rect">
            <a:avLst/>
          </a:prstGeom>
        </p:spPr>
      </p:pic>
      <p:grpSp>
        <p:nvGrpSpPr>
          <p:cNvPr id="10" name="Group 9">
            <a:extLst>
              <a:ext uri="{FF2B5EF4-FFF2-40B4-BE49-F238E27FC236}">
                <a16:creationId xmlns:a16="http://schemas.microsoft.com/office/drawing/2014/main" id="{8440BE72-91D8-43A6-99F1-B3372AE60AB9}"/>
              </a:ext>
            </a:extLst>
          </p:cNvPr>
          <p:cNvGrpSpPr/>
          <p:nvPr/>
        </p:nvGrpSpPr>
        <p:grpSpPr>
          <a:xfrm>
            <a:off x="1369517" y="4836990"/>
            <a:ext cx="3878758" cy="246221"/>
            <a:chOff x="1369517" y="4226562"/>
            <a:chExt cx="3878758" cy="246221"/>
          </a:xfrm>
        </p:grpSpPr>
        <p:sp>
          <p:nvSpPr>
            <p:cNvPr id="33" name="Rectangle 32">
              <a:extLst>
                <a:ext uri="{FF2B5EF4-FFF2-40B4-BE49-F238E27FC236}">
                  <a16:creationId xmlns:a16="http://schemas.microsoft.com/office/drawing/2014/main" id="{4FC842F7-1530-4A95-929D-88F730150D3C}"/>
                </a:ext>
              </a:extLst>
            </p:cNvPr>
            <p:cNvSpPr/>
            <p:nvPr/>
          </p:nvSpPr>
          <p:spPr>
            <a:xfrm>
              <a:off x="1818114" y="4226562"/>
              <a:ext cx="3430161" cy="246221"/>
            </a:xfrm>
            <a:prstGeom prst="rect">
              <a:avLst/>
            </a:prstGeom>
          </p:spPr>
          <p:txBody>
            <a:bodyPr wrap="square" lIns="0" tIns="0" rIns="0" bIns="0">
              <a:spAutoFit/>
            </a:bodyPr>
            <a:lstStyle/>
            <a:p>
              <a:r>
                <a:rPr lang="en-US" sz="1600" dirty="0">
                  <a:latin typeface="Proxima Nova Light"/>
                </a:rPr>
                <a:t>Critical thinking/problem solving</a:t>
              </a:r>
            </a:p>
          </p:txBody>
        </p:sp>
        <p:pic>
          <p:nvPicPr>
            <p:cNvPr id="34" name="Graphic 33">
              <a:extLst>
                <a:ext uri="{FF2B5EF4-FFF2-40B4-BE49-F238E27FC236}">
                  <a16:creationId xmlns:a16="http://schemas.microsoft.com/office/drawing/2014/main" id="{C6DABAF7-64AA-41A9-A0D0-38803B97F2D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69517" y="4248618"/>
              <a:ext cx="202108" cy="202108"/>
            </a:xfrm>
            <a:prstGeom prst="rect">
              <a:avLst/>
            </a:prstGeom>
          </p:spPr>
        </p:pic>
      </p:grpSp>
      <p:sp>
        <p:nvSpPr>
          <p:cNvPr id="49" name="Rectangle 48">
            <a:extLst>
              <a:ext uri="{FF2B5EF4-FFF2-40B4-BE49-F238E27FC236}">
                <a16:creationId xmlns:a16="http://schemas.microsoft.com/office/drawing/2014/main" id="{AA9D329F-96A6-403C-96F7-617FB0F56E54}"/>
              </a:ext>
            </a:extLst>
          </p:cNvPr>
          <p:cNvSpPr/>
          <p:nvPr/>
        </p:nvSpPr>
        <p:spPr>
          <a:xfrm>
            <a:off x="7415214" y="4553733"/>
            <a:ext cx="3430161" cy="246221"/>
          </a:xfrm>
          <a:prstGeom prst="rect">
            <a:avLst/>
          </a:prstGeom>
        </p:spPr>
        <p:txBody>
          <a:bodyPr wrap="square" lIns="0" tIns="0" rIns="0" bIns="0">
            <a:spAutoFit/>
          </a:bodyPr>
          <a:lstStyle/>
          <a:p>
            <a:r>
              <a:rPr lang="en-US" sz="1600" dirty="0">
                <a:latin typeface="Proxima Nova Light"/>
              </a:rPr>
              <a:t>Mental toughness</a:t>
            </a:r>
          </a:p>
        </p:txBody>
      </p:sp>
      <p:pic>
        <p:nvPicPr>
          <p:cNvPr id="50" name="Graphic 49">
            <a:extLst>
              <a:ext uri="{FF2B5EF4-FFF2-40B4-BE49-F238E27FC236}">
                <a16:creationId xmlns:a16="http://schemas.microsoft.com/office/drawing/2014/main" id="{F2D63129-FB4B-4F09-A5F5-D8048757F9D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66617" y="4575789"/>
            <a:ext cx="202108" cy="202108"/>
          </a:xfrm>
          <a:prstGeom prst="rect">
            <a:avLst/>
          </a:prstGeom>
        </p:spPr>
      </p:pic>
      <p:grpSp>
        <p:nvGrpSpPr>
          <p:cNvPr id="8" name="Group 7">
            <a:extLst>
              <a:ext uri="{FF2B5EF4-FFF2-40B4-BE49-F238E27FC236}">
                <a16:creationId xmlns:a16="http://schemas.microsoft.com/office/drawing/2014/main" id="{CDD3E14E-384F-40F0-9064-E3BA67818DBF}"/>
              </a:ext>
            </a:extLst>
          </p:cNvPr>
          <p:cNvGrpSpPr/>
          <p:nvPr/>
        </p:nvGrpSpPr>
        <p:grpSpPr>
          <a:xfrm>
            <a:off x="1369517" y="5309087"/>
            <a:ext cx="3878758" cy="246221"/>
            <a:chOff x="1369517" y="4604240"/>
            <a:chExt cx="3878758" cy="246221"/>
          </a:xfrm>
        </p:grpSpPr>
        <p:sp>
          <p:nvSpPr>
            <p:cNvPr id="36" name="Rectangle 35">
              <a:extLst>
                <a:ext uri="{FF2B5EF4-FFF2-40B4-BE49-F238E27FC236}">
                  <a16:creationId xmlns:a16="http://schemas.microsoft.com/office/drawing/2014/main" id="{6C9843C0-BD70-4224-8E2E-22145D7070E9}"/>
                </a:ext>
              </a:extLst>
            </p:cNvPr>
            <p:cNvSpPr/>
            <p:nvPr/>
          </p:nvSpPr>
          <p:spPr>
            <a:xfrm>
              <a:off x="1818114" y="4604240"/>
              <a:ext cx="3430161" cy="246221"/>
            </a:xfrm>
            <a:prstGeom prst="rect">
              <a:avLst/>
            </a:prstGeom>
          </p:spPr>
          <p:txBody>
            <a:bodyPr wrap="square" lIns="0" tIns="0" rIns="0" bIns="0">
              <a:spAutoFit/>
            </a:bodyPr>
            <a:lstStyle/>
            <a:p>
              <a:r>
                <a:rPr lang="en-US" sz="1600" dirty="0">
                  <a:latin typeface="Proxima Nova Light"/>
                </a:rPr>
                <a:t>Ethics/social responsibility</a:t>
              </a:r>
            </a:p>
          </p:txBody>
        </p:sp>
        <p:pic>
          <p:nvPicPr>
            <p:cNvPr id="37" name="Graphic 36">
              <a:extLst>
                <a:ext uri="{FF2B5EF4-FFF2-40B4-BE49-F238E27FC236}">
                  <a16:creationId xmlns:a16="http://schemas.microsoft.com/office/drawing/2014/main" id="{016B0469-A234-4921-A8E2-68AD4C56C46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69517" y="4626296"/>
              <a:ext cx="202108" cy="202108"/>
            </a:xfrm>
            <a:prstGeom prst="rect">
              <a:avLst/>
            </a:prstGeom>
          </p:spPr>
        </p:pic>
      </p:grpSp>
      <p:sp>
        <p:nvSpPr>
          <p:cNvPr id="51" name="Rectangle 50">
            <a:extLst>
              <a:ext uri="{FF2B5EF4-FFF2-40B4-BE49-F238E27FC236}">
                <a16:creationId xmlns:a16="http://schemas.microsoft.com/office/drawing/2014/main" id="{1A06D2EF-7BFC-4B20-8A5C-1D66E90B6509}"/>
              </a:ext>
            </a:extLst>
          </p:cNvPr>
          <p:cNvSpPr/>
          <p:nvPr/>
        </p:nvSpPr>
        <p:spPr>
          <a:xfrm>
            <a:off x="7415214" y="4931411"/>
            <a:ext cx="3430161" cy="246221"/>
          </a:xfrm>
          <a:prstGeom prst="rect">
            <a:avLst/>
          </a:prstGeom>
        </p:spPr>
        <p:txBody>
          <a:bodyPr wrap="square" lIns="0" tIns="0" rIns="0" bIns="0">
            <a:spAutoFit/>
          </a:bodyPr>
          <a:lstStyle/>
          <a:p>
            <a:r>
              <a:rPr lang="en-US" sz="1600" dirty="0">
                <a:latin typeface="Proxima Nova Light"/>
              </a:rPr>
              <a:t>Adapting to different challenges</a:t>
            </a:r>
          </a:p>
        </p:txBody>
      </p:sp>
      <p:pic>
        <p:nvPicPr>
          <p:cNvPr id="52" name="Graphic 51">
            <a:extLst>
              <a:ext uri="{FF2B5EF4-FFF2-40B4-BE49-F238E27FC236}">
                <a16:creationId xmlns:a16="http://schemas.microsoft.com/office/drawing/2014/main" id="{4CAA07A0-4FC8-4BA5-8731-C5F9604E298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66617" y="4953467"/>
            <a:ext cx="202108" cy="202108"/>
          </a:xfrm>
          <a:prstGeom prst="rect">
            <a:avLst/>
          </a:prstGeom>
        </p:spPr>
      </p:pic>
      <p:sp>
        <p:nvSpPr>
          <p:cNvPr id="53" name="Rectangle 52">
            <a:extLst>
              <a:ext uri="{FF2B5EF4-FFF2-40B4-BE49-F238E27FC236}">
                <a16:creationId xmlns:a16="http://schemas.microsoft.com/office/drawing/2014/main" id="{B46255EA-D624-4C2A-9734-6DD544FCC800}"/>
              </a:ext>
            </a:extLst>
          </p:cNvPr>
          <p:cNvSpPr/>
          <p:nvPr/>
        </p:nvSpPr>
        <p:spPr>
          <a:xfrm>
            <a:off x="7415214" y="5309087"/>
            <a:ext cx="3430161" cy="246221"/>
          </a:xfrm>
          <a:prstGeom prst="rect">
            <a:avLst/>
          </a:prstGeom>
        </p:spPr>
        <p:txBody>
          <a:bodyPr wrap="square" lIns="0" tIns="0" rIns="0" bIns="0">
            <a:spAutoFit/>
          </a:bodyPr>
          <a:lstStyle/>
          <a:p>
            <a:r>
              <a:rPr lang="en-US" sz="1600" dirty="0">
                <a:latin typeface="Proxima Nova Light"/>
              </a:rPr>
              <a:t>Professionalism</a:t>
            </a:r>
          </a:p>
        </p:txBody>
      </p:sp>
      <p:pic>
        <p:nvPicPr>
          <p:cNvPr id="54" name="Graphic 53">
            <a:extLst>
              <a:ext uri="{FF2B5EF4-FFF2-40B4-BE49-F238E27FC236}">
                <a16:creationId xmlns:a16="http://schemas.microsoft.com/office/drawing/2014/main" id="{DAF416C5-683E-47E7-8226-FA6E7DD3EB3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66617" y="5331143"/>
            <a:ext cx="202108" cy="202108"/>
          </a:xfrm>
          <a:prstGeom prst="rect">
            <a:avLst/>
          </a:prstGeom>
        </p:spPr>
      </p:pic>
    </p:spTree>
    <p:extLst>
      <p:ext uri="{BB962C8B-B14F-4D97-AF65-F5344CB8AC3E}">
        <p14:creationId xmlns:p14="http://schemas.microsoft.com/office/powerpoint/2010/main" val="24876763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16568" y="506372"/>
            <a:ext cx="11766886" cy="637674"/>
          </a:xfrm>
        </p:spPr>
        <p:txBody>
          <a:bodyPr>
            <a:noAutofit/>
          </a:bodyPr>
          <a:lstStyle/>
          <a:p>
            <a:r>
              <a:rPr lang="en-US" sz="3200" dirty="0">
                <a:solidFill>
                  <a:srgbClr val="333333"/>
                </a:solidFill>
                <a:latin typeface="Proxima Nova Rg"/>
              </a:rPr>
              <a:t>Building the Business Case to Hire Veterans, Military Spouses, and Caregivers </a:t>
            </a:r>
            <a:br>
              <a:rPr lang="en-US" sz="3200" dirty="0">
                <a:solidFill>
                  <a:srgbClr val="333333"/>
                </a:solidFill>
                <a:latin typeface="Proxima Nova Rg"/>
              </a:rPr>
            </a:br>
            <a:endParaRPr lang="en-US" sz="3200" dirty="0">
              <a:solidFill>
                <a:srgbClr val="002060"/>
              </a:solidFill>
              <a:latin typeface="Proxima Nova Rg"/>
            </a:endParaRPr>
          </a:p>
        </p:txBody>
      </p:sp>
      <p:sp>
        <p:nvSpPr>
          <p:cNvPr id="3" name="Content Placeholder 2"/>
          <p:cNvSpPr>
            <a:spLocks noGrp="1"/>
          </p:cNvSpPr>
          <p:nvPr>
            <p:ph idx="4294967295"/>
          </p:nvPr>
        </p:nvSpPr>
        <p:spPr>
          <a:xfrm>
            <a:off x="524375" y="1934997"/>
            <a:ext cx="4656221" cy="5562600"/>
          </a:xfrm>
        </p:spPr>
        <p:txBody>
          <a:bodyPr>
            <a:normAutofit/>
          </a:bodyPr>
          <a:lstStyle/>
          <a:p>
            <a:pPr lvl="0"/>
            <a:r>
              <a:rPr lang="en-US" sz="1800" dirty="0">
                <a:solidFill>
                  <a:srgbClr val="333333"/>
                </a:solidFill>
                <a:latin typeface="Proxima Nova Rg"/>
              </a:rPr>
              <a:t>Advanced Training/Education</a:t>
            </a:r>
          </a:p>
          <a:p>
            <a:pPr lvl="0"/>
            <a:r>
              <a:rPr lang="en-US" sz="1800" dirty="0">
                <a:solidFill>
                  <a:srgbClr val="333333"/>
                </a:solidFill>
                <a:latin typeface="Proxima Nova Rg"/>
              </a:rPr>
              <a:t>Veterans assume high levels of trust </a:t>
            </a:r>
          </a:p>
          <a:p>
            <a:r>
              <a:rPr lang="en-US" sz="1800" dirty="0">
                <a:solidFill>
                  <a:srgbClr val="333333"/>
                </a:solidFill>
                <a:latin typeface="Proxima Nova Rg"/>
              </a:rPr>
              <a:t>Veterans Exhibit advanced Team-building Skills </a:t>
            </a:r>
          </a:p>
          <a:p>
            <a:r>
              <a:rPr lang="en-US" sz="1800" dirty="0">
                <a:solidFill>
                  <a:srgbClr val="333333"/>
                </a:solidFill>
                <a:latin typeface="Proxima Nova Rg"/>
              </a:rPr>
              <a:t>Veterans have experience and skills in diverse work settings </a:t>
            </a:r>
          </a:p>
          <a:p>
            <a:pPr lvl="0"/>
            <a:r>
              <a:rPr lang="en-US" sz="1800" dirty="0">
                <a:solidFill>
                  <a:srgbClr val="333333"/>
                </a:solidFill>
                <a:latin typeface="Proxima Nova Rg"/>
              </a:rPr>
              <a:t>Entrepreneurial and Self-motivated </a:t>
            </a:r>
          </a:p>
          <a:p>
            <a:pPr lvl="0"/>
            <a:r>
              <a:rPr lang="en-US" sz="1800" dirty="0">
                <a:solidFill>
                  <a:srgbClr val="333333"/>
                </a:solidFill>
                <a:latin typeface="Proxima Nova Rg"/>
              </a:rPr>
              <a:t>Better Performance</a:t>
            </a:r>
          </a:p>
          <a:p>
            <a:pPr lvl="0"/>
            <a:r>
              <a:rPr lang="en-US" sz="1800" dirty="0">
                <a:solidFill>
                  <a:srgbClr val="333333"/>
                </a:solidFill>
                <a:latin typeface="Proxima Nova Rg"/>
              </a:rPr>
              <a:t>Strong Commitment to Organizational Mission </a:t>
            </a:r>
          </a:p>
          <a:p>
            <a:pPr lvl="0"/>
            <a:r>
              <a:rPr lang="en-US" sz="1800" dirty="0">
                <a:solidFill>
                  <a:srgbClr val="333333"/>
                </a:solidFill>
                <a:latin typeface="Proxima Nova Rg"/>
              </a:rPr>
              <a:t>Comfortable with ambiguity and resilient </a:t>
            </a:r>
          </a:p>
          <a:p>
            <a:pPr marL="0" indent="0">
              <a:buNone/>
            </a:pPr>
            <a:endParaRPr lang="en-US" sz="1800" dirty="0">
              <a:solidFill>
                <a:srgbClr val="333333"/>
              </a:solidFill>
              <a:latin typeface="Proxima Nova Rg"/>
            </a:endParaRPr>
          </a:p>
        </p:txBody>
      </p:sp>
      <p:sp>
        <p:nvSpPr>
          <p:cNvPr id="4" name="Slide Number Placeholder 3"/>
          <p:cNvSpPr>
            <a:spLocks noGrp="1"/>
          </p:cNvSpPr>
          <p:nvPr>
            <p:ph type="sldNum" sz="quarter" idx="4294967295"/>
          </p:nvPr>
        </p:nvSpPr>
        <p:spPr>
          <a:xfrm>
            <a:off x="9448800" y="6356350"/>
            <a:ext cx="2743200" cy="365125"/>
          </a:xfrm>
        </p:spPr>
        <p:txBody>
          <a:bodyPr/>
          <a:lstStyle/>
          <a:p>
            <a:fld id="{D7C40D7D-A211-42DA-BD10-8B425EE36B3E}" type="slidenum">
              <a:rPr lang="en-US" smtClean="0"/>
              <a:t>13</a:t>
            </a:fld>
            <a:endParaRPr lang="en-US"/>
          </a:p>
        </p:txBody>
      </p:sp>
      <p:sp>
        <p:nvSpPr>
          <p:cNvPr id="5" name="Content Placeholder 2">
            <a:extLst>
              <a:ext uri="{FF2B5EF4-FFF2-40B4-BE49-F238E27FC236}">
                <a16:creationId xmlns:a16="http://schemas.microsoft.com/office/drawing/2014/main" id="{5D76DF44-E404-4666-B7CD-63B44ACE49C9}"/>
              </a:ext>
            </a:extLst>
          </p:cNvPr>
          <p:cNvSpPr txBox="1">
            <a:spLocks/>
          </p:cNvSpPr>
          <p:nvPr/>
        </p:nvSpPr>
        <p:spPr>
          <a:xfrm>
            <a:off x="6452938" y="1934997"/>
            <a:ext cx="4656221" cy="55626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333333"/>
                </a:solidFill>
                <a:latin typeface="Proxima Nova Rg"/>
              </a:rPr>
              <a:t>Experienced in cross-cultural and diverse workplaces </a:t>
            </a:r>
          </a:p>
          <a:p>
            <a:r>
              <a:rPr lang="en-US" sz="1800" dirty="0">
                <a:solidFill>
                  <a:srgbClr val="333333"/>
                </a:solidFill>
                <a:latin typeface="Proxima Nova Rg"/>
              </a:rPr>
              <a:t>Diversity</a:t>
            </a:r>
          </a:p>
          <a:p>
            <a:r>
              <a:rPr lang="en-US" sz="1800" dirty="0">
                <a:solidFill>
                  <a:srgbClr val="333333"/>
                </a:solidFill>
                <a:latin typeface="Proxima Nova Rg"/>
              </a:rPr>
              <a:t>Existing Communities of Support </a:t>
            </a:r>
          </a:p>
          <a:p>
            <a:r>
              <a:rPr lang="en-US" sz="1800" dirty="0">
                <a:solidFill>
                  <a:srgbClr val="333333"/>
                </a:solidFill>
                <a:latin typeface="Proxima Nova Rg"/>
              </a:rPr>
              <a:t>Build Your Reputation as Employer of Preference </a:t>
            </a:r>
          </a:p>
          <a:p>
            <a:r>
              <a:rPr lang="en-US" sz="1800" dirty="0">
                <a:solidFill>
                  <a:srgbClr val="333333"/>
                </a:solidFill>
                <a:latin typeface="Proxima Nova Rg"/>
              </a:rPr>
              <a:t>Increased revenue from Family and Friends (A) pp 3-4</a:t>
            </a:r>
          </a:p>
          <a:p>
            <a:r>
              <a:rPr lang="en-US" sz="1800" dirty="0">
                <a:solidFill>
                  <a:srgbClr val="333333"/>
                </a:solidFill>
                <a:latin typeface="Proxima Nova Rg"/>
              </a:rPr>
              <a:t>Access to partnerships with other orgs who work with same population </a:t>
            </a:r>
          </a:p>
          <a:p>
            <a:r>
              <a:rPr lang="en-US" sz="1800" dirty="0">
                <a:solidFill>
                  <a:srgbClr val="333333"/>
                </a:solidFill>
                <a:latin typeface="Proxima Nova Rg"/>
              </a:rPr>
              <a:t>Tax Benefits </a:t>
            </a:r>
          </a:p>
          <a:p>
            <a:pPr marL="0" indent="0">
              <a:buFont typeface="Arial" panose="020B0604020202020204" pitchFamily="34" charset="0"/>
              <a:buNone/>
            </a:pPr>
            <a:endParaRPr lang="en-US" sz="1800" dirty="0">
              <a:solidFill>
                <a:srgbClr val="333333"/>
              </a:solidFill>
              <a:latin typeface="Proxima Nova Rg"/>
            </a:endParaRPr>
          </a:p>
          <a:p>
            <a:pPr marL="0" indent="0">
              <a:buFont typeface="Arial" panose="020B0604020202020204" pitchFamily="34" charset="0"/>
              <a:buNone/>
            </a:pPr>
            <a:endParaRPr lang="en-US" sz="1800" dirty="0">
              <a:solidFill>
                <a:srgbClr val="333333"/>
              </a:solidFill>
              <a:latin typeface="Proxima Nova Rg"/>
            </a:endParaRPr>
          </a:p>
        </p:txBody>
      </p:sp>
      <p:cxnSp>
        <p:nvCxnSpPr>
          <p:cNvPr id="7" name="Straight Connector 6">
            <a:extLst>
              <a:ext uri="{FF2B5EF4-FFF2-40B4-BE49-F238E27FC236}">
                <a16:creationId xmlns:a16="http://schemas.microsoft.com/office/drawing/2014/main" id="{3D187AD8-4298-4DE4-980C-1AD6C8F0FFF9}"/>
              </a:ext>
            </a:extLst>
          </p:cNvPr>
          <p:cNvCxnSpPr/>
          <p:nvPr/>
        </p:nvCxnSpPr>
        <p:spPr>
          <a:xfrm>
            <a:off x="5739063" y="1934997"/>
            <a:ext cx="0" cy="3840480"/>
          </a:xfrm>
          <a:prstGeom prst="line">
            <a:avLst/>
          </a:prstGeom>
          <a:ln w="34925">
            <a:solidFill>
              <a:srgbClr val="BABD59"/>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81254D59-CF42-4761-A3F9-7792F9FDC18F}"/>
              </a:ext>
            </a:extLst>
          </p:cNvPr>
          <p:cNvSpPr txBox="1">
            <a:spLocks/>
          </p:cNvSpPr>
          <p:nvPr/>
        </p:nvSpPr>
        <p:spPr>
          <a:xfrm>
            <a:off x="0" y="1151023"/>
            <a:ext cx="12192001" cy="63767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solidFill>
                  <a:srgbClr val="002060"/>
                </a:solidFill>
                <a:latin typeface="Proxima Nova Rg"/>
              </a:rPr>
              <a:t>Additional Benefits of Hiring Veterans Include: </a:t>
            </a:r>
          </a:p>
        </p:txBody>
      </p:sp>
    </p:spTree>
    <p:extLst>
      <p:ext uri="{BB962C8B-B14F-4D97-AF65-F5344CB8AC3E}">
        <p14:creationId xmlns:p14="http://schemas.microsoft.com/office/powerpoint/2010/main" val="17801629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55320" y="365125"/>
            <a:ext cx="5120114" cy="1692794"/>
          </a:xfrm>
        </p:spPr>
        <p:txBody>
          <a:bodyPr vert="horz" lIns="91440" tIns="45720" rIns="91440" bIns="45720" rtlCol="0" anchor="ctr">
            <a:normAutofit fontScale="90000"/>
          </a:bodyPr>
          <a:lstStyle/>
          <a:p>
            <a:r>
              <a:rPr lang="en-US" sz="2800" dirty="0">
                <a:solidFill>
                  <a:srgbClr val="333333"/>
                </a:solidFill>
                <a:latin typeface="Proxima Nova Rg"/>
              </a:rPr>
              <a:t>Building the Business Case to Hire Veterans, Military Spouses, and Caregivers: Benefits of Hiring Military Spouses and Caregivers</a:t>
            </a:r>
          </a:p>
        </p:txBody>
      </p:sp>
      <p:cxnSp>
        <p:nvCxnSpPr>
          <p:cNvPr id="3077" name="Straight Arrow Connector 70">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4294967295"/>
          </p:nvPr>
        </p:nvSpPr>
        <p:spPr>
          <a:xfrm>
            <a:off x="655321" y="2575034"/>
            <a:ext cx="5120113" cy="3462228"/>
          </a:xfrm>
        </p:spPr>
        <p:txBody>
          <a:bodyPr vert="horz" lIns="91440" tIns="45720" rIns="91440" bIns="45720" rtlCol="0" anchor="t">
            <a:noAutofit/>
          </a:bodyPr>
          <a:lstStyle/>
          <a:p>
            <a:pPr>
              <a:spcAft>
                <a:spcPts val="800"/>
              </a:spcAft>
            </a:pPr>
            <a:r>
              <a:rPr lang="en-US" sz="2400" dirty="0">
                <a:solidFill>
                  <a:srgbClr val="333333"/>
                </a:solidFill>
                <a:latin typeface="Proxima Nova Rg"/>
              </a:rPr>
              <a:t>Skilled in adapting to change and navigating ambiguity </a:t>
            </a:r>
            <a:endParaRPr lang="en-US"/>
          </a:p>
          <a:p>
            <a:pPr lvl="0">
              <a:spcAft>
                <a:spcPts val="800"/>
              </a:spcAft>
            </a:pPr>
            <a:r>
              <a:rPr lang="en-US" sz="2400" dirty="0">
                <a:solidFill>
                  <a:srgbClr val="333333"/>
                </a:solidFill>
                <a:latin typeface="Proxima Nova Rg"/>
              </a:rPr>
              <a:t>Strong leadership and problem-solving skills Diverse range of races, ages, nationalities</a:t>
            </a:r>
          </a:p>
          <a:p>
            <a:pPr lvl="0">
              <a:spcAft>
                <a:spcPts val="800"/>
              </a:spcAft>
            </a:pPr>
            <a:r>
              <a:rPr lang="en-US" sz="2400" dirty="0">
                <a:solidFill>
                  <a:srgbClr val="333333"/>
                </a:solidFill>
                <a:latin typeface="Proxima Nova Rg"/>
              </a:rPr>
              <a:t>Healthcare and other benefits are covered by the military</a:t>
            </a:r>
          </a:p>
          <a:p>
            <a:pPr marL="0"/>
            <a:endParaRPr lang="en-US" sz="1800">
              <a:solidFill>
                <a:srgbClr val="333333"/>
              </a:solidFill>
              <a:latin typeface="Proxima Nova Rg"/>
            </a:endParaRPr>
          </a:p>
        </p:txBody>
      </p:sp>
      <p:sp>
        <p:nvSpPr>
          <p:cNvPr id="4" name="Slide Number Placeholder 3"/>
          <p:cNvSpPr>
            <a:spLocks noGrp="1"/>
          </p:cNvSpPr>
          <p:nvPr>
            <p:ph type="sldNum" sz="quarter" idx="4294967295"/>
          </p:nvPr>
        </p:nvSpPr>
        <p:spPr>
          <a:xfrm>
            <a:off x="6941820" y="6356350"/>
            <a:ext cx="1165860" cy="365125"/>
          </a:xfrm>
        </p:spPr>
        <p:txBody>
          <a:bodyPr vert="horz" lIns="91440" tIns="45720" rIns="91440" bIns="45720" rtlCol="0" anchor="ctr">
            <a:normAutofit/>
          </a:bodyPr>
          <a:lstStyle/>
          <a:p>
            <a:pPr>
              <a:spcAft>
                <a:spcPts val="600"/>
              </a:spcAft>
              <a:defRPr/>
            </a:pPr>
            <a:fld id="{D7C40D7D-A211-42DA-BD10-8B425EE36B3E}" type="slidenum">
              <a:rPr lang="en-US" smtClean="0">
                <a:solidFill>
                  <a:prstClr val="black">
                    <a:tint val="75000"/>
                  </a:prstClr>
                </a:solidFill>
                <a:latin typeface="Calibri" panose="020F0502020204030204"/>
              </a:rPr>
              <a:pPr>
                <a:spcAft>
                  <a:spcPts val="600"/>
                </a:spcAft>
                <a:defRPr/>
              </a:pPr>
              <a:t>14</a:t>
            </a:fld>
            <a:endParaRPr lang="en-US">
              <a:solidFill>
                <a:prstClr val="black">
                  <a:tint val="75000"/>
                </a:prstClr>
              </a:solidFill>
              <a:latin typeface="Calibri" panose="020F0502020204030204"/>
            </a:endParaRPr>
          </a:p>
        </p:txBody>
      </p:sp>
      <p:pic>
        <p:nvPicPr>
          <p:cNvPr id="3074" name="Picture 2">
            <a:extLst>
              <a:ext uri="{FF2B5EF4-FFF2-40B4-BE49-F238E27FC236}">
                <a16:creationId xmlns:a16="http://schemas.microsoft.com/office/drawing/2014/main" id="{FB1D3966-C7F9-46CB-B1A9-36EF41770D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387" r="7907" b="2"/>
          <a:stretch/>
        </p:blipFill>
        <p:spPr bwMode="auto">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554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29653" y="1810418"/>
            <a:ext cx="6797842" cy="4351338"/>
          </a:xfrm>
        </p:spPr>
        <p:txBody>
          <a:bodyPr/>
          <a:lstStyle/>
          <a:p>
            <a:pPr marL="0" indent="0" algn="ctr">
              <a:buNone/>
            </a:pPr>
            <a:endParaRPr lang="en-US" b="1" dirty="0">
              <a:solidFill>
                <a:srgbClr val="BABD59"/>
              </a:solidFill>
              <a:latin typeface="Proxima Nova Rg"/>
            </a:endParaRPr>
          </a:p>
          <a:p>
            <a:pPr marL="0" indent="0" algn="ctr">
              <a:buNone/>
            </a:pPr>
            <a:r>
              <a:rPr lang="en-US" b="1" dirty="0">
                <a:solidFill>
                  <a:srgbClr val="BABD59"/>
                </a:solidFill>
                <a:latin typeface="Proxima Nova Rg"/>
              </a:rPr>
              <a:t>90% of veterans indicated there were obstacles in attaining employment. </a:t>
            </a:r>
          </a:p>
          <a:p>
            <a:pPr algn="ctr"/>
            <a:endParaRPr lang="en-US" b="1" dirty="0">
              <a:solidFill>
                <a:srgbClr val="BABD59"/>
              </a:solidFill>
              <a:latin typeface="Proxima Nova Rg"/>
            </a:endParaRPr>
          </a:p>
          <a:p>
            <a:pPr algn="ctr"/>
            <a:endParaRPr lang="en-US" b="1" dirty="0">
              <a:solidFill>
                <a:srgbClr val="BABD59"/>
              </a:solidFill>
              <a:latin typeface="Proxima Nova Rg"/>
            </a:endParaRPr>
          </a:p>
          <a:p>
            <a:pPr marL="0" indent="0" algn="ctr">
              <a:buNone/>
            </a:pPr>
            <a:endParaRPr lang="en-US" sz="1200" b="1" dirty="0">
              <a:solidFill>
                <a:srgbClr val="BABD59"/>
              </a:solidFill>
              <a:latin typeface="Proxima Nova Rg"/>
            </a:endParaRPr>
          </a:p>
        </p:txBody>
      </p:sp>
      <p:sp>
        <p:nvSpPr>
          <p:cNvPr id="4" name="Slide Number Placeholder 3"/>
          <p:cNvSpPr>
            <a:spLocks noGrp="1"/>
          </p:cNvSpPr>
          <p:nvPr>
            <p:ph type="sldNum" sz="quarter" idx="4294967295"/>
          </p:nvPr>
        </p:nvSpPr>
        <p:spPr>
          <a:xfrm>
            <a:off x="9448800" y="6356350"/>
            <a:ext cx="2743200" cy="365125"/>
          </a:xfrm>
        </p:spPr>
        <p:txBody>
          <a:bodyPr/>
          <a:lstStyle/>
          <a:p>
            <a:fld id="{D7C40D7D-A211-42DA-BD10-8B425EE36B3E}" type="slidenum">
              <a:rPr lang="en-US" smtClean="0"/>
              <a:t>15</a:t>
            </a:fld>
            <a:endParaRPr lang="en-US"/>
          </a:p>
        </p:txBody>
      </p:sp>
    </p:spTree>
    <p:extLst>
      <p:ext uri="{BB962C8B-B14F-4D97-AF65-F5344CB8AC3E}">
        <p14:creationId xmlns:p14="http://schemas.microsoft.com/office/powerpoint/2010/main" val="7827252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965431" y="830891"/>
            <a:ext cx="6586491" cy="934830"/>
          </a:xfrm>
        </p:spPr>
        <p:txBody>
          <a:bodyPr vert="horz" lIns="91440" tIns="45720" rIns="91440" bIns="45720" rtlCol="0" anchor="b">
            <a:normAutofit fontScale="90000"/>
          </a:bodyPr>
          <a:lstStyle/>
          <a:p>
            <a:r>
              <a:rPr lang="en-US" dirty="0">
                <a:latin typeface="Proxima Nova Rg"/>
              </a:rPr>
              <a:t>Getting Started: Obstacles</a:t>
            </a:r>
          </a:p>
        </p:txBody>
      </p:sp>
      <p:sp>
        <p:nvSpPr>
          <p:cNvPr id="3" name="Content Placeholder 2"/>
          <p:cNvSpPr>
            <a:spLocks noGrp="1"/>
          </p:cNvSpPr>
          <p:nvPr>
            <p:ph idx="4294967295"/>
          </p:nvPr>
        </p:nvSpPr>
        <p:spPr>
          <a:xfrm>
            <a:off x="4965431" y="2438400"/>
            <a:ext cx="6586489" cy="3785419"/>
          </a:xfrm>
        </p:spPr>
        <p:txBody>
          <a:bodyPr vert="horz" lIns="91440" tIns="45720" rIns="91440" bIns="45720" rtlCol="0">
            <a:normAutofit/>
          </a:bodyPr>
          <a:lstStyle/>
          <a:p>
            <a:pPr marL="0" indent="0">
              <a:buNone/>
            </a:pPr>
            <a:r>
              <a:rPr lang="en-US" sz="1600" b="1" dirty="0">
                <a:latin typeface="Proxima Nova Rg"/>
              </a:rPr>
              <a:t>More than two-thirds (66%) of HR professionals report that managers are not held accountable for inclusion in their organization. </a:t>
            </a:r>
          </a:p>
          <a:p>
            <a:r>
              <a:rPr lang="en-US" sz="1600" dirty="0">
                <a:latin typeface="Proxima Nova Rg"/>
              </a:rPr>
              <a:t>Only 55% of organizations have a program related to the employment of veterans </a:t>
            </a:r>
          </a:p>
          <a:p>
            <a:r>
              <a:rPr lang="en-US" sz="1600" dirty="0">
                <a:latin typeface="Proxima Nova Rg"/>
              </a:rPr>
              <a:t>Only 34% of organizations have a program related to the employment of military spouses and caregivers. </a:t>
            </a:r>
          </a:p>
          <a:p>
            <a:pPr marL="0" indent="0">
              <a:buNone/>
            </a:pPr>
            <a:endParaRPr lang="en-US" sz="1600" b="1" dirty="0">
              <a:latin typeface="Proxima Nova Rg"/>
            </a:endParaRPr>
          </a:p>
          <a:p>
            <a:pPr marL="0" indent="0">
              <a:buNone/>
            </a:pPr>
            <a:r>
              <a:rPr lang="en-US" sz="1600" b="1" dirty="0">
                <a:latin typeface="Proxima Nova Rg"/>
              </a:rPr>
              <a:t>AND most programs are informal:</a:t>
            </a:r>
            <a:endParaRPr lang="en-US" sz="1600" dirty="0">
              <a:latin typeface="Proxima Nova Rg"/>
            </a:endParaRPr>
          </a:p>
          <a:p>
            <a:r>
              <a:rPr lang="en-US" sz="1600" dirty="0">
                <a:latin typeface="Proxima Nova Rg"/>
              </a:rPr>
              <a:t>60% of programs for veterans are informal. </a:t>
            </a:r>
          </a:p>
          <a:p>
            <a:r>
              <a:rPr lang="en-US" sz="1600" dirty="0">
                <a:latin typeface="Proxima Nova Rg"/>
              </a:rPr>
              <a:t>72% of programs for mil spouse and caregivers are informal. </a:t>
            </a:r>
          </a:p>
          <a:p>
            <a:endParaRPr lang="en-US" sz="1600" dirty="0">
              <a:latin typeface="Proxima Nova Rg"/>
            </a:endParaRPr>
          </a:p>
          <a:p>
            <a:pPr marL="0"/>
            <a:endParaRPr lang="en-US" sz="1600" dirty="0">
              <a:latin typeface="Proxima Nova Rg"/>
            </a:endParaRPr>
          </a:p>
        </p:txBody>
      </p:sp>
      <p:pic>
        <p:nvPicPr>
          <p:cNvPr id="4098" name="Picture 2">
            <a:extLst>
              <a:ext uri="{FF2B5EF4-FFF2-40B4-BE49-F238E27FC236}">
                <a16:creationId xmlns:a16="http://schemas.microsoft.com/office/drawing/2014/main" id="{9F636BA8-78D6-48B1-A6AC-D099D631D0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48" r="2" b="2"/>
          <a:stretch/>
        </p:blipFill>
        <p:spPr bwMode="auto">
          <a:xfrm>
            <a:off x="20" y="10"/>
            <a:ext cx="4018527" cy="5945118"/>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15040"/>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4294967295"/>
          </p:nvPr>
        </p:nvSpPr>
        <p:spPr>
          <a:xfrm>
            <a:off x="10167042" y="6356350"/>
            <a:ext cx="1186758" cy="365125"/>
          </a:xfrm>
        </p:spPr>
        <p:txBody>
          <a:bodyPr vert="horz" lIns="91440" tIns="45720" rIns="91440" bIns="45720" rtlCol="0" anchor="ctr">
            <a:normAutofit/>
          </a:bodyPr>
          <a:lstStyle/>
          <a:p>
            <a:pPr>
              <a:spcAft>
                <a:spcPts val="600"/>
              </a:spcAft>
              <a:defRPr/>
            </a:pPr>
            <a:fld id="{D7C40D7D-A211-42DA-BD10-8B425EE36B3E}" type="slidenum">
              <a:rPr lang="en-US" smtClean="0">
                <a:solidFill>
                  <a:prstClr val="black">
                    <a:tint val="75000"/>
                  </a:prstClr>
                </a:solidFill>
                <a:latin typeface="Calibri" panose="020F0502020204030204"/>
              </a:rPr>
              <a:pPr>
                <a:spcAft>
                  <a:spcPts val="600"/>
                </a:spcAft>
                <a:defRPr/>
              </a:pPr>
              <a:t>16</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1362204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2505" y="76367"/>
            <a:ext cx="10515600" cy="1325563"/>
          </a:xfrm>
        </p:spPr>
        <p:txBody>
          <a:bodyPr>
            <a:normAutofit/>
          </a:bodyPr>
          <a:lstStyle/>
          <a:p>
            <a:r>
              <a:rPr lang="en-US" dirty="0">
                <a:solidFill>
                  <a:srgbClr val="333333"/>
                </a:solidFill>
                <a:latin typeface="Proxima Nova Rg"/>
              </a:rPr>
              <a:t>Getting Started: Obstacles</a:t>
            </a:r>
          </a:p>
        </p:txBody>
      </p:sp>
      <p:graphicFrame>
        <p:nvGraphicFramePr>
          <p:cNvPr id="6" name="Content Placeholder 2">
            <a:extLst>
              <a:ext uri="{FF2B5EF4-FFF2-40B4-BE49-F238E27FC236}">
                <a16:creationId xmlns:a16="http://schemas.microsoft.com/office/drawing/2014/main" id="{0FA0310D-6AFC-4585-A12C-E4FFFF20076F}"/>
              </a:ext>
            </a:extLst>
          </p:cNvPr>
          <p:cNvGraphicFramePr>
            <a:graphicFrameLocks noGrp="1"/>
          </p:cNvGraphicFramePr>
          <p:nvPr>
            <p:ph idx="4294967295"/>
            <p:extLst>
              <p:ext uri="{D42A27DB-BD31-4B8C-83A1-F6EECF244321}">
                <p14:modId xmlns:p14="http://schemas.microsoft.com/office/powerpoint/2010/main" val="3016587659"/>
              </p:ext>
            </p:extLst>
          </p:nvPr>
        </p:nvGraphicFramePr>
        <p:xfrm>
          <a:off x="2947736" y="1253331"/>
          <a:ext cx="7002379"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4294967295"/>
          </p:nvPr>
        </p:nvSpPr>
        <p:spPr>
          <a:xfrm>
            <a:off x="9448800" y="6356350"/>
            <a:ext cx="2743200" cy="365125"/>
          </a:xfrm>
        </p:spPr>
        <p:txBody>
          <a:bodyPr/>
          <a:lstStyle/>
          <a:p>
            <a:fld id="{D7C40D7D-A211-42DA-BD10-8B425EE36B3E}" type="slidenum">
              <a:rPr lang="en-US" smtClean="0"/>
              <a:t>17</a:t>
            </a:fld>
            <a:endParaRPr lang="en-US"/>
          </a:p>
        </p:txBody>
      </p:sp>
    </p:spTree>
    <p:extLst>
      <p:ext uri="{BB962C8B-B14F-4D97-AF65-F5344CB8AC3E}">
        <p14:creationId xmlns:p14="http://schemas.microsoft.com/office/powerpoint/2010/main" val="42112839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4800" y="140703"/>
            <a:ext cx="10515600" cy="1325563"/>
          </a:xfrm>
        </p:spPr>
        <p:txBody>
          <a:bodyPr>
            <a:normAutofit/>
          </a:bodyPr>
          <a:lstStyle/>
          <a:p>
            <a:r>
              <a:rPr lang="en-US" dirty="0">
                <a:solidFill>
                  <a:srgbClr val="333333"/>
                </a:solidFill>
                <a:latin typeface="Proxima Nova Rg"/>
              </a:rPr>
              <a:t>Getting Started: Obstacles</a:t>
            </a:r>
          </a:p>
        </p:txBody>
      </p:sp>
      <p:sp>
        <p:nvSpPr>
          <p:cNvPr id="3" name="Content Placeholder 2"/>
          <p:cNvSpPr>
            <a:spLocks noGrp="1"/>
          </p:cNvSpPr>
          <p:nvPr>
            <p:ph idx="4294967295"/>
          </p:nvPr>
        </p:nvSpPr>
        <p:spPr>
          <a:xfrm>
            <a:off x="0" y="2037932"/>
            <a:ext cx="7904747" cy="4351338"/>
          </a:xfrm>
        </p:spPr>
        <p:txBody>
          <a:bodyPr>
            <a:normAutofit/>
          </a:bodyPr>
          <a:lstStyle/>
          <a:p>
            <a:pPr marL="0" indent="0" algn="ctr">
              <a:buNone/>
            </a:pPr>
            <a:r>
              <a:rPr lang="en-US" b="1" dirty="0">
                <a:solidFill>
                  <a:srgbClr val="BABD59"/>
                </a:solidFill>
                <a:latin typeface="Proxima Nova Rg"/>
              </a:rPr>
              <a:t>40% of the public believes that at least half of post-911 veterans have mental health issues.</a:t>
            </a:r>
          </a:p>
          <a:p>
            <a:pPr marL="0" indent="0" algn="ctr">
              <a:buNone/>
            </a:pPr>
            <a:endParaRPr lang="en-US" sz="1400" b="1" u="sng" dirty="0">
              <a:solidFill>
                <a:srgbClr val="BABD59"/>
              </a:solidFill>
              <a:latin typeface="Proxima Nova Rg"/>
              <a:hlinkClick r:id="" action="ppaction://noaction">
                <a:extLst>
                  <a:ext uri="{A12FA001-AC4F-418D-AE19-62706E023703}">
                    <ahyp:hlinkClr xmlns:ahyp="http://schemas.microsoft.com/office/drawing/2018/hyperlinkcolor" val="tx"/>
                  </a:ext>
                </a:extLst>
              </a:hlinkClick>
            </a:endParaRPr>
          </a:p>
          <a:p>
            <a:pPr marL="0" indent="0" algn="ctr">
              <a:buNone/>
            </a:pPr>
            <a:endParaRPr lang="en-US" b="1" dirty="0">
              <a:solidFill>
                <a:srgbClr val="BABD59"/>
              </a:solidFill>
              <a:latin typeface="Proxima Nova Rg"/>
            </a:endParaRPr>
          </a:p>
        </p:txBody>
      </p:sp>
      <p:sp>
        <p:nvSpPr>
          <p:cNvPr id="4" name="Slide Number Placeholder 3"/>
          <p:cNvSpPr>
            <a:spLocks noGrp="1"/>
          </p:cNvSpPr>
          <p:nvPr>
            <p:ph type="sldNum" sz="quarter" idx="4294967295"/>
          </p:nvPr>
        </p:nvSpPr>
        <p:spPr>
          <a:xfrm>
            <a:off x="9448800" y="6356350"/>
            <a:ext cx="2743200" cy="365125"/>
          </a:xfrm>
        </p:spPr>
        <p:txBody>
          <a:bodyPr/>
          <a:lstStyle/>
          <a:p>
            <a:fld id="{D7C40D7D-A211-42DA-BD10-8B425EE36B3E}" type="slidenum">
              <a:rPr lang="en-US" smtClean="0"/>
              <a:t>18</a:t>
            </a:fld>
            <a:endParaRPr lang="en-US"/>
          </a:p>
        </p:txBody>
      </p:sp>
    </p:spTree>
    <p:extLst>
      <p:ext uri="{BB962C8B-B14F-4D97-AF65-F5344CB8AC3E}">
        <p14:creationId xmlns:p14="http://schemas.microsoft.com/office/powerpoint/2010/main" val="13937565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44379" y="136525"/>
            <a:ext cx="10515600" cy="1325563"/>
          </a:xfrm>
        </p:spPr>
        <p:txBody>
          <a:bodyPr>
            <a:normAutofit/>
          </a:bodyPr>
          <a:lstStyle/>
          <a:p>
            <a:r>
              <a:rPr lang="en-US" dirty="0">
                <a:solidFill>
                  <a:srgbClr val="333333"/>
                </a:solidFill>
                <a:latin typeface="Proxima Nova Rg"/>
              </a:rPr>
              <a:t>Getting Started: Obstacles</a:t>
            </a:r>
          </a:p>
        </p:txBody>
      </p:sp>
      <p:sp>
        <p:nvSpPr>
          <p:cNvPr id="3" name="Content Placeholder 2"/>
          <p:cNvSpPr>
            <a:spLocks noGrp="1"/>
          </p:cNvSpPr>
          <p:nvPr>
            <p:ph idx="4294967295"/>
          </p:nvPr>
        </p:nvSpPr>
        <p:spPr>
          <a:xfrm>
            <a:off x="304799" y="1572962"/>
            <a:ext cx="10968789" cy="4351338"/>
          </a:xfrm>
        </p:spPr>
        <p:txBody>
          <a:bodyPr vert="horz" lIns="91440" tIns="45720" rIns="91440" bIns="45720" rtlCol="0" anchor="t">
            <a:normAutofit/>
          </a:bodyPr>
          <a:lstStyle/>
          <a:p>
            <a:pPr marL="0" indent="0" algn="ctr">
              <a:buNone/>
            </a:pPr>
            <a:r>
              <a:rPr lang="en-US" sz="2400" b="1" dirty="0">
                <a:solidFill>
                  <a:srgbClr val="1B3B68"/>
                </a:solidFill>
                <a:latin typeface="Proxima Nova Rg"/>
              </a:rPr>
              <a:t>Duke Research Shows Military Service Can Hurt Some </a:t>
            </a:r>
          </a:p>
          <a:p>
            <a:pPr marL="0" indent="0" algn="ctr">
              <a:buNone/>
            </a:pPr>
            <a:r>
              <a:rPr lang="en-US" sz="2400" b="1" dirty="0">
                <a:solidFill>
                  <a:srgbClr val="1B3B68"/>
                </a:solidFill>
                <a:latin typeface="Proxima Nova Rg"/>
              </a:rPr>
              <a:t>Job Seekers’ Prospects</a:t>
            </a:r>
            <a:endParaRPr lang="en-US" sz="2400" dirty="0">
              <a:solidFill>
                <a:srgbClr val="1B3B68"/>
              </a:solidFill>
              <a:latin typeface="Proxima Nova Rg"/>
            </a:endParaRPr>
          </a:p>
          <a:p>
            <a:pPr marL="0" indent="0">
              <a:buNone/>
            </a:pPr>
            <a:endParaRPr lang="en-US" sz="2400" dirty="0">
              <a:solidFill>
                <a:srgbClr val="333333"/>
              </a:solidFill>
              <a:latin typeface="Proxima Nova Rg"/>
            </a:endParaRPr>
          </a:p>
          <a:p>
            <a:pPr marL="0" indent="0">
              <a:lnSpc>
                <a:spcPct val="100000"/>
              </a:lnSpc>
              <a:buNone/>
            </a:pPr>
            <a:r>
              <a:rPr lang="en-US" sz="2400" dirty="0">
                <a:solidFill>
                  <a:srgbClr val="333333"/>
                </a:solidFill>
                <a:latin typeface="Proxima Nova Rg"/>
              </a:rPr>
              <a:t>“People may perceive a veteran job candidate as brave, calm under pressure and having a get-it-done kind of attitude,” he said. “But the way the economy is moving, </a:t>
            </a:r>
            <a:r>
              <a:rPr lang="en-US" sz="2400" b="1" dirty="0">
                <a:solidFill>
                  <a:srgbClr val="333333"/>
                </a:solidFill>
                <a:latin typeface="Proxima Nova Rg"/>
              </a:rPr>
              <a:t>many new types of jobs also require creativity, interpersonal skills and emotional capacity</a:t>
            </a:r>
            <a:r>
              <a:rPr lang="en-US" sz="2400" dirty="0">
                <a:solidFill>
                  <a:srgbClr val="333333"/>
                </a:solidFill>
                <a:latin typeface="Proxima Nova Rg"/>
              </a:rPr>
              <a:t>. When choosing between two equally-qualified job candidates, the average person and even prospective </a:t>
            </a:r>
            <a:r>
              <a:rPr lang="en-US" sz="2400" b="1" dirty="0">
                <a:solidFill>
                  <a:srgbClr val="333333"/>
                </a:solidFill>
                <a:latin typeface="Proxima Nova Rg"/>
              </a:rPr>
              <a:t>employers show a tendency to prefer the applicant </a:t>
            </a:r>
            <a:r>
              <a:rPr lang="en-US" sz="2400" b="1" i="1" dirty="0">
                <a:solidFill>
                  <a:srgbClr val="333333"/>
                </a:solidFill>
                <a:latin typeface="Proxima Nova Rg"/>
              </a:rPr>
              <a:t>without military experience</a:t>
            </a:r>
            <a:r>
              <a:rPr lang="en-US" sz="2400" b="1" dirty="0">
                <a:solidFill>
                  <a:srgbClr val="333333"/>
                </a:solidFill>
                <a:latin typeface="Proxima Nova Rg"/>
              </a:rPr>
              <a:t> for jobs requiring social-emotional abilities.”</a:t>
            </a:r>
            <a:endParaRPr lang="en-US" sz="2400" dirty="0">
              <a:solidFill>
                <a:srgbClr val="333333"/>
              </a:solidFill>
              <a:latin typeface="Proxima Nova Rg"/>
            </a:endParaRPr>
          </a:p>
          <a:p>
            <a:pPr marL="0" indent="0">
              <a:buNone/>
            </a:pPr>
            <a:endParaRPr lang="en-US" dirty="0">
              <a:solidFill>
                <a:srgbClr val="333333"/>
              </a:solidFill>
              <a:latin typeface="Proxima Nova Rg"/>
            </a:endParaRPr>
          </a:p>
        </p:txBody>
      </p:sp>
      <p:sp>
        <p:nvSpPr>
          <p:cNvPr id="4" name="Slide Number Placeholder 3"/>
          <p:cNvSpPr>
            <a:spLocks noGrp="1"/>
          </p:cNvSpPr>
          <p:nvPr>
            <p:ph type="sldNum" sz="quarter" idx="4294967295"/>
          </p:nvPr>
        </p:nvSpPr>
        <p:spPr>
          <a:xfrm>
            <a:off x="9448800" y="6356350"/>
            <a:ext cx="2743200" cy="365125"/>
          </a:xfrm>
        </p:spPr>
        <p:txBody>
          <a:bodyPr/>
          <a:lstStyle/>
          <a:p>
            <a:fld id="{D7C40D7D-A211-42DA-BD10-8B425EE36B3E}" type="slidenum">
              <a:rPr lang="en-US" smtClean="0"/>
              <a:t>19</a:t>
            </a:fld>
            <a:endParaRPr lang="en-US"/>
          </a:p>
        </p:txBody>
      </p:sp>
    </p:spTree>
    <p:extLst>
      <p:ext uri="{BB962C8B-B14F-4D97-AF65-F5344CB8AC3E}">
        <p14:creationId xmlns:p14="http://schemas.microsoft.com/office/powerpoint/2010/main" val="3463872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765540" y="606349"/>
            <a:ext cx="8287110" cy="4351338"/>
          </a:xfrm>
        </p:spPr>
        <p:txBody>
          <a:bodyPr vert="horz" lIns="91440" tIns="45720" rIns="91440" bIns="45720" rtlCol="0" anchor="t">
            <a:normAutofit/>
          </a:bodyPr>
          <a:lstStyle/>
          <a:p>
            <a:pPr marL="0" indent="0">
              <a:buNone/>
            </a:pPr>
            <a:endParaRPr lang="en-US" sz="3200" b="1" dirty="0">
              <a:solidFill>
                <a:srgbClr val="333333"/>
              </a:solidFill>
              <a:latin typeface="Proxima Nova Rg"/>
            </a:endParaRPr>
          </a:p>
          <a:p>
            <a:pPr marL="0" indent="0">
              <a:buNone/>
            </a:pPr>
            <a:endParaRPr lang="en-US" sz="3200" b="1" dirty="0">
              <a:solidFill>
                <a:srgbClr val="333333"/>
              </a:solidFill>
              <a:latin typeface="Proxima Nova Rg"/>
            </a:endParaRPr>
          </a:p>
          <a:p>
            <a:pPr marL="0" indent="0">
              <a:buNone/>
            </a:pPr>
            <a:endParaRPr lang="en-US" sz="3200" b="1" dirty="0">
              <a:solidFill>
                <a:srgbClr val="333333"/>
              </a:solidFill>
              <a:latin typeface="Proxima Nova Rg"/>
            </a:endParaRPr>
          </a:p>
          <a:p>
            <a:pPr marL="0" indent="0">
              <a:buNone/>
            </a:pPr>
            <a:r>
              <a:rPr lang="en-US" sz="3200" b="1" dirty="0">
                <a:solidFill>
                  <a:srgbClr val="333333"/>
                </a:solidFill>
                <a:latin typeface="Proxima Nova Rg"/>
              </a:rPr>
              <a:t>Why Are We Here Today?</a:t>
            </a:r>
          </a:p>
          <a:p>
            <a:pPr marL="0" indent="0" algn="ctr">
              <a:buNone/>
            </a:pPr>
            <a:endParaRPr lang="en-US" sz="3200" b="1" dirty="0">
              <a:solidFill>
                <a:srgbClr val="333333"/>
              </a:solidFill>
              <a:latin typeface="Proxima Nova Rg"/>
            </a:endParaRPr>
          </a:p>
        </p:txBody>
      </p:sp>
      <p:sp>
        <p:nvSpPr>
          <p:cNvPr id="4" name="Slide Number Placeholder 3"/>
          <p:cNvSpPr>
            <a:spLocks noGrp="1"/>
          </p:cNvSpPr>
          <p:nvPr>
            <p:ph type="sldNum" sz="quarter" idx="4294967295"/>
          </p:nvPr>
        </p:nvSpPr>
        <p:spPr>
          <a:xfrm>
            <a:off x="9448800" y="6356350"/>
            <a:ext cx="2743200" cy="365125"/>
          </a:xfrm>
        </p:spPr>
        <p:txBody>
          <a:bodyPr/>
          <a:lstStyle/>
          <a:p>
            <a:fld id="{D7C40D7D-A211-42DA-BD10-8B425EE36B3E}" type="slidenum">
              <a:rPr lang="en-US" smtClean="0"/>
              <a:t>2</a:t>
            </a:fld>
            <a:endParaRPr lang="en-US" dirty="0"/>
          </a:p>
        </p:txBody>
      </p:sp>
    </p:spTree>
    <p:extLst>
      <p:ext uri="{BB962C8B-B14F-4D97-AF65-F5344CB8AC3E}">
        <p14:creationId xmlns:p14="http://schemas.microsoft.com/office/powerpoint/2010/main" val="19026964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0631" y="365125"/>
            <a:ext cx="10515600" cy="1325563"/>
          </a:xfrm>
        </p:spPr>
        <p:txBody>
          <a:bodyPr>
            <a:normAutofit/>
          </a:bodyPr>
          <a:lstStyle/>
          <a:p>
            <a:r>
              <a:rPr lang="en-US" dirty="0">
                <a:solidFill>
                  <a:srgbClr val="333333"/>
                </a:solidFill>
                <a:latin typeface="Proxima Nova Rg"/>
              </a:rPr>
              <a:t>Getting Started: Obstacles</a:t>
            </a:r>
          </a:p>
        </p:txBody>
      </p:sp>
      <p:sp>
        <p:nvSpPr>
          <p:cNvPr id="3" name="Content Placeholder 2"/>
          <p:cNvSpPr>
            <a:spLocks noGrp="1"/>
          </p:cNvSpPr>
          <p:nvPr>
            <p:ph idx="4294967295"/>
          </p:nvPr>
        </p:nvSpPr>
        <p:spPr>
          <a:xfrm>
            <a:off x="240631" y="1825625"/>
            <a:ext cx="10515600" cy="4351338"/>
          </a:xfrm>
        </p:spPr>
        <p:txBody>
          <a:bodyPr vert="horz" lIns="91440" tIns="45720" rIns="91440" bIns="45720" rtlCol="0" anchor="t">
            <a:normAutofit/>
          </a:bodyPr>
          <a:lstStyle/>
          <a:p>
            <a:pPr marL="0" indent="0">
              <a:lnSpc>
                <a:spcPct val="108000"/>
              </a:lnSpc>
              <a:buNone/>
            </a:pPr>
            <a:r>
              <a:rPr lang="en-US" dirty="0">
                <a:solidFill>
                  <a:srgbClr val="333333"/>
                </a:solidFill>
                <a:latin typeface="Proxima Nova Rg"/>
              </a:rPr>
              <a:t>The U. S. Chamber of Commerce Foundation reports that with less than one-half of 1% of all Americans serving in uniform over the last 10 years, HR professionals and hiring managers often lack sufficient knowledge about military service or the skills acquired during that time. </a:t>
            </a:r>
            <a:endParaRPr lang="en-US"/>
          </a:p>
          <a:p>
            <a:pPr marL="0" indent="0" algn="r">
              <a:lnSpc>
                <a:spcPct val="108000"/>
              </a:lnSpc>
              <a:buNone/>
            </a:pPr>
            <a:endParaRPr lang="en-US" sz="1200" dirty="0">
              <a:solidFill>
                <a:srgbClr val="333333"/>
              </a:solidFill>
              <a:latin typeface="Proxima Nova Rg"/>
            </a:endParaRPr>
          </a:p>
          <a:p>
            <a:pPr marL="0" indent="0">
              <a:lnSpc>
                <a:spcPct val="108000"/>
              </a:lnSpc>
              <a:buNone/>
            </a:pPr>
            <a:endParaRPr lang="en-US" dirty="0">
              <a:solidFill>
                <a:srgbClr val="333333"/>
              </a:solidFill>
              <a:latin typeface="Proxima Nova Rg"/>
            </a:endParaRPr>
          </a:p>
        </p:txBody>
      </p:sp>
      <p:sp>
        <p:nvSpPr>
          <p:cNvPr id="4" name="Slide Number Placeholder 3"/>
          <p:cNvSpPr>
            <a:spLocks noGrp="1"/>
          </p:cNvSpPr>
          <p:nvPr>
            <p:ph type="sldNum" sz="quarter" idx="4294967295"/>
          </p:nvPr>
        </p:nvSpPr>
        <p:spPr>
          <a:xfrm>
            <a:off x="9448800" y="6356350"/>
            <a:ext cx="2743200" cy="365125"/>
          </a:xfrm>
        </p:spPr>
        <p:txBody>
          <a:bodyPr/>
          <a:lstStyle/>
          <a:p>
            <a:fld id="{D7C40D7D-A211-42DA-BD10-8B425EE36B3E}" type="slidenum">
              <a:rPr lang="en-US" smtClean="0"/>
              <a:t>20</a:t>
            </a:fld>
            <a:endParaRPr lang="en-US"/>
          </a:p>
        </p:txBody>
      </p:sp>
    </p:spTree>
    <p:extLst>
      <p:ext uri="{BB962C8B-B14F-4D97-AF65-F5344CB8AC3E}">
        <p14:creationId xmlns:p14="http://schemas.microsoft.com/office/powerpoint/2010/main" val="23421484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74288-2C3B-4D6A-B1D4-CE069A9408C6}"/>
              </a:ext>
            </a:extLst>
          </p:cNvPr>
          <p:cNvSpPr>
            <a:spLocks noGrp="1"/>
          </p:cNvSpPr>
          <p:nvPr>
            <p:ph type="title" idx="4294967295"/>
          </p:nvPr>
        </p:nvSpPr>
        <p:spPr>
          <a:xfrm>
            <a:off x="343991" y="309510"/>
            <a:ext cx="10825162" cy="792163"/>
          </a:xfrm>
        </p:spPr>
        <p:txBody>
          <a:bodyPr>
            <a:normAutofit fontScale="90000"/>
          </a:bodyPr>
          <a:lstStyle/>
          <a:p>
            <a:r>
              <a:rPr lang="en-US" dirty="0">
                <a:solidFill>
                  <a:srgbClr val="333333"/>
                </a:solidFill>
                <a:latin typeface="Proxima Nova Rg"/>
              </a:rPr>
              <a:t>SHRM Foundation’s Veterans Employment Initiative</a:t>
            </a:r>
          </a:p>
        </p:txBody>
      </p:sp>
      <p:sp>
        <p:nvSpPr>
          <p:cNvPr id="4" name="Rectangle 3">
            <a:extLst>
              <a:ext uri="{FF2B5EF4-FFF2-40B4-BE49-F238E27FC236}">
                <a16:creationId xmlns:a16="http://schemas.microsoft.com/office/drawing/2014/main" id="{5A57EFA3-3FE9-44F8-B2E8-42EB65E0C8B9}"/>
              </a:ext>
            </a:extLst>
          </p:cNvPr>
          <p:cNvSpPr/>
          <p:nvPr/>
        </p:nvSpPr>
        <p:spPr>
          <a:xfrm>
            <a:off x="0" y="1338012"/>
            <a:ext cx="6096000" cy="461962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5" name="Rectangle 4">
            <a:extLst>
              <a:ext uri="{FF2B5EF4-FFF2-40B4-BE49-F238E27FC236}">
                <a16:creationId xmlns:a16="http://schemas.microsoft.com/office/drawing/2014/main" id="{E6DD18F9-F078-441A-AD38-890D46318EF7}"/>
              </a:ext>
            </a:extLst>
          </p:cNvPr>
          <p:cNvSpPr/>
          <p:nvPr/>
        </p:nvSpPr>
        <p:spPr>
          <a:xfrm>
            <a:off x="333548" y="3886542"/>
            <a:ext cx="5313886" cy="2215991"/>
          </a:xfrm>
          <a:prstGeom prst="rect">
            <a:avLst/>
          </a:prstGeom>
        </p:spPr>
        <p:txBody>
          <a:bodyPr wrap="square" lIns="0" tIns="0" rIns="0" bIns="0" anchor="t">
            <a:spAutoFit/>
          </a:bodyPr>
          <a:lstStyle/>
          <a:p>
            <a:pPr algn="ctr"/>
            <a:r>
              <a:rPr lang="en-US" sz="2400" b="1" dirty="0">
                <a:solidFill>
                  <a:srgbClr val="333333"/>
                </a:solidFill>
                <a:latin typeface="Proxima Nova Rg"/>
              </a:rPr>
              <a:t>We believe veterans are valuable members of our workforce, and this initiative will help HR professionals attract, hire and retain members of the military community.</a:t>
            </a:r>
          </a:p>
        </p:txBody>
      </p:sp>
      <p:sp>
        <p:nvSpPr>
          <p:cNvPr id="6" name="Rectangle 5">
            <a:extLst>
              <a:ext uri="{FF2B5EF4-FFF2-40B4-BE49-F238E27FC236}">
                <a16:creationId xmlns:a16="http://schemas.microsoft.com/office/drawing/2014/main" id="{8BD3E2B6-6336-49D7-9DAF-078061AEDA0B}"/>
              </a:ext>
            </a:extLst>
          </p:cNvPr>
          <p:cNvSpPr/>
          <p:nvPr/>
        </p:nvSpPr>
        <p:spPr>
          <a:xfrm>
            <a:off x="6096000" y="1338012"/>
            <a:ext cx="6096000" cy="4619626"/>
          </a:xfrm>
          <a:prstGeom prst="rect">
            <a:avLst/>
          </a:prstGeom>
          <a:solidFill>
            <a:srgbClr val="1B3B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8" name="Graphic 8">
            <a:extLst>
              <a:ext uri="{FF2B5EF4-FFF2-40B4-BE49-F238E27FC236}">
                <a16:creationId xmlns:a16="http://schemas.microsoft.com/office/drawing/2014/main" id="{322A4DD6-D11B-4F6C-9995-55BF6C756BCA}"/>
              </a:ext>
            </a:extLst>
          </p:cNvPr>
          <p:cNvSpPr/>
          <p:nvPr/>
        </p:nvSpPr>
        <p:spPr>
          <a:xfrm>
            <a:off x="2413000" y="1989728"/>
            <a:ext cx="1270000" cy="1759860"/>
          </a:xfrm>
          <a:custGeom>
            <a:avLst/>
            <a:gdLst>
              <a:gd name="connsiteX0" fmla="*/ 333718 w 666750"/>
              <a:gd name="connsiteY0" fmla="*/ 74676 h 923925"/>
              <a:gd name="connsiteX1" fmla="*/ 314668 w 666750"/>
              <a:gd name="connsiteY1" fmla="*/ 55626 h 923925"/>
              <a:gd name="connsiteX2" fmla="*/ 314668 w 666750"/>
              <a:gd name="connsiteY2" fmla="*/ 19050 h 923925"/>
              <a:gd name="connsiteX3" fmla="*/ 333718 w 666750"/>
              <a:gd name="connsiteY3" fmla="*/ 0 h 923925"/>
              <a:gd name="connsiteX4" fmla="*/ 352768 w 666750"/>
              <a:gd name="connsiteY4" fmla="*/ 19050 h 923925"/>
              <a:gd name="connsiteX5" fmla="*/ 352768 w 666750"/>
              <a:gd name="connsiteY5" fmla="*/ 55626 h 923925"/>
              <a:gd name="connsiteX6" fmla="*/ 333718 w 666750"/>
              <a:gd name="connsiteY6" fmla="*/ 74676 h 923925"/>
              <a:gd name="connsiteX7" fmla="*/ 143218 w 666750"/>
              <a:gd name="connsiteY7" fmla="*/ 190119 h 923925"/>
              <a:gd name="connsiteX8" fmla="*/ 162268 w 666750"/>
              <a:gd name="connsiteY8" fmla="*/ 209169 h 923925"/>
              <a:gd name="connsiteX9" fmla="*/ 199321 w 666750"/>
              <a:gd name="connsiteY9" fmla="*/ 209169 h 923925"/>
              <a:gd name="connsiteX10" fmla="*/ 218371 w 666750"/>
              <a:gd name="connsiteY10" fmla="*/ 190119 h 923925"/>
              <a:gd name="connsiteX11" fmla="*/ 199321 w 666750"/>
              <a:gd name="connsiteY11" fmla="*/ 171069 h 923925"/>
              <a:gd name="connsiteX12" fmla="*/ 162268 w 666750"/>
              <a:gd name="connsiteY12" fmla="*/ 171069 h 923925"/>
              <a:gd name="connsiteX13" fmla="*/ 143218 w 666750"/>
              <a:gd name="connsiteY13" fmla="*/ 190119 h 923925"/>
              <a:gd name="connsiteX14" fmla="*/ 504597 w 666750"/>
              <a:gd name="connsiteY14" fmla="*/ 171069 h 923925"/>
              <a:gd name="connsiteX15" fmla="*/ 467830 w 666750"/>
              <a:gd name="connsiteY15" fmla="*/ 171069 h 923925"/>
              <a:gd name="connsiteX16" fmla="*/ 448780 w 666750"/>
              <a:gd name="connsiteY16" fmla="*/ 190119 h 923925"/>
              <a:gd name="connsiteX17" fmla="*/ 467830 w 666750"/>
              <a:gd name="connsiteY17" fmla="*/ 209169 h 923925"/>
              <a:gd name="connsiteX18" fmla="*/ 505168 w 666750"/>
              <a:gd name="connsiteY18" fmla="*/ 209169 h 923925"/>
              <a:gd name="connsiteX19" fmla="*/ 518694 w 666750"/>
              <a:gd name="connsiteY19" fmla="*/ 203549 h 923925"/>
              <a:gd name="connsiteX20" fmla="*/ 524218 w 666750"/>
              <a:gd name="connsiteY20" fmla="*/ 190405 h 923925"/>
              <a:gd name="connsiteX21" fmla="*/ 519361 w 666750"/>
              <a:gd name="connsiteY21" fmla="*/ 177070 h 923925"/>
              <a:gd name="connsiteX22" fmla="*/ 505168 w 666750"/>
              <a:gd name="connsiteY22" fmla="*/ 171069 h 923925"/>
              <a:gd name="connsiteX23" fmla="*/ 454972 w 666750"/>
              <a:gd name="connsiteY23" fmla="*/ 49721 h 923925"/>
              <a:gd name="connsiteX24" fmla="*/ 441256 w 666750"/>
              <a:gd name="connsiteY24" fmla="*/ 55626 h 923925"/>
              <a:gd name="connsiteX25" fmla="*/ 415062 w 666750"/>
              <a:gd name="connsiteY25" fmla="*/ 81534 h 923925"/>
              <a:gd name="connsiteX26" fmla="*/ 414469 w 666750"/>
              <a:gd name="connsiteY26" fmla="*/ 108468 h 923925"/>
              <a:gd name="connsiteX27" fmla="*/ 415062 w 666750"/>
              <a:gd name="connsiteY27" fmla="*/ 109061 h 923925"/>
              <a:gd name="connsiteX28" fmla="*/ 428587 w 666750"/>
              <a:gd name="connsiteY28" fmla="*/ 114395 h 923925"/>
              <a:gd name="connsiteX29" fmla="*/ 442018 w 666750"/>
              <a:gd name="connsiteY29" fmla="*/ 108776 h 923925"/>
              <a:gd name="connsiteX30" fmla="*/ 468211 w 666750"/>
              <a:gd name="connsiteY30" fmla="*/ 82582 h 923925"/>
              <a:gd name="connsiteX31" fmla="*/ 468916 w 666750"/>
              <a:gd name="connsiteY31" fmla="*/ 55650 h 923925"/>
              <a:gd name="connsiteX32" fmla="*/ 454591 w 666750"/>
              <a:gd name="connsiteY32" fmla="*/ 49721 h 923925"/>
              <a:gd name="connsiteX33" fmla="*/ 225705 w 666750"/>
              <a:gd name="connsiteY33" fmla="*/ 55626 h 923925"/>
              <a:gd name="connsiteX34" fmla="*/ 198606 w 666750"/>
              <a:gd name="connsiteY34" fmla="*/ 55483 h 923925"/>
              <a:gd name="connsiteX35" fmla="*/ 198463 w 666750"/>
              <a:gd name="connsiteY35" fmla="*/ 82582 h 923925"/>
              <a:gd name="connsiteX36" fmla="*/ 225038 w 666750"/>
              <a:gd name="connsiteY36" fmla="*/ 108776 h 923925"/>
              <a:gd name="connsiteX37" fmla="*/ 252137 w 666750"/>
              <a:gd name="connsiteY37" fmla="*/ 108537 h 923925"/>
              <a:gd name="connsiteX38" fmla="*/ 251899 w 666750"/>
              <a:gd name="connsiteY38" fmla="*/ 81439 h 923925"/>
              <a:gd name="connsiteX39" fmla="*/ 252184 w 666750"/>
              <a:gd name="connsiteY39" fmla="*/ 193167 h 923925"/>
              <a:gd name="connsiteX40" fmla="*/ 334004 w 666750"/>
              <a:gd name="connsiteY40" fmla="*/ 274415 h 923925"/>
              <a:gd name="connsiteX41" fmla="*/ 415251 w 666750"/>
              <a:gd name="connsiteY41" fmla="*/ 192596 h 923925"/>
              <a:gd name="connsiteX42" fmla="*/ 333718 w 666750"/>
              <a:gd name="connsiteY42" fmla="*/ 111347 h 923925"/>
              <a:gd name="connsiteX43" fmla="*/ 252280 w 666750"/>
              <a:gd name="connsiteY43" fmla="*/ 192881 h 923925"/>
              <a:gd name="connsiteX44" fmla="*/ 343 w 666750"/>
              <a:gd name="connsiteY44" fmla="*/ 462820 h 923925"/>
              <a:gd name="connsiteX45" fmla="*/ 17107 w 666750"/>
              <a:gd name="connsiteY45" fmla="*/ 610743 h 923925"/>
              <a:gd name="connsiteX46" fmla="*/ 49016 w 666750"/>
              <a:gd name="connsiteY46" fmla="*/ 651224 h 923925"/>
              <a:gd name="connsiteX47" fmla="*/ 77591 w 666750"/>
              <a:gd name="connsiteY47" fmla="*/ 910495 h 923925"/>
              <a:gd name="connsiteX48" fmla="*/ 99880 w 666750"/>
              <a:gd name="connsiteY48" fmla="*/ 930402 h 923925"/>
              <a:gd name="connsiteX49" fmla="*/ 144742 w 666750"/>
              <a:gd name="connsiteY49" fmla="*/ 930402 h 923925"/>
              <a:gd name="connsiteX50" fmla="*/ 167031 w 666750"/>
              <a:gd name="connsiteY50" fmla="*/ 910495 h 923925"/>
              <a:gd name="connsiteX51" fmla="*/ 195606 w 666750"/>
              <a:gd name="connsiteY51" fmla="*/ 651605 h 923925"/>
              <a:gd name="connsiteX52" fmla="*/ 213418 w 666750"/>
              <a:gd name="connsiteY52" fmla="*/ 640652 h 923925"/>
              <a:gd name="connsiteX53" fmla="*/ 211322 w 666750"/>
              <a:gd name="connsiteY53" fmla="*/ 621602 h 923925"/>
              <a:gd name="connsiteX54" fmla="*/ 171127 w 666750"/>
              <a:gd name="connsiteY54" fmla="*/ 553593 h 923925"/>
              <a:gd name="connsiteX55" fmla="*/ 154934 w 666750"/>
              <a:gd name="connsiteY55" fmla="*/ 410718 h 923925"/>
              <a:gd name="connsiteX56" fmla="*/ 128264 w 666750"/>
              <a:gd name="connsiteY56" fmla="*/ 444056 h 923925"/>
              <a:gd name="connsiteX57" fmla="*/ 118350 w 666750"/>
              <a:gd name="connsiteY57" fmla="*/ 445096 h 923925"/>
              <a:gd name="connsiteX58" fmla="*/ 117310 w 666750"/>
              <a:gd name="connsiteY58" fmla="*/ 444056 h 923925"/>
              <a:gd name="connsiteX59" fmla="*/ 81973 w 666750"/>
              <a:gd name="connsiteY59" fmla="*/ 399860 h 923925"/>
              <a:gd name="connsiteX60" fmla="*/ 79782 w 666750"/>
              <a:gd name="connsiteY60" fmla="*/ 398812 h 923925"/>
              <a:gd name="connsiteX61" fmla="*/ 57493 w 666750"/>
              <a:gd name="connsiteY61" fmla="*/ 398812 h 923925"/>
              <a:gd name="connsiteX62" fmla="*/ 0 w 666750"/>
              <a:gd name="connsiteY62" fmla="*/ 456761 h 923925"/>
              <a:gd name="connsiteX63" fmla="*/ 343 w 666750"/>
              <a:gd name="connsiteY63" fmla="*/ 462820 h 923925"/>
              <a:gd name="connsiteX64" fmla="*/ 54255 w 666750"/>
              <a:gd name="connsiteY64" fmla="*/ 306229 h 923925"/>
              <a:gd name="connsiteX65" fmla="*/ 122549 w 666750"/>
              <a:gd name="connsiteY65" fmla="*/ 374523 h 923925"/>
              <a:gd name="connsiteX66" fmla="*/ 149886 w 666750"/>
              <a:gd name="connsiteY66" fmla="*/ 368713 h 923925"/>
              <a:gd name="connsiteX67" fmla="*/ 186938 w 666750"/>
              <a:gd name="connsiteY67" fmla="*/ 283655 h 923925"/>
              <a:gd name="connsiteX68" fmla="*/ 100255 w 666750"/>
              <a:gd name="connsiteY68" fmla="*/ 241367 h 923925"/>
              <a:gd name="connsiteX69" fmla="*/ 54255 w 666750"/>
              <a:gd name="connsiteY69" fmla="*/ 306229 h 923925"/>
              <a:gd name="connsiteX70" fmla="*/ 609943 w 666750"/>
              <a:gd name="connsiteY70" fmla="*/ 398526 h 923925"/>
              <a:gd name="connsiteX71" fmla="*/ 587750 w 666750"/>
              <a:gd name="connsiteY71" fmla="*/ 398526 h 923925"/>
              <a:gd name="connsiteX72" fmla="*/ 585559 w 666750"/>
              <a:gd name="connsiteY72" fmla="*/ 399574 h 923925"/>
              <a:gd name="connsiteX73" fmla="*/ 550222 w 666750"/>
              <a:gd name="connsiteY73" fmla="*/ 443770 h 923925"/>
              <a:gd name="connsiteX74" fmla="*/ 540308 w 666750"/>
              <a:gd name="connsiteY74" fmla="*/ 444810 h 923925"/>
              <a:gd name="connsiteX75" fmla="*/ 539268 w 666750"/>
              <a:gd name="connsiteY75" fmla="*/ 443770 h 923925"/>
              <a:gd name="connsiteX76" fmla="*/ 513455 w 666750"/>
              <a:gd name="connsiteY76" fmla="*/ 411575 h 923925"/>
              <a:gd name="connsiteX77" fmla="*/ 497358 w 666750"/>
              <a:gd name="connsiteY77" fmla="*/ 553307 h 923925"/>
              <a:gd name="connsiteX78" fmla="*/ 455829 w 666750"/>
              <a:gd name="connsiteY78" fmla="*/ 622078 h 923925"/>
              <a:gd name="connsiteX79" fmla="*/ 453924 w 666750"/>
              <a:gd name="connsiteY79" fmla="*/ 639604 h 923925"/>
              <a:gd name="connsiteX80" fmla="*/ 471736 w 666750"/>
              <a:gd name="connsiteY80" fmla="*/ 651320 h 923925"/>
              <a:gd name="connsiteX81" fmla="*/ 500311 w 666750"/>
              <a:gd name="connsiteY81" fmla="*/ 910590 h 923925"/>
              <a:gd name="connsiteX82" fmla="*/ 522599 w 666750"/>
              <a:gd name="connsiteY82" fmla="*/ 930497 h 923925"/>
              <a:gd name="connsiteX83" fmla="*/ 567081 w 666750"/>
              <a:gd name="connsiteY83" fmla="*/ 930497 h 923925"/>
              <a:gd name="connsiteX84" fmla="*/ 589369 w 666750"/>
              <a:gd name="connsiteY84" fmla="*/ 910590 h 923925"/>
              <a:gd name="connsiteX85" fmla="*/ 617944 w 666750"/>
              <a:gd name="connsiteY85" fmla="*/ 651701 h 923925"/>
              <a:gd name="connsiteX86" fmla="*/ 650996 w 666750"/>
              <a:gd name="connsiteY86" fmla="*/ 610838 h 923925"/>
              <a:gd name="connsiteX87" fmla="*/ 667093 w 666750"/>
              <a:gd name="connsiteY87" fmla="*/ 462820 h 923925"/>
              <a:gd name="connsiteX88" fmla="*/ 616320 w 666750"/>
              <a:gd name="connsiteY88" fmla="*/ 398901 h 923925"/>
              <a:gd name="connsiteX89" fmla="*/ 609943 w 666750"/>
              <a:gd name="connsiteY89" fmla="*/ 398526 h 923925"/>
              <a:gd name="connsiteX90" fmla="*/ 545173 w 666750"/>
              <a:gd name="connsiteY90" fmla="*/ 238030 h 923925"/>
              <a:gd name="connsiteX91" fmla="*/ 480784 w 666750"/>
              <a:gd name="connsiteY91" fmla="*/ 283750 h 923925"/>
              <a:gd name="connsiteX92" fmla="*/ 517837 w 666750"/>
              <a:gd name="connsiteY92" fmla="*/ 368808 h 923925"/>
              <a:gd name="connsiteX93" fmla="*/ 545173 w 666750"/>
              <a:gd name="connsiteY93" fmla="*/ 374618 h 923925"/>
              <a:gd name="connsiteX94" fmla="*/ 613468 w 666750"/>
              <a:gd name="connsiteY94" fmla="*/ 306324 h 923925"/>
              <a:gd name="connsiteX95" fmla="*/ 545173 w 666750"/>
              <a:gd name="connsiteY95" fmla="*/ 238030 h 923925"/>
              <a:gd name="connsiteX96" fmla="*/ 459448 w 666750"/>
              <a:gd name="connsiteY96" fmla="*/ 549021 h 923925"/>
              <a:gd name="connsiteX97" fmla="*/ 479451 w 666750"/>
              <a:gd name="connsiteY97" fmla="*/ 372427 h 923925"/>
              <a:gd name="connsiteX98" fmla="*/ 418311 w 666750"/>
              <a:gd name="connsiteY98" fmla="*/ 296619 h 923925"/>
              <a:gd name="connsiteX99" fmla="*/ 410966 w 666750"/>
              <a:gd name="connsiteY99" fmla="*/ 296227 h 923925"/>
              <a:gd name="connsiteX100" fmla="*/ 384487 w 666750"/>
              <a:gd name="connsiteY100" fmla="*/ 296227 h 923925"/>
              <a:gd name="connsiteX101" fmla="*/ 381820 w 666750"/>
              <a:gd name="connsiteY101" fmla="*/ 297466 h 923925"/>
              <a:gd name="connsiteX102" fmla="*/ 339624 w 666750"/>
              <a:gd name="connsiteY102" fmla="*/ 350139 h 923925"/>
              <a:gd name="connsiteX103" fmla="*/ 327837 w 666750"/>
              <a:gd name="connsiteY103" fmla="*/ 351402 h 923925"/>
              <a:gd name="connsiteX104" fmla="*/ 326575 w 666750"/>
              <a:gd name="connsiteY104" fmla="*/ 350139 h 923925"/>
              <a:gd name="connsiteX105" fmla="*/ 284379 w 666750"/>
              <a:gd name="connsiteY105" fmla="*/ 297466 h 923925"/>
              <a:gd name="connsiteX106" fmla="*/ 281712 w 666750"/>
              <a:gd name="connsiteY106" fmla="*/ 296227 h 923925"/>
              <a:gd name="connsiteX107" fmla="*/ 256375 w 666750"/>
              <a:gd name="connsiteY107" fmla="*/ 296227 h 923925"/>
              <a:gd name="connsiteX108" fmla="*/ 187499 w 666750"/>
              <a:gd name="connsiteY108" fmla="*/ 365083 h 923925"/>
              <a:gd name="connsiteX109" fmla="*/ 187891 w 666750"/>
              <a:gd name="connsiteY109" fmla="*/ 372427 h 923925"/>
              <a:gd name="connsiteX110" fmla="*/ 207988 w 666750"/>
              <a:gd name="connsiteY110" fmla="*/ 549021 h 923925"/>
              <a:gd name="connsiteX111" fmla="*/ 246088 w 666750"/>
              <a:gd name="connsiteY111" fmla="*/ 597408 h 923925"/>
              <a:gd name="connsiteX112" fmla="*/ 279807 w 666750"/>
              <a:gd name="connsiteY112" fmla="*/ 906780 h 923925"/>
              <a:gd name="connsiteX113" fmla="*/ 306382 w 666750"/>
              <a:gd name="connsiteY113" fmla="*/ 930497 h 923925"/>
              <a:gd name="connsiteX114" fmla="*/ 359912 w 666750"/>
              <a:gd name="connsiteY114" fmla="*/ 930497 h 923925"/>
              <a:gd name="connsiteX115" fmla="*/ 386487 w 666750"/>
              <a:gd name="connsiteY115" fmla="*/ 906780 h 923925"/>
              <a:gd name="connsiteX116" fmla="*/ 420205 w 666750"/>
              <a:gd name="connsiteY116" fmla="*/ 597789 h 923925"/>
              <a:gd name="connsiteX117" fmla="*/ 459448 w 666750"/>
              <a:gd name="connsiteY117" fmla="*/ 549021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666750" h="923925">
                <a:moveTo>
                  <a:pt x="333718" y="74676"/>
                </a:moveTo>
                <a:cubicBezTo>
                  <a:pt x="323197" y="74676"/>
                  <a:pt x="314668" y="66147"/>
                  <a:pt x="314668" y="55626"/>
                </a:cubicBezTo>
                <a:lnTo>
                  <a:pt x="314668" y="19050"/>
                </a:lnTo>
                <a:cubicBezTo>
                  <a:pt x="314668" y="8529"/>
                  <a:pt x="323197" y="0"/>
                  <a:pt x="333718" y="0"/>
                </a:cubicBezTo>
                <a:cubicBezTo>
                  <a:pt x="344239" y="0"/>
                  <a:pt x="352768" y="8529"/>
                  <a:pt x="352768" y="19050"/>
                </a:cubicBezTo>
                <a:lnTo>
                  <a:pt x="352768" y="55626"/>
                </a:lnTo>
                <a:cubicBezTo>
                  <a:pt x="352768" y="66147"/>
                  <a:pt x="344239" y="74676"/>
                  <a:pt x="333718" y="74676"/>
                </a:cubicBezTo>
                <a:close/>
                <a:moveTo>
                  <a:pt x="143218" y="190119"/>
                </a:moveTo>
                <a:cubicBezTo>
                  <a:pt x="143218" y="200640"/>
                  <a:pt x="151747" y="209169"/>
                  <a:pt x="162268" y="209169"/>
                </a:cubicBezTo>
                <a:lnTo>
                  <a:pt x="199321" y="209169"/>
                </a:lnTo>
                <a:cubicBezTo>
                  <a:pt x="209842" y="209169"/>
                  <a:pt x="218371" y="200640"/>
                  <a:pt x="218371" y="190119"/>
                </a:cubicBezTo>
                <a:cubicBezTo>
                  <a:pt x="218371" y="179598"/>
                  <a:pt x="209842" y="171069"/>
                  <a:pt x="199321" y="171069"/>
                </a:cubicBezTo>
                <a:lnTo>
                  <a:pt x="162268" y="171069"/>
                </a:lnTo>
                <a:cubicBezTo>
                  <a:pt x="151747" y="171069"/>
                  <a:pt x="143218" y="179598"/>
                  <a:pt x="143218" y="190119"/>
                </a:cubicBezTo>
                <a:close/>
                <a:moveTo>
                  <a:pt x="504597" y="171069"/>
                </a:moveTo>
                <a:lnTo>
                  <a:pt x="467830" y="171069"/>
                </a:lnTo>
                <a:cubicBezTo>
                  <a:pt x="457309" y="171069"/>
                  <a:pt x="448780" y="179598"/>
                  <a:pt x="448780" y="190119"/>
                </a:cubicBezTo>
                <a:cubicBezTo>
                  <a:pt x="448780" y="200640"/>
                  <a:pt x="457309" y="209169"/>
                  <a:pt x="467830" y="209169"/>
                </a:cubicBezTo>
                <a:lnTo>
                  <a:pt x="505168" y="209169"/>
                </a:lnTo>
                <a:cubicBezTo>
                  <a:pt x="510246" y="209173"/>
                  <a:pt x="515114" y="207150"/>
                  <a:pt x="518694" y="203549"/>
                </a:cubicBezTo>
                <a:cubicBezTo>
                  <a:pt x="522168" y="200048"/>
                  <a:pt x="524148" y="195336"/>
                  <a:pt x="524218" y="190405"/>
                </a:cubicBezTo>
                <a:cubicBezTo>
                  <a:pt x="524516" y="185479"/>
                  <a:pt x="522757" y="180650"/>
                  <a:pt x="519361" y="177070"/>
                </a:cubicBezTo>
                <a:cubicBezTo>
                  <a:pt x="515686" y="173160"/>
                  <a:pt x="510533" y="170981"/>
                  <a:pt x="505168" y="171069"/>
                </a:cubicBezTo>
                <a:close/>
                <a:moveTo>
                  <a:pt x="454972" y="49721"/>
                </a:moveTo>
                <a:cubicBezTo>
                  <a:pt x="449786" y="49740"/>
                  <a:pt x="444833" y="51873"/>
                  <a:pt x="441256" y="55626"/>
                </a:cubicBezTo>
                <a:lnTo>
                  <a:pt x="415062" y="81534"/>
                </a:lnTo>
                <a:cubicBezTo>
                  <a:pt x="407461" y="88808"/>
                  <a:pt x="407195" y="100867"/>
                  <a:pt x="414469" y="108468"/>
                </a:cubicBezTo>
                <a:cubicBezTo>
                  <a:pt x="414662" y="108670"/>
                  <a:pt x="414860" y="108868"/>
                  <a:pt x="415062" y="109061"/>
                </a:cubicBezTo>
                <a:cubicBezTo>
                  <a:pt x="418803" y="112375"/>
                  <a:pt x="423592" y="114264"/>
                  <a:pt x="428587" y="114395"/>
                </a:cubicBezTo>
                <a:cubicBezTo>
                  <a:pt x="433632" y="114374"/>
                  <a:pt x="438462" y="112353"/>
                  <a:pt x="442018" y="108776"/>
                </a:cubicBezTo>
                <a:lnTo>
                  <a:pt x="468211" y="82582"/>
                </a:lnTo>
                <a:cubicBezTo>
                  <a:pt x="475843" y="75339"/>
                  <a:pt x="476158" y="63282"/>
                  <a:pt x="468916" y="55650"/>
                </a:cubicBezTo>
                <a:cubicBezTo>
                  <a:pt x="465198" y="51732"/>
                  <a:pt x="459991" y="49577"/>
                  <a:pt x="454591" y="49721"/>
                </a:cubicBezTo>
                <a:close/>
                <a:moveTo>
                  <a:pt x="225705" y="55626"/>
                </a:moveTo>
                <a:cubicBezTo>
                  <a:pt x="218261" y="48103"/>
                  <a:pt x="206129" y="48040"/>
                  <a:pt x="198606" y="55483"/>
                </a:cubicBezTo>
                <a:cubicBezTo>
                  <a:pt x="191084" y="62927"/>
                  <a:pt x="191020" y="75059"/>
                  <a:pt x="198463" y="82582"/>
                </a:cubicBezTo>
                <a:lnTo>
                  <a:pt x="225038" y="108776"/>
                </a:lnTo>
                <a:cubicBezTo>
                  <a:pt x="232587" y="116193"/>
                  <a:pt x="244719" y="116086"/>
                  <a:pt x="252137" y="108537"/>
                </a:cubicBezTo>
                <a:cubicBezTo>
                  <a:pt x="259554" y="100989"/>
                  <a:pt x="259448" y="88856"/>
                  <a:pt x="251899" y="81439"/>
                </a:cubicBezTo>
                <a:close/>
                <a:moveTo>
                  <a:pt x="252184" y="193167"/>
                </a:moveTo>
                <a:cubicBezTo>
                  <a:pt x="252342" y="238197"/>
                  <a:pt x="288974" y="274573"/>
                  <a:pt x="334004" y="274415"/>
                </a:cubicBezTo>
                <a:cubicBezTo>
                  <a:pt x="379033" y="274257"/>
                  <a:pt x="415409" y="237625"/>
                  <a:pt x="415251" y="192596"/>
                </a:cubicBezTo>
                <a:cubicBezTo>
                  <a:pt x="415094" y="147678"/>
                  <a:pt x="378637" y="111348"/>
                  <a:pt x="333718" y="111347"/>
                </a:cubicBezTo>
                <a:cubicBezTo>
                  <a:pt x="288726" y="111400"/>
                  <a:pt x="252280" y="147888"/>
                  <a:pt x="252280" y="192881"/>
                </a:cubicBezTo>
                <a:close/>
                <a:moveTo>
                  <a:pt x="343" y="462820"/>
                </a:moveTo>
                <a:lnTo>
                  <a:pt x="17107" y="610743"/>
                </a:lnTo>
                <a:cubicBezTo>
                  <a:pt x="19226" y="629188"/>
                  <a:pt x="31576" y="644856"/>
                  <a:pt x="49016" y="651224"/>
                </a:cubicBezTo>
                <a:lnTo>
                  <a:pt x="77591" y="910495"/>
                </a:lnTo>
                <a:cubicBezTo>
                  <a:pt x="78855" y="921845"/>
                  <a:pt x="88460" y="930424"/>
                  <a:pt x="99880" y="930402"/>
                </a:cubicBezTo>
                <a:lnTo>
                  <a:pt x="144742" y="930402"/>
                </a:lnTo>
                <a:cubicBezTo>
                  <a:pt x="156162" y="930424"/>
                  <a:pt x="165767" y="921845"/>
                  <a:pt x="167031" y="910495"/>
                </a:cubicBezTo>
                <a:lnTo>
                  <a:pt x="195606" y="651605"/>
                </a:lnTo>
                <a:cubicBezTo>
                  <a:pt x="202260" y="649274"/>
                  <a:pt x="208335" y="645538"/>
                  <a:pt x="213418" y="640652"/>
                </a:cubicBezTo>
                <a:lnTo>
                  <a:pt x="211322" y="621602"/>
                </a:lnTo>
                <a:cubicBezTo>
                  <a:pt x="188786" y="605750"/>
                  <a:pt x="174146" y="580980"/>
                  <a:pt x="171127" y="553593"/>
                </a:cubicBezTo>
                <a:lnTo>
                  <a:pt x="154934" y="410718"/>
                </a:lnTo>
                <a:lnTo>
                  <a:pt x="128264" y="444056"/>
                </a:lnTo>
                <a:cubicBezTo>
                  <a:pt x="125814" y="447080"/>
                  <a:pt x="121375" y="447546"/>
                  <a:pt x="118350" y="445096"/>
                </a:cubicBezTo>
                <a:cubicBezTo>
                  <a:pt x="117968" y="444786"/>
                  <a:pt x="117620" y="444438"/>
                  <a:pt x="117310" y="444056"/>
                </a:cubicBezTo>
                <a:lnTo>
                  <a:pt x="81973" y="399860"/>
                </a:lnTo>
                <a:cubicBezTo>
                  <a:pt x="81435" y="399202"/>
                  <a:pt x="80632" y="398818"/>
                  <a:pt x="79782" y="398812"/>
                </a:cubicBezTo>
                <a:lnTo>
                  <a:pt x="57493" y="398812"/>
                </a:lnTo>
                <a:cubicBezTo>
                  <a:pt x="25615" y="398938"/>
                  <a:pt x="-126" y="424882"/>
                  <a:pt x="0" y="456761"/>
                </a:cubicBezTo>
                <a:cubicBezTo>
                  <a:pt x="8" y="458785"/>
                  <a:pt x="123" y="460808"/>
                  <a:pt x="343" y="462820"/>
                </a:cubicBezTo>
                <a:close/>
                <a:moveTo>
                  <a:pt x="54255" y="306229"/>
                </a:moveTo>
                <a:cubicBezTo>
                  <a:pt x="54255" y="343947"/>
                  <a:pt x="84831" y="374523"/>
                  <a:pt x="122549" y="374523"/>
                </a:cubicBezTo>
                <a:cubicBezTo>
                  <a:pt x="131967" y="374514"/>
                  <a:pt x="141278" y="372534"/>
                  <a:pt x="149886" y="368713"/>
                </a:cubicBezTo>
                <a:cubicBezTo>
                  <a:pt x="148326" y="336139"/>
                  <a:pt x="162023" y="304696"/>
                  <a:pt x="186938" y="283655"/>
                </a:cubicBezTo>
                <a:cubicBezTo>
                  <a:pt x="174679" y="248040"/>
                  <a:pt x="135869" y="229108"/>
                  <a:pt x="100255" y="241367"/>
                </a:cubicBezTo>
                <a:cubicBezTo>
                  <a:pt x="72600" y="250887"/>
                  <a:pt x="54094" y="276981"/>
                  <a:pt x="54255" y="306229"/>
                </a:cubicBezTo>
                <a:close/>
                <a:moveTo>
                  <a:pt x="609943" y="398526"/>
                </a:moveTo>
                <a:lnTo>
                  <a:pt x="587750" y="398526"/>
                </a:lnTo>
                <a:cubicBezTo>
                  <a:pt x="586900" y="398532"/>
                  <a:pt x="586098" y="398916"/>
                  <a:pt x="585559" y="399574"/>
                </a:cubicBezTo>
                <a:lnTo>
                  <a:pt x="550222" y="443770"/>
                </a:lnTo>
                <a:cubicBezTo>
                  <a:pt x="547771" y="446795"/>
                  <a:pt x="543333" y="447260"/>
                  <a:pt x="540308" y="444810"/>
                </a:cubicBezTo>
                <a:cubicBezTo>
                  <a:pt x="539926" y="444500"/>
                  <a:pt x="539577" y="444152"/>
                  <a:pt x="539268" y="443770"/>
                </a:cubicBezTo>
                <a:lnTo>
                  <a:pt x="513455" y="411575"/>
                </a:lnTo>
                <a:lnTo>
                  <a:pt x="497358" y="553307"/>
                </a:lnTo>
                <a:cubicBezTo>
                  <a:pt x="494109" y="581157"/>
                  <a:pt x="478964" y="606237"/>
                  <a:pt x="455829" y="622078"/>
                </a:cubicBezTo>
                <a:lnTo>
                  <a:pt x="453924" y="639604"/>
                </a:lnTo>
                <a:cubicBezTo>
                  <a:pt x="458926" y="644772"/>
                  <a:pt x="465008" y="648773"/>
                  <a:pt x="471736" y="651320"/>
                </a:cubicBezTo>
                <a:lnTo>
                  <a:pt x="500311" y="910590"/>
                </a:lnTo>
                <a:cubicBezTo>
                  <a:pt x="501574" y="921940"/>
                  <a:pt x="511179" y="930519"/>
                  <a:pt x="522599" y="930497"/>
                </a:cubicBezTo>
                <a:lnTo>
                  <a:pt x="567081" y="930497"/>
                </a:lnTo>
                <a:cubicBezTo>
                  <a:pt x="578501" y="930519"/>
                  <a:pt x="588106" y="921940"/>
                  <a:pt x="589369" y="910590"/>
                </a:cubicBezTo>
                <a:lnTo>
                  <a:pt x="617944" y="651701"/>
                </a:lnTo>
                <a:cubicBezTo>
                  <a:pt x="635958" y="645649"/>
                  <a:pt x="648843" y="629719"/>
                  <a:pt x="650996" y="610838"/>
                </a:cubicBezTo>
                <a:lnTo>
                  <a:pt x="667093" y="462820"/>
                </a:lnTo>
                <a:cubicBezTo>
                  <a:pt x="670723" y="431148"/>
                  <a:pt x="647991" y="402531"/>
                  <a:pt x="616320" y="398901"/>
                </a:cubicBezTo>
                <a:cubicBezTo>
                  <a:pt x="614203" y="398658"/>
                  <a:pt x="612074" y="398533"/>
                  <a:pt x="609943" y="398526"/>
                </a:cubicBezTo>
                <a:close/>
                <a:moveTo>
                  <a:pt x="545173" y="238030"/>
                </a:moveTo>
                <a:cubicBezTo>
                  <a:pt x="516173" y="238029"/>
                  <a:pt x="490343" y="256370"/>
                  <a:pt x="480784" y="283750"/>
                </a:cubicBezTo>
                <a:cubicBezTo>
                  <a:pt x="505699" y="304791"/>
                  <a:pt x="519396" y="336234"/>
                  <a:pt x="517837" y="368808"/>
                </a:cubicBezTo>
                <a:cubicBezTo>
                  <a:pt x="526444" y="372630"/>
                  <a:pt x="535756" y="374609"/>
                  <a:pt x="545173" y="374618"/>
                </a:cubicBezTo>
                <a:cubicBezTo>
                  <a:pt x="582891" y="374618"/>
                  <a:pt x="613468" y="344042"/>
                  <a:pt x="613468" y="306324"/>
                </a:cubicBezTo>
                <a:cubicBezTo>
                  <a:pt x="613468" y="268606"/>
                  <a:pt x="582891" y="238030"/>
                  <a:pt x="545173" y="238030"/>
                </a:cubicBezTo>
                <a:close/>
                <a:moveTo>
                  <a:pt x="459448" y="549021"/>
                </a:moveTo>
                <a:lnTo>
                  <a:pt x="479451" y="372427"/>
                </a:lnTo>
                <a:cubicBezTo>
                  <a:pt x="483502" y="334610"/>
                  <a:pt x="456128" y="300670"/>
                  <a:pt x="418311" y="296619"/>
                </a:cubicBezTo>
                <a:cubicBezTo>
                  <a:pt x="415872" y="296358"/>
                  <a:pt x="413420" y="296227"/>
                  <a:pt x="410966" y="296227"/>
                </a:cubicBezTo>
                <a:lnTo>
                  <a:pt x="384487" y="296227"/>
                </a:lnTo>
                <a:cubicBezTo>
                  <a:pt x="383457" y="296219"/>
                  <a:pt x="382478" y="296673"/>
                  <a:pt x="381820" y="297466"/>
                </a:cubicBezTo>
                <a:lnTo>
                  <a:pt x="339624" y="350139"/>
                </a:lnTo>
                <a:cubicBezTo>
                  <a:pt x="336718" y="353742"/>
                  <a:pt x="331441" y="354308"/>
                  <a:pt x="327837" y="351402"/>
                </a:cubicBezTo>
                <a:cubicBezTo>
                  <a:pt x="327373" y="351027"/>
                  <a:pt x="326949" y="350604"/>
                  <a:pt x="326575" y="350139"/>
                </a:cubicBezTo>
                <a:lnTo>
                  <a:pt x="284379" y="297466"/>
                </a:lnTo>
                <a:cubicBezTo>
                  <a:pt x="283730" y="296662"/>
                  <a:pt x="282745" y="296205"/>
                  <a:pt x="281712" y="296227"/>
                </a:cubicBezTo>
                <a:lnTo>
                  <a:pt x="256375" y="296227"/>
                </a:lnTo>
                <a:cubicBezTo>
                  <a:pt x="218342" y="296222"/>
                  <a:pt x="187505" y="327049"/>
                  <a:pt x="187499" y="365083"/>
                </a:cubicBezTo>
                <a:cubicBezTo>
                  <a:pt x="187499" y="367536"/>
                  <a:pt x="187629" y="369988"/>
                  <a:pt x="187891" y="372427"/>
                </a:cubicBezTo>
                <a:lnTo>
                  <a:pt x="207988" y="549021"/>
                </a:lnTo>
                <a:cubicBezTo>
                  <a:pt x="210501" y="571063"/>
                  <a:pt x="225250" y="589795"/>
                  <a:pt x="246088" y="597408"/>
                </a:cubicBezTo>
                <a:lnTo>
                  <a:pt x="279807" y="906780"/>
                </a:lnTo>
                <a:cubicBezTo>
                  <a:pt x="281355" y="920288"/>
                  <a:pt x="292785" y="930489"/>
                  <a:pt x="306382" y="930497"/>
                </a:cubicBezTo>
                <a:lnTo>
                  <a:pt x="359912" y="930497"/>
                </a:lnTo>
                <a:cubicBezTo>
                  <a:pt x="373509" y="930489"/>
                  <a:pt x="384939" y="920288"/>
                  <a:pt x="386487" y="906780"/>
                </a:cubicBezTo>
                <a:lnTo>
                  <a:pt x="420205" y="597789"/>
                </a:lnTo>
                <a:cubicBezTo>
                  <a:pt x="441617" y="590491"/>
                  <a:pt x="456900" y="571499"/>
                  <a:pt x="459448" y="549021"/>
                </a:cubicBezTo>
                <a:close/>
              </a:path>
            </a:pathLst>
          </a:custGeom>
          <a:solidFill>
            <a:srgbClr val="1B3B68"/>
          </a:solidFill>
          <a:ln w="9525" cap="flat">
            <a:noFill/>
            <a:prstDash val="solid"/>
            <a:miter/>
          </a:ln>
        </p:spPr>
        <p:txBody>
          <a:bodyPr rtlCol="0" anchor="ctr"/>
          <a:lstStyle/>
          <a:p>
            <a:endParaRPr lang="en-US"/>
          </a:p>
        </p:txBody>
      </p:sp>
      <p:sp>
        <p:nvSpPr>
          <p:cNvPr id="15" name="Rectangle 14">
            <a:extLst>
              <a:ext uri="{FF2B5EF4-FFF2-40B4-BE49-F238E27FC236}">
                <a16:creationId xmlns:a16="http://schemas.microsoft.com/office/drawing/2014/main" id="{536BD7BF-A56E-4C8B-9E11-DB822ED79CA8}"/>
              </a:ext>
            </a:extLst>
          </p:cNvPr>
          <p:cNvSpPr/>
          <p:nvPr/>
        </p:nvSpPr>
        <p:spPr>
          <a:xfrm>
            <a:off x="6904001" y="4102203"/>
            <a:ext cx="4738791" cy="1846659"/>
          </a:xfrm>
          <a:prstGeom prst="rect">
            <a:avLst/>
          </a:prstGeom>
        </p:spPr>
        <p:txBody>
          <a:bodyPr wrap="square" lIns="0" tIns="0" rIns="0" bIns="0" anchor="t">
            <a:spAutoFit/>
          </a:bodyPr>
          <a:lstStyle/>
          <a:p>
            <a:pPr algn="ctr"/>
            <a:r>
              <a:rPr lang="en-US" sz="2400" b="1" dirty="0">
                <a:solidFill>
                  <a:schemeClr val="bg1"/>
                </a:solidFill>
                <a:latin typeface="Proxima Nova Rg"/>
              </a:rPr>
              <a:t>We envision empowered HR professionals building inclusive organizations where all employees thrive, and organizations achieve success.</a:t>
            </a:r>
          </a:p>
        </p:txBody>
      </p:sp>
      <p:pic>
        <p:nvPicPr>
          <p:cNvPr id="18" name="Graphic 17">
            <a:extLst>
              <a:ext uri="{FF2B5EF4-FFF2-40B4-BE49-F238E27FC236}">
                <a16:creationId xmlns:a16="http://schemas.microsoft.com/office/drawing/2014/main" id="{287C168E-FC9E-4AFF-A864-063E5B9F57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86973" y="1989728"/>
            <a:ext cx="1762970" cy="1762970"/>
          </a:xfrm>
          <a:prstGeom prst="rect">
            <a:avLst/>
          </a:prstGeom>
        </p:spPr>
      </p:pic>
    </p:spTree>
    <p:extLst>
      <p:ext uri="{BB962C8B-B14F-4D97-AF65-F5344CB8AC3E}">
        <p14:creationId xmlns:p14="http://schemas.microsoft.com/office/powerpoint/2010/main" val="1595538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1204A-B80F-4273-BF0C-6BE3BF0DE6A7}"/>
              </a:ext>
            </a:extLst>
          </p:cNvPr>
          <p:cNvSpPr>
            <a:spLocks noGrp="1"/>
          </p:cNvSpPr>
          <p:nvPr>
            <p:ph type="title" idx="4294967295"/>
          </p:nvPr>
        </p:nvSpPr>
        <p:spPr>
          <a:xfrm>
            <a:off x="361622" y="250854"/>
            <a:ext cx="5914806" cy="792163"/>
          </a:xfrm>
        </p:spPr>
        <p:txBody>
          <a:bodyPr>
            <a:normAutofit/>
          </a:bodyPr>
          <a:lstStyle/>
          <a:p>
            <a:r>
              <a:rPr lang="en-US" sz="3200" dirty="0">
                <a:solidFill>
                  <a:srgbClr val="333333"/>
                </a:solidFill>
                <a:latin typeface="Proxima Nova Light" panose="02000506030000020004"/>
              </a:rPr>
              <a:t>5 Stage Employee Life Cycle</a:t>
            </a:r>
          </a:p>
        </p:txBody>
      </p:sp>
      <p:cxnSp>
        <p:nvCxnSpPr>
          <p:cNvPr id="4" name="Straight Connector 3">
            <a:extLst>
              <a:ext uri="{FF2B5EF4-FFF2-40B4-BE49-F238E27FC236}">
                <a16:creationId xmlns:a16="http://schemas.microsoft.com/office/drawing/2014/main" id="{4D6CFEDC-9518-498C-BF9E-FFA07E6E5898}"/>
              </a:ext>
            </a:extLst>
          </p:cNvPr>
          <p:cNvCxnSpPr/>
          <p:nvPr/>
        </p:nvCxnSpPr>
        <p:spPr>
          <a:xfrm flipH="1">
            <a:off x="1524" y="2928412"/>
            <a:ext cx="12188952" cy="0"/>
          </a:xfrm>
          <a:prstGeom prst="line">
            <a:avLst/>
          </a:prstGeom>
          <a:ln w="635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5785FE51-B691-48E9-9784-BD6E224789A9}"/>
              </a:ext>
            </a:extLst>
          </p:cNvPr>
          <p:cNvSpPr/>
          <p:nvPr/>
        </p:nvSpPr>
        <p:spPr>
          <a:xfrm>
            <a:off x="0" y="5086445"/>
            <a:ext cx="12192000" cy="104765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7" name="Rectangle 6">
            <a:extLst>
              <a:ext uri="{FF2B5EF4-FFF2-40B4-BE49-F238E27FC236}">
                <a16:creationId xmlns:a16="http://schemas.microsoft.com/office/drawing/2014/main" id="{3F1A87B6-FB32-47AC-900C-C4BCCFC635B8}"/>
              </a:ext>
            </a:extLst>
          </p:cNvPr>
          <p:cNvSpPr/>
          <p:nvPr/>
        </p:nvSpPr>
        <p:spPr>
          <a:xfrm>
            <a:off x="304800" y="5263273"/>
            <a:ext cx="11582400" cy="830997"/>
          </a:xfrm>
          <a:prstGeom prst="rect">
            <a:avLst/>
          </a:prstGeom>
        </p:spPr>
        <p:txBody>
          <a:bodyPr wrap="square" lIns="91440" tIns="45720" rIns="91440" bIns="45720" anchor="t">
            <a:spAutoFit/>
          </a:bodyPr>
          <a:lstStyle/>
          <a:p>
            <a:pPr algn="ctr"/>
            <a:r>
              <a:rPr lang="en-US" sz="2400" b="1" dirty="0">
                <a:solidFill>
                  <a:srgbClr val="1B3B68"/>
                </a:solidFill>
              </a:rPr>
              <a:t>Your employee lifecycle provides you with a predictive model to attract the talent </a:t>
            </a:r>
            <a:br>
              <a:rPr lang="en-US" sz="2400" b="1" dirty="0"/>
            </a:br>
            <a:r>
              <a:rPr lang="en-US" sz="2400" b="1" dirty="0">
                <a:solidFill>
                  <a:srgbClr val="1B3B68"/>
                </a:solidFill>
              </a:rPr>
              <a:t>you need to compete in today’s markets and deliver a viable workforce.</a:t>
            </a:r>
            <a:endParaRPr lang="en-US" sz="2400">
              <a:solidFill>
                <a:srgbClr val="1B3B68"/>
              </a:solidFill>
              <a:cs typeface="Calibri"/>
            </a:endParaRPr>
          </a:p>
        </p:txBody>
      </p:sp>
      <p:grpSp>
        <p:nvGrpSpPr>
          <p:cNvPr id="14" name="Group 13">
            <a:extLst>
              <a:ext uri="{FF2B5EF4-FFF2-40B4-BE49-F238E27FC236}">
                <a16:creationId xmlns:a16="http://schemas.microsoft.com/office/drawing/2014/main" id="{C990C116-697E-49A9-950E-CF14E8C4C6E7}"/>
              </a:ext>
            </a:extLst>
          </p:cNvPr>
          <p:cNvGrpSpPr/>
          <p:nvPr/>
        </p:nvGrpSpPr>
        <p:grpSpPr>
          <a:xfrm>
            <a:off x="685569" y="2323344"/>
            <a:ext cx="1210138" cy="1210138"/>
            <a:chOff x="685569" y="2120144"/>
            <a:chExt cx="1210138" cy="1210138"/>
          </a:xfrm>
          <a:solidFill>
            <a:srgbClr val="BABD59"/>
          </a:solidFill>
        </p:grpSpPr>
        <p:sp>
          <p:nvSpPr>
            <p:cNvPr id="6" name="Oval 5">
              <a:extLst>
                <a:ext uri="{FF2B5EF4-FFF2-40B4-BE49-F238E27FC236}">
                  <a16:creationId xmlns:a16="http://schemas.microsoft.com/office/drawing/2014/main" id="{ED296154-05FA-4385-87EE-552327742618}"/>
                </a:ext>
              </a:extLst>
            </p:cNvPr>
            <p:cNvSpPr/>
            <p:nvPr/>
          </p:nvSpPr>
          <p:spPr>
            <a:xfrm>
              <a:off x="685569" y="2120144"/>
              <a:ext cx="1210138" cy="121013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7200" b="1" dirty="0"/>
            </a:p>
          </p:txBody>
        </p:sp>
        <p:sp>
          <p:nvSpPr>
            <p:cNvPr id="13" name="Rectangle 12">
              <a:extLst>
                <a:ext uri="{FF2B5EF4-FFF2-40B4-BE49-F238E27FC236}">
                  <a16:creationId xmlns:a16="http://schemas.microsoft.com/office/drawing/2014/main" id="{662EE9E8-07BC-4094-A022-A9386A988112}"/>
                </a:ext>
              </a:extLst>
            </p:cNvPr>
            <p:cNvSpPr/>
            <p:nvPr/>
          </p:nvSpPr>
          <p:spPr>
            <a:xfrm>
              <a:off x="805815" y="2386660"/>
              <a:ext cx="969646" cy="677108"/>
            </a:xfrm>
            <a:prstGeom prst="rect">
              <a:avLst/>
            </a:prstGeom>
            <a:grpFill/>
          </p:spPr>
          <p:txBody>
            <a:bodyPr wrap="square" lIns="0" tIns="0" rIns="0" bIns="0" anchor="ctr">
              <a:spAutoFit/>
            </a:bodyPr>
            <a:lstStyle/>
            <a:p>
              <a:pPr algn="ctr"/>
              <a:r>
                <a:rPr lang="en-US" sz="4400" b="1" dirty="0">
                  <a:solidFill>
                    <a:schemeClr val="bg1"/>
                  </a:solidFill>
                </a:rPr>
                <a:t>1</a:t>
              </a:r>
            </a:p>
          </p:txBody>
        </p:sp>
      </p:grpSp>
      <p:grpSp>
        <p:nvGrpSpPr>
          <p:cNvPr id="15" name="Group 14">
            <a:extLst>
              <a:ext uri="{FF2B5EF4-FFF2-40B4-BE49-F238E27FC236}">
                <a16:creationId xmlns:a16="http://schemas.microsoft.com/office/drawing/2014/main" id="{6E2255B7-BC06-46CD-A624-B2A886527B49}"/>
              </a:ext>
            </a:extLst>
          </p:cNvPr>
          <p:cNvGrpSpPr/>
          <p:nvPr/>
        </p:nvGrpSpPr>
        <p:grpSpPr>
          <a:xfrm>
            <a:off x="3088249" y="2323344"/>
            <a:ext cx="1210138" cy="1210138"/>
            <a:chOff x="685569" y="2120144"/>
            <a:chExt cx="1210138" cy="1210138"/>
          </a:xfrm>
          <a:solidFill>
            <a:srgbClr val="1B3B68"/>
          </a:solidFill>
        </p:grpSpPr>
        <p:sp>
          <p:nvSpPr>
            <p:cNvPr id="16" name="Oval 15">
              <a:extLst>
                <a:ext uri="{FF2B5EF4-FFF2-40B4-BE49-F238E27FC236}">
                  <a16:creationId xmlns:a16="http://schemas.microsoft.com/office/drawing/2014/main" id="{22933651-A2C3-4F15-B804-F57E57AA69D5}"/>
                </a:ext>
              </a:extLst>
            </p:cNvPr>
            <p:cNvSpPr/>
            <p:nvPr/>
          </p:nvSpPr>
          <p:spPr>
            <a:xfrm>
              <a:off x="685569" y="2120144"/>
              <a:ext cx="1210138" cy="121013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7200" b="1" dirty="0"/>
            </a:p>
          </p:txBody>
        </p:sp>
        <p:sp>
          <p:nvSpPr>
            <p:cNvPr id="17" name="Rectangle 16">
              <a:extLst>
                <a:ext uri="{FF2B5EF4-FFF2-40B4-BE49-F238E27FC236}">
                  <a16:creationId xmlns:a16="http://schemas.microsoft.com/office/drawing/2014/main" id="{57DA3682-2D03-4FFF-8534-AC999C2475FF}"/>
                </a:ext>
              </a:extLst>
            </p:cNvPr>
            <p:cNvSpPr/>
            <p:nvPr/>
          </p:nvSpPr>
          <p:spPr>
            <a:xfrm>
              <a:off x="805815" y="2386660"/>
              <a:ext cx="969646" cy="677108"/>
            </a:xfrm>
            <a:prstGeom prst="rect">
              <a:avLst/>
            </a:prstGeom>
            <a:grpFill/>
          </p:spPr>
          <p:txBody>
            <a:bodyPr wrap="square" lIns="0" tIns="0" rIns="0" bIns="0" anchor="ctr">
              <a:spAutoFit/>
            </a:bodyPr>
            <a:lstStyle/>
            <a:p>
              <a:pPr algn="ctr"/>
              <a:r>
                <a:rPr lang="en-US" sz="4400" b="1" dirty="0">
                  <a:solidFill>
                    <a:schemeClr val="bg1"/>
                  </a:solidFill>
                </a:rPr>
                <a:t>2</a:t>
              </a:r>
            </a:p>
          </p:txBody>
        </p:sp>
      </p:grpSp>
      <p:sp>
        <p:nvSpPr>
          <p:cNvPr id="18" name="Rectangle 17">
            <a:extLst>
              <a:ext uri="{FF2B5EF4-FFF2-40B4-BE49-F238E27FC236}">
                <a16:creationId xmlns:a16="http://schemas.microsoft.com/office/drawing/2014/main" id="{A970C81D-F59B-4ADB-B636-B482F734F706}"/>
              </a:ext>
            </a:extLst>
          </p:cNvPr>
          <p:cNvSpPr/>
          <p:nvPr/>
        </p:nvSpPr>
        <p:spPr>
          <a:xfrm>
            <a:off x="304800" y="3691084"/>
            <a:ext cx="1971675" cy="543636"/>
          </a:xfrm>
          <a:prstGeom prst="rect">
            <a:avLst/>
          </a:prstGeom>
        </p:spPr>
        <p:txBody>
          <a:bodyPr wrap="square" lIns="0" tIns="0" rIns="0" bIns="0">
            <a:noAutofit/>
          </a:bodyPr>
          <a:lstStyle/>
          <a:p>
            <a:pPr algn="ctr"/>
            <a:r>
              <a:rPr lang="en-US" sz="2000" b="1" dirty="0">
                <a:solidFill>
                  <a:srgbClr val="333333"/>
                </a:solidFill>
                <a:latin typeface="Proxima Nova Light" panose="02000506030000020004"/>
              </a:rPr>
              <a:t>Employer Readiness</a:t>
            </a:r>
          </a:p>
        </p:txBody>
      </p:sp>
      <p:sp>
        <p:nvSpPr>
          <p:cNvPr id="19" name="Rectangle 18">
            <a:extLst>
              <a:ext uri="{FF2B5EF4-FFF2-40B4-BE49-F238E27FC236}">
                <a16:creationId xmlns:a16="http://schemas.microsoft.com/office/drawing/2014/main" id="{2155F77A-3B89-4B54-A636-1644F9FFAAB4}"/>
              </a:ext>
            </a:extLst>
          </p:cNvPr>
          <p:cNvSpPr/>
          <p:nvPr/>
        </p:nvSpPr>
        <p:spPr>
          <a:xfrm>
            <a:off x="2707481" y="3691084"/>
            <a:ext cx="1971675" cy="543636"/>
          </a:xfrm>
          <a:prstGeom prst="rect">
            <a:avLst/>
          </a:prstGeom>
        </p:spPr>
        <p:txBody>
          <a:bodyPr wrap="square" lIns="0" tIns="0" rIns="0" bIns="0">
            <a:noAutofit/>
          </a:bodyPr>
          <a:lstStyle/>
          <a:p>
            <a:pPr algn="ctr"/>
            <a:r>
              <a:rPr lang="en-US" sz="2000" b="1" dirty="0">
                <a:solidFill>
                  <a:srgbClr val="333333"/>
                </a:solidFill>
                <a:latin typeface="Proxima Nova Light" panose="02000506030000020004"/>
              </a:rPr>
              <a:t>Talent Acquisition</a:t>
            </a:r>
          </a:p>
        </p:txBody>
      </p:sp>
      <p:sp>
        <p:nvSpPr>
          <p:cNvPr id="20" name="Rectangle 19">
            <a:extLst>
              <a:ext uri="{FF2B5EF4-FFF2-40B4-BE49-F238E27FC236}">
                <a16:creationId xmlns:a16="http://schemas.microsoft.com/office/drawing/2014/main" id="{FB507383-17AD-459D-9824-B03A60A8E0C0}"/>
              </a:ext>
            </a:extLst>
          </p:cNvPr>
          <p:cNvSpPr/>
          <p:nvPr/>
        </p:nvSpPr>
        <p:spPr>
          <a:xfrm>
            <a:off x="5110162" y="3691084"/>
            <a:ext cx="1971675" cy="543636"/>
          </a:xfrm>
          <a:prstGeom prst="rect">
            <a:avLst/>
          </a:prstGeom>
        </p:spPr>
        <p:txBody>
          <a:bodyPr wrap="square" lIns="0" tIns="0" rIns="0" bIns="0">
            <a:noAutofit/>
          </a:bodyPr>
          <a:lstStyle/>
          <a:p>
            <a:pPr algn="ctr"/>
            <a:r>
              <a:rPr lang="en-US" sz="2000" b="1" dirty="0">
                <a:solidFill>
                  <a:srgbClr val="333333"/>
                </a:solidFill>
                <a:latin typeface="Proxima Nova Light" panose="02000506030000020004"/>
              </a:rPr>
              <a:t>Talent Onboarding</a:t>
            </a:r>
          </a:p>
        </p:txBody>
      </p:sp>
      <p:sp>
        <p:nvSpPr>
          <p:cNvPr id="21" name="Rectangle 20">
            <a:extLst>
              <a:ext uri="{FF2B5EF4-FFF2-40B4-BE49-F238E27FC236}">
                <a16:creationId xmlns:a16="http://schemas.microsoft.com/office/drawing/2014/main" id="{9334851F-D33F-4368-A41C-BF1E03C2DDC3}"/>
              </a:ext>
            </a:extLst>
          </p:cNvPr>
          <p:cNvSpPr/>
          <p:nvPr/>
        </p:nvSpPr>
        <p:spPr>
          <a:xfrm>
            <a:off x="7512843" y="3685903"/>
            <a:ext cx="1971675" cy="543636"/>
          </a:xfrm>
          <a:prstGeom prst="rect">
            <a:avLst/>
          </a:prstGeom>
        </p:spPr>
        <p:txBody>
          <a:bodyPr wrap="square" lIns="0" tIns="0" rIns="0" bIns="0">
            <a:noAutofit/>
          </a:bodyPr>
          <a:lstStyle/>
          <a:p>
            <a:pPr algn="ctr"/>
            <a:r>
              <a:rPr lang="en-US" sz="2000" b="1" dirty="0">
                <a:solidFill>
                  <a:srgbClr val="333333"/>
                </a:solidFill>
                <a:latin typeface="Proxima Nova Light" panose="02000506030000020004"/>
              </a:rPr>
              <a:t>Talent Development</a:t>
            </a:r>
          </a:p>
        </p:txBody>
      </p:sp>
      <p:sp>
        <p:nvSpPr>
          <p:cNvPr id="22" name="Rectangle 21">
            <a:extLst>
              <a:ext uri="{FF2B5EF4-FFF2-40B4-BE49-F238E27FC236}">
                <a16:creationId xmlns:a16="http://schemas.microsoft.com/office/drawing/2014/main" id="{C34D4466-2CDA-4381-A6B7-0A963F1BE5EB}"/>
              </a:ext>
            </a:extLst>
          </p:cNvPr>
          <p:cNvSpPr/>
          <p:nvPr/>
        </p:nvSpPr>
        <p:spPr>
          <a:xfrm>
            <a:off x="10131181" y="3685903"/>
            <a:ext cx="1540366" cy="543636"/>
          </a:xfrm>
          <a:prstGeom prst="rect">
            <a:avLst/>
          </a:prstGeom>
        </p:spPr>
        <p:txBody>
          <a:bodyPr wrap="square" lIns="0" tIns="0" rIns="0" bIns="0">
            <a:noAutofit/>
          </a:bodyPr>
          <a:lstStyle/>
          <a:p>
            <a:pPr algn="ctr"/>
            <a:r>
              <a:rPr lang="en-US" sz="2000" b="1" dirty="0">
                <a:solidFill>
                  <a:srgbClr val="333333"/>
                </a:solidFill>
                <a:latin typeface="Proxima Nova Light" panose="02000506030000020004"/>
              </a:rPr>
              <a:t>Talent Mobility</a:t>
            </a:r>
          </a:p>
        </p:txBody>
      </p:sp>
      <p:grpSp>
        <p:nvGrpSpPr>
          <p:cNvPr id="23" name="Group 22">
            <a:extLst>
              <a:ext uri="{FF2B5EF4-FFF2-40B4-BE49-F238E27FC236}">
                <a16:creationId xmlns:a16="http://schemas.microsoft.com/office/drawing/2014/main" id="{8499724A-7F81-4BF2-BC5E-64B674D95881}"/>
              </a:ext>
            </a:extLst>
          </p:cNvPr>
          <p:cNvGrpSpPr/>
          <p:nvPr/>
        </p:nvGrpSpPr>
        <p:grpSpPr>
          <a:xfrm>
            <a:off x="5490931" y="2323344"/>
            <a:ext cx="1210138" cy="1210138"/>
            <a:chOff x="685569" y="2120144"/>
            <a:chExt cx="1210138" cy="1210138"/>
          </a:xfrm>
          <a:solidFill>
            <a:srgbClr val="BABD59"/>
          </a:solidFill>
        </p:grpSpPr>
        <p:sp>
          <p:nvSpPr>
            <p:cNvPr id="24" name="Oval 23">
              <a:extLst>
                <a:ext uri="{FF2B5EF4-FFF2-40B4-BE49-F238E27FC236}">
                  <a16:creationId xmlns:a16="http://schemas.microsoft.com/office/drawing/2014/main" id="{CD3A778A-8484-485E-BAF3-4E9DD1502C00}"/>
                </a:ext>
              </a:extLst>
            </p:cNvPr>
            <p:cNvSpPr/>
            <p:nvPr/>
          </p:nvSpPr>
          <p:spPr>
            <a:xfrm>
              <a:off x="685569" y="2120144"/>
              <a:ext cx="1210138" cy="121013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7200" b="1" dirty="0"/>
            </a:p>
          </p:txBody>
        </p:sp>
        <p:sp>
          <p:nvSpPr>
            <p:cNvPr id="25" name="Rectangle 24">
              <a:extLst>
                <a:ext uri="{FF2B5EF4-FFF2-40B4-BE49-F238E27FC236}">
                  <a16:creationId xmlns:a16="http://schemas.microsoft.com/office/drawing/2014/main" id="{BB6751A6-8CBC-48D4-8E02-FC9AB50607EB}"/>
                </a:ext>
              </a:extLst>
            </p:cNvPr>
            <p:cNvSpPr/>
            <p:nvPr/>
          </p:nvSpPr>
          <p:spPr>
            <a:xfrm>
              <a:off x="805815" y="2386660"/>
              <a:ext cx="969646" cy="677108"/>
            </a:xfrm>
            <a:prstGeom prst="rect">
              <a:avLst/>
            </a:prstGeom>
            <a:grpFill/>
          </p:spPr>
          <p:txBody>
            <a:bodyPr wrap="square" lIns="0" tIns="0" rIns="0" bIns="0" anchor="ctr">
              <a:spAutoFit/>
            </a:bodyPr>
            <a:lstStyle/>
            <a:p>
              <a:pPr algn="ctr"/>
              <a:r>
                <a:rPr lang="en-US" sz="4400" b="1" dirty="0">
                  <a:solidFill>
                    <a:schemeClr val="bg1"/>
                  </a:solidFill>
                </a:rPr>
                <a:t>3</a:t>
              </a:r>
            </a:p>
          </p:txBody>
        </p:sp>
      </p:grpSp>
      <p:grpSp>
        <p:nvGrpSpPr>
          <p:cNvPr id="26" name="Group 25">
            <a:extLst>
              <a:ext uri="{FF2B5EF4-FFF2-40B4-BE49-F238E27FC236}">
                <a16:creationId xmlns:a16="http://schemas.microsoft.com/office/drawing/2014/main" id="{2F68F650-CCA3-446C-8533-FB579A1839C5}"/>
              </a:ext>
            </a:extLst>
          </p:cNvPr>
          <p:cNvGrpSpPr/>
          <p:nvPr/>
        </p:nvGrpSpPr>
        <p:grpSpPr>
          <a:xfrm>
            <a:off x="7893611" y="2323344"/>
            <a:ext cx="1210138" cy="1210138"/>
            <a:chOff x="685569" y="2120144"/>
            <a:chExt cx="1210138" cy="1210138"/>
          </a:xfrm>
          <a:solidFill>
            <a:srgbClr val="1B3B68"/>
          </a:solidFill>
        </p:grpSpPr>
        <p:sp>
          <p:nvSpPr>
            <p:cNvPr id="27" name="Oval 26">
              <a:extLst>
                <a:ext uri="{FF2B5EF4-FFF2-40B4-BE49-F238E27FC236}">
                  <a16:creationId xmlns:a16="http://schemas.microsoft.com/office/drawing/2014/main" id="{77945BD7-AC39-4F40-B852-0C90463E9A15}"/>
                </a:ext>
              </a:extLst>
            </p:cNvPr>
            <p:cNvSpPr/>
            <p:nvPr/>
          </p:nvSpPr>
          <p:spPr>
            <a:xfrm>
              <a:off x="685569" y="2120144"/>
              <a:ext cx="1210138" cy="121013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7200" b="1" dirty="0"/>
            </a:p>
          </p:txBody>
        </p:sp>
        <p:sp>
          <p:nvSpPr>
            <p:cNvPr id="28" name="Rectangle 27">
              <a:extLst>
                <a:ext uri="{FF2B5EF4-FFF2-40B4-BE49-F238E27FC236}">
                  <a16:creationId xmlns:a16="http://schemas.microsoft.com/office/drawing/2014/main" id="{37CC6CC5-68A6-4556-8B4C-2FBF239CA949}"/>
                </a:ext>
              </a:extLst>
            </p:cNvPr>
            <p:cNvSpPr/>
            <p:nvPr/>
          </p:nvSpPr>
          <p:spPr>
            <a:xfrm>
              <a:off x="805815" y="2386660"/>
              <a:ext cx="969646" cy="677108"/>
            </a:xfrm>
            <a:prstGeom prst="rect">
              <a:avLst/>
            </a:prstGeom>
            <a:grpFill/>
          </p:spPr>
          <p:txBody>
            <a:bodyPr wrap="square" lIns="0" tIns="0" rIns="0" bIns="0" anchor="ctr">
              <a:spAutoFit/>
            </a:bodyPr>
            <a:lstStyle/>
            <a:p>
              <a:pPr algn="ctr"/>
              <a:r>
                <a:rPr lang="en-US" sz="4400" b="1" dirty="0">
                  <a:solidFill>
                    <a:schemeClr val="bg1"/>
                  </a:solidFill>
                </a:rPr>
                <a:t>4</a:t>
              </a:r>
            </a:p>
          </p:txBody>
        </p:sp>
      </p:grpSp>
      <p:grpSp>
        <p:nvGrpSpPr>
          <p:cNvPr id="29" name="Group 28">
            <a:extLst>
              <a:ext uri="{FF2B5EF4-FFF2-40B4-BE49-F238E27FC236}">
                <a16:creationId xmlns:a16="http://schemas.microsoft.com/office/drawing/2014/main" id="{8812C6BC-90E6-40EF-A239-0C20B02D3FCF}"/>
              </a:ext>
            </a:extLst>
          </p:cNvPr>
          <p:cNvGrpSpPr/>
          <p:nvPr/>
        </p:nvGrpSpPr>
        <p:grpSpPr>
          <a:xfrm>
            <a:off x="10296294" y="2323344"/>
            <a:ext cx="1210138" cy="1210138"/>
            <a:chOff x="685569" y="2120144"/>
            <a:chExt cx="1210138" cy="1210138"/>
          </a:xfrm>
          <a:solidFill>
            <a:srgbClr val="BABD59"/>
          </a:solidFill>
        </p:grpSpPr>
        <p:sp>
          <p:nvSpPr>
            <p:cNvPr id="30" name="Oval 29">
              <a:extLst>
                <a:ext uri="{FF2B5EF4-FFF2-40B4-BE49-F238E27FC236}">
                  <a16:creationId xmlns:a16="http://schemas.microsoft.com/office/drawing/2014/main" id="{D64D5D0E-3B4E-488D-9C47-71E15D053EA3}"/>
                </a:ext>
              </a:extLst>
            </p:cNvPr>
            <p:cNvSpPr/>
            <p:nvPr/>
          </p:nvSpPr>
          <p:spPr>
            <a:xfrm>
              <a:off x="685569" y="2120144"/>
              <a:ext cx="1210138" cy="121013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7200" b="1" dirty="0"/>
            </a:p>
          </p:txBody>
        </p:sp>
        <p:sp>
          <p:nvSpPr>
            <p:cNvPr id="31" name="Rectangle 30">
              <a:extLst>
                <a:ext uri="{FF2B5EF4-FFF2-40B4-BE49-F238E27FC236}">
                  <a16:creationId xmlns:a16="http://schemas.microsoft.com/office/drawing/2014/main" id="{8C6CD7DF-A65B-4E46-A371-A2B5D2DBAE1B}"/>
                </a:ext>
              </a:extLst>
            </p:cNvPr>
            <p:cNvSpPr/>
            <p:nvPr/>
          </p:nvSpPr>
          <p:spPr>
            <a:xfrm>
              <a:off x="805815" y="2386660"/>
              <a:ext cx="969646" cy="677108"/>
            </a:xfrm>
            <a:prstGeom prst="rect">
              <a:avLst/>
            </a:prstGeom>
            <a:grpFill/>
          </p:spPr>
          <p:txBody>
            <a:bodyPr wrap="square" lIns="0" tIns="0" rIns="0" bIns="0" anchor="ctr">
              <a:spAutoFit/>
            </a:bodyPr>
            <a:lstStyle/>
            <a:p>
              <a:pPr algn="ctr"/>
              <a:r>
                <a:rPr lang="en-US" sz="4400" b="1" dirty="0">
                  <a:solidFill>
                    <a:schemeClr val="bg1"/>
                  </a:solidFill>
                </a:rPr>
                <a:t>5</a:t>
              </a:r>
            </a:p>
          </p:txBody>
        </p:sp>
      </p:grpSp>
    </p:spTree>
    <p:extLst>
      <p:ext uri="{BB962C8B-B14F-4D97-AF65-F5344CB8AC3E}">
        <p14:creationId xmlns:p14="http://schemas.microsoft.com/office/powerpoint/2010/main" val="15991921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E00EF-5141-48AB-9416-5509D5D21701}"/>
              </a:ext>
            </a:extLst>
          </p:cNvPr>
          <p:cNvSpPr>
            <a:spLocks noGrp="1"/>
          </p:cNvSpPr>
          <p:nvPr>
            <p:ph type="title" idx="4294967295"/>
          </p:nvPr>
        </p:nvSpPr>
        <p:spPr>
          <a:xfrm>
            <a:off x="83890" y="155949"/>
            <a:ext cx="7793372" cy="1325563"/>
          </a:xfrm>
        </p:spPr>
        <p:txBody>
          <a:bodyPr>
            <a:normAutofit fontScale="90000"/>
          </a:bodyPr>
          <a:lstStyle/>
          <a:p>
            <a:r>
              <a:rPr lang="en-US" sz="3200" dirty="0">
                <a:solidFill>
                  <a:srgbClr val="333333"/>
                </a:solidFill>
                <a:latin typeface="Proxima Nova Light"/>
              </a:rPr>
              <a:t>CONSIDER YOUR WHY: WHY DO YOU WANT TO HIRE VETERANS OR MILITARY SPOUSES?</a:t>
            </a:r>
          </a:p>
        </p:txBody>
      </p:sp>
      <p:sp>
        <p:nvSpPr>
          <p:cNvPr id="4" name="Rectangle 3">
            <a:extLst>
              <a:ext uri="{FF2B5EF4-FFF2-40B4-BE49-F238E27FC236}">
                <a16:creationId xmlns:a16="http://schemas.microsoft.com/office/drawing/2014/main" id="{D2F2CD31-DFFC-47C5-9FD6-C169C7EBC3C9}"/>
              </a:ext>
            </a:extLst>
          </p:cNvPr>
          <p:cNvSpPr/>
          <p:nvPr/>
        </p:nvSpPr>
        <p:spPr>
          <a:xfrm>
            <a:off x="6096000" y="1520824"/>
            <a:ext cx="6096000" cy="46196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pic>
        <p:nvPicPr>
          <p:cNvPr id="5" name="Picture 4">
            <a:extLst>
              <a:ext uri="{FF2B5EF4-FFF2-40B4-BE49-F238E27FC236}">
                <a16:creationId xmlns:a16="http://schemas.microsoft.com/office/drawing/2014/main" id="{31EA223F-3577-4C78-AA26-061D4986D271}"/>
              </a:ext>
            </a:extLst>
          </p:cNvPr>
          <p:cNvPicPr>
            <a:picLocks noChangeAspect="1"/>
          </p:cNvPicPr>
          <p:nvPr/>
        </p:nvPicPr>
        <p:blipFill rotWithShape="1">
          <a:blip r:embed="rId3"/>
          <a:srcRect r="12028"/>
          <a:stretch/>
        </p:blipFill>
        <p:spPr>
          <a:xfrm>
            <a:off x="0" y="1520824"/>
            <a:ext cx="6096000" cy="4619625"/>
          </a:xfrm>
          <a:prstGeom prst="rect">
            <a:avLst/>
          </a:prstGeom>
        </p:spPr>
      </p:pic>
      <p:sp>
        <p:nvSpPr>
          <p:cNvPr id="10" name="Rectangle 9">
            <a:extLst>
              <a:ext uri="{FF2B5EF4-FFF2-40B4-BE49-F238E27FC236}">
                <a16:creationId xmlns:a16="http://schemas.microsoft.com/office/drawing/2014/main" id="{213F968C-DD58-4E98-B6F3-1C0DF7C755F7}"/>
              </a:ext>
            </a:extLst>
          </p:cNvPr>
          <p:cNvSpPr/>
          <p:nvPr/>
        </p:nvSpPr>
        <p:spPr>
          <a:xfrm rot="5400000">
            <a:off x="3775371" y="3781721"/>
            <a:ext cx="4619625" cy="97831"/>
          </a:xfrm>
          <a:prstGeom prst="rect">
            <a:avLst/>
          </a:prstGeom>
          <a:solidFill>
            <a:srgbClr val="FCC5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E26423B3-36EB-498B-807E-4A4539E14FE9}"/>
              </a:ext>
            </a:extLst>
          </p:cNvPr>
          <p:cNvGrpSpPr/>
          <p:nvPr/>
        </p:nvGrpSpPr>
        <p:grpSpPr>
          <a:xfrm>
            <a:off x="6536862" y="1721374"/>
            <a:ext cx="5516136" cy="492443"/>
            <a:chOff x="6536862" y="1735888"/>
            <a:chExt cx="5516136" cy="492443"/>
          </a:xfrm>
        </p:grpSpPr>
        <p:sp>
          <p:nvSpPr>
            <p:cNvPr id="11" name="Rectangle 10">
              <a:extLst>
                <a:ext uri="{FF2B5EF4-FFF2-40B4-BE49-F238E27FC236}">
                  <a16:creationId xmlns:a16="http://schemas.microsoft.com/office/drawing/2014/main" id="{C5CB3D4F-EC38-47B2-BB26-9D838ECC37D8}"/>
                </a:ext>
              </a:extLst>
            </p:cNvPr>
            <p:cNvSpPr/>
            <p:nvPr/>
          </p:nvSpPr>
          <p:spPr>
            <a:xfrm>
              <a:off x="6972300" y="1735888"/>
              <a:ext cx="5080698" cy="492443"/>
            </a:xfrm>
            <a:prstGeom prst="rect">
              <a:avLst/>
            </a:prstGeom>
          </p:spPr>
          <p:txBody>
            <a:bodyPr wrap="square" lIns="0" tIns="0" rIns="0" bIns="0" anchor="ctr">
              <a:spAutoFit/>
            </a:bodyPr>
            <a:lstStyle/>
            <a:p>
              <a:r>
                <a:rPr lang="en-US" sz="1600" dirty="0"/>
                <a:t>Veterans and military spouses have unique skills, knowledge </a:t>
              </a:r>
              <a:br>
                <a:rPr lang="en-US" sz="1600" dirty="0"/>
              </a:br>
              <a:r>
                <a:rPr lang="en-US" sz="1600" dirty="0"/>
                <a:t>and abilities (SKAs).</a:t>
              </a:r>
            </a:p>
          </p:txBody>
        </p:sp>
        <p:pic>
          <p:nvPicPr>
            <p:cNvPr id="12" name="Graphic 11">
              <a:extLst>
                <a:ext uri="{FF2B5EF4-FFF2-40B4-BE49-F238E27FC236}">
                  <a16:creationId xmlns:a16="http://schemas.microsoft.com/office/drawing/2014/main" id="{44C75C1D-C327-43B9-AB03-5E802C7A400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36862" y="1851471"/>
              <a:ext cx="261274" cy="261274"/>
            </a:xfrm>
            <a:prstGeom prst="rect">
              <a:avLst/>
            </a:prstGeom>
          </p:spPr>
        </p:pic>
      </p:grpSp>
      <p:grpSp>
        <p:nvGrpSpPr>
          <p:cNvPr id="40" name="Group 39">
            <a:extLst>
              <a:ext uri="{FF2B5EF4-FFF2-40B4-BE49-F238E27FC236}">
                <a16:creationId xmlns:a16="http://schemas.microsoft.com/office/drawing/2014/main" id="{8CBA0802-0DD8-4CCF-B98E-1DE261BF103A}"/>
              </a:ext>
            </a:extLst>
          </p:cNvPr>
          <p:cNvGrpSpPr/>
          <p:nvPr/>
        </p:nvGrpSpPr>
        <p:grpSpPr>
          <a:xfrm>
            <a:off x="6536862" y="2413998"/>
            <a:ext cx="5350338" cy="261274"/>
            <a:chOff x="6536862" y="2497863"/>
            <a:chExt cx="5350338" cy="261274"/>
          </a:xfrm>
        </p:grpSpPr>
        <p:sp>
          <p:nvSpPr>
            <p:cNvPr id="15" name="Rectangle 14">
              <a:extLst>
                <a:ext uri="{FF2B5EF4-FFF2-40B4-BE49-F238E27FC236}">
                  <a16:creationId xmlns:a16="http://schemas.microsoft.com/office/drawing/2014/main" id="{5E88086B-C8E2-4F7D-93BE-7A4799473E4A}"/>
                </a:ext>
              </a:extLst>
            </p:cNvPr>
            <p:cNvSpPr/>
            <p:nvPr/>
          </p:nvSpPr>
          <p:spPr>
            <a:xfrm>
              <a:off x="6972300" y="2505390"/>
              <a:ext cx="4914900" cy="246221"/>
            </a:xfrm>
            <a:prstGeom prst="rect">
              <a:avLst/>
            </a:prstGeom>
          </p:spPr>
          <p:txBody>
            <a:bodyPr wrap="square" lIns="0" tIns="0" rIns="0" bIns="0" anchor="ctr">
              <a:spAutoFit/>
            </a:bodyPr>
            <a:lstStyle/>
            <a:p>
              <a:r>
                <a:rPr lang="en-US" sz="1600" dirty="0"/>
                <a:t>Your organizational needs are aligned with their SKAs.</a:t>
              </a:r>
            </a:p>
          </p:txBody>
        </p:sp>
        <p:pic>
          <p:nvPicPr>
            <p:cNvPr id="16" name="Graphic 15">
              <a:extLst>
                <a:ext uri="{FF2B5EF4-FFF2-40B4-BE49-F238E27FC236}">
                  <a16:creationId xmlns:a16="http://schemas.microsoft.com/office/drawing/2014/main" id="{5B71C8AA-0E0D-4D5C-86EC-571974FFCE6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36862" y="2497863"/>
              <a:ext cx="261274" cy="261274"/>
            </a:xfrm>
            <a:prstGeom prst="rect">
              <a:avLst/>
            </a:prstGeom>
          </p:spPr>
        </p:pic>
      </p:grpSp>
      <p:cxnSp>
        <p:nvCxnSpPr>
          <p:cNvPr id="9" name="Straight Connector 8">
            <a:extLst>
              <a:ext uri="{FF2B5EF4-FFF2-40B4-BE49-F238E27FC236}">
                <a16:creationId xmlns:a16="http://schemas.microsoft.com/office/drawing/2014/main" id="{A6EC0D59-4494-418B-8A7C-0C8AA0854150}"/>
              </a:ext>
            </a:extLst>
          </p:cNvPr>
          <p:cNvCxnSpPr>
            <a:cxnSpLocks/>
          </p:cNvCxnSpPr>
          <p:nvPr/>
        </p:nvCxnSpPr>
        <p:spPr>
          <a:xfrm flipH="1">
            <a:off x="6536863" y="2313907"/>
            <a:ext cx="535033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88771F9A-C1F2-44F2-9012-A56E14488F4C}"/>
              </a:ext>
            </a:extLst>
          </p:cNvPr>
          <p:cNvGrpSpPr/>
          <p:nvPr/>
        </p:nvGrpSpPr>
        <p:grpSpPr>
          <a:xfrm>
            <a:off x="6536862" y="2875454"/>
            <a:ext cx="5350338" cy="738664"/>
            <a:chOff x="6536862" y="3028671"/>
            <a:chExt cx="5350338" cy="738664"/>
          </a:xfrm>
        </p:grpSpPr>
        <p:sp>
          <p:nvSpPr>
            <p:cNvPr id="18" name="Rectangle 17">
              <a:extLst>
                <a:ext uri="{FF2B5EF4-FFF2-40B4-BE49-F238E27FC236}">
                  <a16:creationId xmlns:a16="http://schemas.microsoft.com/office/drawing/2014/main" id="{28785BEC-088E-495A-B106-4799C3997BDB}"/>
                </a:ext>
              </a:extLst>
            </p:cNvPr>
            <p:cNvSpPr/>
            <p:nvPr/>
          </p:nvSpPr>
          <p:spPr>
            <a:xfrm>
              <a:off x="6972300" y="3028671"/>
              <a:ext cx="4914900" cy="738664"/>
            </a:xfrm>
            <a:prstGeom prst="rect">
              <a:avLst/>
            </a:prstGeom>
          </p:spPr>
          <p:txBody>
            <a:bodyPr wrap="square" lIns="0" tIns="0" rIns="0" bIns="0" anchor="ctr">
              <a:spAutoFit/>
            </a:bodyPr>
            <a:lstStyle/>
            <a:p>
              <a:r>
                <a:rPr lang="en-US" sz="1600" dirty="0"/>
                <a:t>Companies generally gain enormous goodwill from customers and a boost in their public image when they commit to hiring more military veterans.</a:t>
              </a:r>
              <a:r>
                <a:rPr lang="en-US" sz="1600" baseline="30000" dirty="0"/>
                <a:t> (15)</a:t>
              </a:r>
            </a:p>
          </p:txBody>
        </p:sp>
        <p:pic>
          <p:nvPicPr>
            <p:cNvPr id="19" name="Graphic 18">
              <a:extLst>
                <a:ext uri="{FF2B5EF4-FFF2-40B4-BE49-F238E27FC236}">
                  <a16:creationId xmlns:a16="http://schemas.microsoft.com/office/drawing/2014/main" id="{F3A435C7-3250-4008-8693-B23677531C3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36862" y="3267365"/>
              <a:ext cx="261274" cy="261274"/>
            </a:xfrm>
            <a:prstGeom prst="rect">
              <a:avLst/>
            </a:prstGeom>
          </p:spPr>
        </p:pic>
      </p:grpSp>
      <p:grpSp>
        <p:nvGrpSpPr>
          <p:cNvPr id="38" name="Group 37">
            <a:extLst>
              <a:ext uri="{FF2B5EF4-FFF2-40B4-BE49-F238E27FC236}">
                <a16:creationId xmlns:a16="http://schemas.microsoft.com/office/drawing/2014/main" id="{61C29C51-C4D6-4EBF-9451-AA6A625188EF}"/>
              </a:ext>
            </a:extLst>
          </p:cNvPr>
          <p:cNvGrpSpPr/>
          <p:nvPr/>
        </p:nvGrpSpPr>
        <p:grpSpPr>
          <a:xfrm>
            <a:off x="6536862" y="3814300"/>
            <a:ext cx="5350338" cy="492443"/>
            <a:chOff x="6536862" y="3921284"/>
            <a:chExt cx="5350338" cy="492443"/>
          </a:xfrm>
        </p:grpSpPr>
        <p:sp>
          <p:nvSpPr>
            <p:cNvPr id="24" name="Rectangle 23">
              <a:extLst>
                <a:ext uri="{FF2B5EF4-FFF2-40B4-BE49-F238E27FC236}">
                  <a16:creationId xmlns:a16="http://schemas.microsoft.com/office/drawing/2014/main" id="{AE801F42-83B7-419E-8098-98C512DD9B65}"/>
                </a:ext>
              </a:extLst>
            </p:cNvPr>
            <p:cNvSpPr/>
            <p:nvPr/>
          </p:nvSpPr>
          <p:spPr>
            <a:xfrm>
              <a:off x="6972300" y="3921284"/>
              <a:ext cx="4914900" cy="492443"/>
            </a:xfrm>
            <a:prstGeom prst="rect">
              <a:avLst/>
            </a:prstGeom>
          </p:spPr>
          <p:txBody>
            <a:bodyPr wrap="square" lIns="0" tIns="0" rIns="0" bIns="0" anchor="ctr">
              <a:spAutoFit/>
            </a:bodyPr>
            <a:lstStyle/>
            <a:p>
              <a:r>
                <a:rPr lang="en-US" sz="1600" dirty="0"/>
                <a:t>Veteran’s and military spouse competencies align with your </a:t>
              </a:r>
              <a:br>
                <a:rPr lang="en-US" sz="1600" dirty="0"/>
              </a:br>
              <a:r>
                <a:rPr lang="en-US" sz="1600" dirty="0"/>
                <a:t>corporate values.</a:t>
              </a:r>
            </a:p>
          </p:txBody>
        </p:sp>
        <p:pic>
          <p:nvPicPr>
            <p:cNvPr id="25" name="Graphic 24">
              <a:extLst>
                <a:ext uri="{FF2B5EF4-FFF2-40B4-BE49-F238E27FC236}">
                  <a16:creationId xmlns:a16="http://schemas.microsoft.com/office/drawing/2014/main" id="{495590AC-83FC-46CC-A799-37EA4A9CC42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36862" y="4036867"/>
              <a:ext cx="261274" cy="261274"/>
            </a:xfrm>
            <a:prstGeom prst="rect">
              <a:avLst/>
            </a:prstGeom>
          </p:spPr>
        </p:pic>
      </p:grpSp>
      <p:grpSp>
        <p:nvGrpSpPr>
          <p:cNvPr id="42" name="Group 41">
            <a:extLst>
              <a:ext uri="{FF2B5EF4-FFF2-40B4-BE49-F238E27FC236}">
                <a16:creationId xmlns:a16="http://schemas.microsoft.com/office/drawing/2014/main" id="{6477D14C-37D2-45E2-B71D-1AD2627482A4}"/>
              </a:ext>
            </a:extLst>
          </p:cNvPr>
          <p:cNvGrpSpPr/>
          <p:nvPr/>
        </p:nvGrpSpPr>
        <p:grpSpPr>
          <a:xfrm>
            <a:off x="6536862" y="4506925"/>
            <a:ext cx="5350338" cy="492443"/>
            <a:chOff x="6536862" y="4567676"/>
            <a:chExt cx="5350338" cy="492443"/>
          </a:xfrm>
        </p:grpSpPr>
        <p:sp>
          <p:nvSpPr>
            <p:cNvPr id="27" name="Rectangle 26">
              <a:extLst>
                <a:ext uri="{FF2B5EF4-FFF2-40B4-BE49-F238E27FC236}">
                  <a16:creationId xmlns:a16="http://schemas.microsoft.com/office/drawing/2014/main" id="{A31D9908-7392-453C-A3E4-6CBB0BDE7CDA}"/>
                </a:ext>
              </a:extLst>
            </p:cNvPr>
            <p:cNvSpPr/>
            <p:nvPr/>
          </p:nvSpPr>
          <p:spPr>
            <a:xfrm>
              <a:off x="6972300" y="4567676"/>
              <a:ext cx="4914900" cy="492443"/>
            </a:xfrm>
            <a:prstGeom prst="rect">
              <a:avLst/>
            </a:prstGeom>
          </p:spPr>
          <p:txBody>
            <a:bodyPr wrap="square" lIns="0" tIns="0" rIns="0" bIns="0" anchor="ctr">
              <a:spAutoFit/>
            </a:bodyPr>
            <a:lstStyle/>
            <a:p>
              <a:r>
                <a:rPr lang="en-US" sz="1600" dirty="0"/>
                <a:t>You want to demonstrate appreciation for their service to the nation.</a:t>
              </a:r>
            </a:p>
          </p:txBody>
        </p:sp>
        <p:pic>
          <p:nvPicPr>
            <p:cNvPr id="28" name="Graphic 27">
              <a:extLst>
                <a:ext uri="{FF2B5EF4-FFF2-40B4-BE49-F238E27FC236}">
                  <a16:creationId xmlns:a16="http://schemas.microsoft.com/office/drawing/2014/main" id="{6301EBB5-D166-4902-B988-6A81C526C16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36862" y="4683259"/>
              <a:ext cx="261274" cy="261274"/>
            </a:xfrm>
            <a:prstGeom prst="rect">
              <a:avLst/>
            </a:prstGeom>
          </p:spPr>
        </p:pic>
      </p:grpSp>
      <p:grpSp>
        <p:nvGrpSpPr>
          <p:cNvPr id="43" name="Group 42">
            <a:extLst>
              <a:ext uri="{FF2B5EF4-FFF2-40B4-BE49-F238E27FC236}">
                <a16:creationId xmlns:a16="http://schemas.microsoft.com/office/drawing/2014/main" id="{CD8E675F-2C81-45E7-A4A6-EC338DF1EF3C}"/>
              </a:ext>
            </a:extLst>
          </p:cNvPr>
          <p:cNvGrpSpPr/>
          <p:nvPr/>
        </p:nvGrpSpPr>
        <p:grpSpPr>
          <a:xfrm>
            <a:off x="6536862" y="5199552"/>
            <a:ext cx="5350338" cy="738664"/>
            <a:chOff x="6536862" y="5214066"/>
            <a:chExt cx="5350338" cy="738664"/>
          </a:xfrm>
        </p:grpSpPr>
        <p:sp>
          <p:nvSpPr>
            <p:cNvPr id="30" name="Rectangle 29">
              <a:extLst>
                <a:ext uri="{FF2B5EF4-FFF2-40B4-BE49-F238E27FC236}">
                  <a16:creationId xmlns:a16="http://schemas.microsoft.com/office/drawing/2014/main" id="{F5739185-C249-4F5A-BBF0-4FBBC7B6C69C}"/>
                </a:ext>
              </a:extLst>
            </p:cNvPr>
            <p:cNvSpPr/>
            <p:nvPr/>
          </p:nvSpPr>
          <p:spPr>
            <a:xfrm>
              <a:off x="6972300" y="5214066"/>
              <a:ext cx="4914900" cy="738664"/>
            </a:xfrm>
            <a:prstGeom prst="rect">
              <a:avLst/>
            </a:prstGeom>
          </p:spPr>
          <p:txBody>
            <a:bodyPr wrap="square" lIns="0" tIns="0" rIns="0" bIns="0" anchor="ctr">
              <a:spAutoFit/>
            </a:bodyPr>
            <a:lstStyle/>
            <a:p>
              <a:r>
                <a:rPr lang="en-US" sz="1600" dirty="0"/>
                <a:t>Companies can earn up to $10,000 in federal and state tax credits through the Work Opportunity </a:t>
              </a:r>
              <a:br>
                <a:rPr lang="en-US" sz="1600" dirty="0"/>
              </a:br>
              <a:r>
                <a:rPr lang="en-US" sz="1600" dirty="0"/>
                <a:t>Tax Credit (WOTC). </a:t>
              </a:r>
              <a:r>
                <a:rPr lang="en-US" sz="1600" baseline="30000" dirty="0"/>
                <a:t>(16)</a:t>
              </a:r>
            </a:p>
          </p:txBody>
        </p:sp>
        <p:pic>
          <p:nvPicPr>
            <p:cNvPr id="31" name="Graphic 30">
              <a:extLst>
                <a:ext uri="{FF2B5EF4-FFF2-40B4-BE49-F238E27FC236}">
                  <a16:creationId xmlns:a16="http://schemas.microsoft.com/office/drawing/2014/main" id="{9F76CB0C-E1B8-45FD-B322-F4B14B59DE8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36862" y="5452759"/>
              <a:ext cx="261274" cy="261274"/>
            </a:xfrm>
            <a:prstGeom prst="rect">
              <a:avLst/>
            </a:prstGeom>
          </p:spPr>
        </p:pic>
      </p:grpSp>
      <p:cxnSp>
        <p:nvCxnSpPr>
          <p:cNvPr id="45" name="Straight Connector 44">
            <a:extLst>
              <a:ext uri="{FF2B5EF4-FFF2-40B4-BE49-F238E27FC236}">
                <a16:creationId xmlns:a16="http://schemas.microsoft.com/office/drawing/2014/main" id="{D3E83A1D-F78B-420C-8AF3-C47798EADD5C}"/>
              </a:ext>
            </a:extLst>
          </p:cNvPr>
          <p:cNvCxnSpPr>
            <a:cxnSpLocks/>
          </p:cNvCxnSpPr>
          <p:nvPr/>
        </p:nvCxnSpPr>
        <p:spPr>
          <a:xfrm flipH="1">
            <a:off x="6536863" y="2775363"/>
            <a:ext cx="535033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6A7399F-83B0-484A-90A3-18273D64D223}"/>
              </a:ext>
            </a:extLst>
          </p:cNvPr>
          <p:cNvCxnSpPr>
            <a:cxnSpLocks/>
          </p:cNvCxnSpPr>
          <p:nvPr/>
        </p:nvCxnSpPr>
        <p:spPr>
          <a:xfrm flipH="1">
            <a:off x="6536863" y="3714209"/>
            <a:ext cx="535033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47E622B-2896-4817-9D79-83AF1E358EFC}"/>
              </a:ext>
            </a:extLst>
          </p:cNvPr>
          <p:cNvCxnSpPr>
            <a:cxnSpLocks/>
          </p:cNvCxnSpPr>
          <p:nvPr/>
        </p:nvCxnSpPr>
        <p:spPr>
          <a:xfrm flipH="1">
            <a:off x="6536863" y="4406834"/>
            <a:ext cx="535033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24839AF-6450-4B72-82BA-A4170AFC4497}"/>
              </a:ext>
            </a:extLst>
          </p:cNvPr>
          <p:cNvCxnSpPr>
            <a:cxnSpLocks/>
          </p:cNvCxnSpPr>
          <p:nvPr/>
        </p:nvCxnSpPr>
        <p:spPr>
          <a:xfrm flipH="1">
            <a:off x="6536863" y="5099460"/>
            <a:ext cx="535033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3FC76F05-3322-4878-9039-296A548074C1}"/>
              </a:ext>
            </a:extLst>
          </p:cNvPr>
          <p:cNvSpPr/>
          <p:nvPr/>
        </p:nvSpPr>
        <p:spPr>
          <a:xfrm>
            <a:off x="9763124" y="8872"/>
            <a:ext cx="2124076" cy="315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spc="300" dirty="0"/>
              <a:t>EMPLOYER READINESS</a:t>
            </a:r>
          </a:p>
        </p:txBody>
      </p:sp>
    </p:spTree>
    <p:extLst>
      <p:ext uri="{BB962C8B-B14F-4D97-AF65-F5344CB8AC3E}">
        <p14:creationId xmlns:p14="http://schemas.microsoft.com/office/powerpoint/2010/main" val="33789518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A4548-A5B8-47B2-9673-EF88171DBA54}"/>
              </a:ext>
            </a:extLst>
          </p:cNvPr>
          <p:cNvSpPr>
            <a:spLocks noGrp="1"/>
          </p:cNvSpPr>
          <p:nvPr>
            <p:ph type="title" idx="4294967295"/>
          </p:nvPr>
        </p:nvSpPr>
        <p:spPr>
          <a:xfrm>
            <a:off x="167780" y="264625"/>
            <a:ext cx="10515600" cy="1325563"/>
          </a:xfrm>
        </p:spPr>
        <p:txBody>
          <a:bodyPr>
            <a:normAutofit/>
          </a:bodyPr>
          <a:lstStyle/>
          <a:p>
            <a:r>
              <a:rPr lang="en-US" sz="3200" b="1" dirty="0">
                <a:solidFill>
                  <a:srgbClr val="333333"/>
                </a:solidFill>
                <a:latin typeface="Proxima Nova Light"/>
              </a:rPr>
              <a:t>WHY WOULD VETERANS WANT TO WORK AT YOUR BUSINESS?</a:t>
            </a:r>
          </a:p>
        </p:txBody>
      </p:sp>
      <p:sp>
        <p:nvSpPr>
          <p:cNvPr id="4" name="Rectangle 3">
            <a:extLst>
              <a:ext uri="{FF2B5EF4-FFF2-40B4-BE49-F238E27FC236}">
                <a16:creationId xmlns:a16="http://schemas.microsoft.com/office/drawing/2014/main" id="{FBC0567D-3630-40C5-80B6-AA422ED0632C}"/>
              </a:ext>
            </a:extLst>
          </p:cNvPr>
          <p:cNvSpPr/>
          <p:nvPr/>
        </p:nvSpPr>
        <p:spPr>
          <a:xfrm>
            <a:off x="0" y="3109842"/>
            <a:ext cx="12192000" cy="217916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6ECE667-8054-4EA6-9806-C010AA1D30BF}"/>
              </a:ext>
            </a:extLst>
          </p:cNvPr>
          <p:cNvSpPr/>
          <p:nvPr/>
        </p:nvSpPr>
        <p:spPr>
          <a:xfrm>
            <a:off x="309565" y="3909100"/>
            <a:ext cx="2671860" cy="1077218"/>
          </a:xfrm>
          <a:prstGeom prst="rect">
            <a:avLst/>
          </a:prstGeom>
        </p:spPr>
        <p:txBody>
          <a:bodyPr wrap="square" anchor="ctr">
            <a:noAutofit/>
          </a:bodyPr>
          <a:lstStyle/>
          <a:p>
            <a:pPr algn="ctr"/>
            <a:r>
              <a:rPr lang="en-US" sz="1600" dirty="0"/>
              <a:t>Your company is recognized as a military-friendly organization.</a:t>
            </a:r>
          </a:p>
        </p:txBody>
      </p:sp>
      <p:sp>
        <p:nvSpPr>
          <p:cNvPr id="7" name="Oval 6">
            <a:extLst>
              <a:ext uri="{FF2B5EF4-FFF2-40B4-BE49-F238E27FC236}">
                <a16:creationId xmlns:a16="http://schemas.microsoft.com/office/drawing/2014/main" id="{9095507C-E038-4786-A5CB-2D6C9CFC48DF}"/>
              </a:ext>
            </a:extLst>
          </p:cNvPr>
          <p:cNvSpPr/>
          <p:nvPr/>
        </p:nvSpPr>
        <p:spPr>
          <a:xfrm>
            <a:off x="978748" y="2443095"/>
            <a:ext cx="1333495" cy="1333495"/>
          </a:xfrm>
          <a:prstGeom prst="ellipse">
            <a:avLst/>
          </a:prstGeom>
          <a:solidFill>
            <a:srgbClr val="BABD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C513B26-8999-4E0F-9D68-B94B97BCE748}"/>
              </a:ext>
            </a:extLst>
          </p:cNvPr>
          <p:cNvSpPr/>
          <p:nvPr/>
        </p:nvSpPr>
        <p:spPr>
          <a:xfrm>
            <a:off x="0" y="5150323"/>
            <a:ext cx="12192000" cy="1386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4D08C7E-2943-43F9-AA40-62B69D5A2B30}"/>
              </a:ext>
            </a:extLst>
          </p:cNvPr>
          <p:cNvSpPr/>
          <p:nvPr/>
        </p:nvSpPr>
        <p:spPr>
          <a:xfrm>
            <a:off x="3277909" y="3909100"/>
            <a:ext cx="2671860" cy="1077218"/>
          </a:xfrm>
          <a:prstGeom prst="rect">
            <a:avLst/>
          </a:prstGeom>
        </p:spPr>
        <p:txBody>
          <a:bodyPr wrap="square" anchor="ctr">
            <a:noAutofit/>
          </a:bodyPr>
          <a:lstStyle/>
          <a:p>
            <a:pPr algn="ctr"/>
            <a:r>
              <a:rPr lang="en-US" sz="1600" dirty="0"/>
              <a:t>Your company’s </a:t>
            </a:r>
            <a:br>
              <a:rPr lang="en-US" sz="1600" dirty="0"/>
            </a:br>
            <a:r>
              <a:rPr lang="en-US" sz="1600" dirty="0"/>
              <a:t>brand reinforces its vision, mission and values.</a:t>
            </a:r>
          </a:p>
        </p:txBody>
      </p:sp>
      <p:sp>
        <p:nvSpPr>
          <p:cNvPr id="11" name="Rectangle 10">
            <a:extLst>
              <a:ext uri="{FF2B5EF4-FFF2-40B4-BE49-F238E27FC236}">
                <a16:creationId xmlns:a16="http://schemas.microsoft.com/office/drawing/2014/main" id="{2A72210D-79E3-4BCC-9A85-A1D7BCE52809}"/>
              </a:ext>
            </a:extLst>
          </p:cNvPr>
          <p:cNvSpPr/>
          <p:nvPr/>
        </p:nvSpPr>
        <p:spPr>
          <a:xfrm>
            <a:off x="6246253" y="3909100"/>
            <a:ext cx="2671860" cy="1077218"/>
          </a:xfrm>
          <a:prstGeom prst="rect">
            <a:avLst/>
          </a:prstGeom>
        </p:spPr>
        <p:txBody>
          <a:bodyPr wrap="square" anchor="ctr">
            <a:noAutofit/>
          </a:bodyPr>
          <a:lstStyle/>
          <a:p>
            <a:pPr algn="ctr"/>
            <a:r>
              <a:rPr lang="en-US" sz="1600" dirty="0"/>
              <a:t>Your organizational </a:t>
            </a:r>
            <a:br>
              <a:rPr lang="en-US" sz="1600" dirty="0"/>
            </a:br>
            <a:r>
              <a:rPr lang="en-US" sz="1600" dirty="0"/>
              <a:t>culture is inclusive.</a:t>
            </a:r>
          </a:p>
        </p:txBody>
      </p:sp>
      <p:sp>
        <p:nvSpPr>
          <p:cNvPr id="12" name="Rectangle 11">
            <a:extLst>
              <a:ext uri="{FF2B5EF4-FFF2-40B4-BE49-F238E27FC236}">
                <a16:creationId xmlns:a16="http://schemas.microsoft.com/office/drawing/2014/main" id="{74E98C42-2B9E-421D-9C89-565FF6D093BB}"/>
              </a:ext>
            </a:extLst>
          </p:cNvPr>
          <p:cNvSpPr/>
          <p:nvPr/>
        </p:nvSpPr>
        <p:spPr>
          <a:xfrm>
            <a:off x="9214598" y="3909100"/>
            <a:ext cx="2671860" cy="1077218"/>
          </a:xfrm>
          <a:prstGeom prst="rect">
            <a:avLst/>
          </a:prstGeom>
        </p:spPr>
        <p:txBody>
          <a:bodyPr wrap="square" anchor="ctr">
            <a:noAutofit/>
          </a:bodyPr>
          <a:lstStyle/>
          <a:p>
            <a:pPr algn="ctr"/>
            <a:r>
              <a:rPr lang="en-US" sz="1600" dirty="0"/>
              <a:t>Your position responsibilities have a clear purpose and align with your organization’s goals.</a:t>
            </a:r>
          </a:p>
        </p:txBody>
      </p:sp>
      <p:sp>
        <p:nvSpPr>
          <p:cNvPr id="14" name="Oval 13">
            <a:extLst>
              <a:ext uri="{FF2B5EF4-FFF2-40B4-BE49-F238E27FC236}">
                <a16:creationId xmlns:a16="http://schemas.microsoft.com/office/drawing/2014/main" id="{8E895A5B-E4A9-42AC-AFB7-4B634E59FAC3}"/>
              </a:ext>
            </a:extLst>
          </p:cNvPr>
          <p:cNvSpPr/>
          <p:nvPr/>
        </p:nvSpPr>
        <p:spPr>
          <a:xfrm>
            <a:off x="3947092" y="2443095"/>
            <a:ext cx="1333495" cy="1333495"/>
          </a:xfrm>
          <a:prstGeom prst="ellipse">
            <a:avLst/>
          </a:prstGeom>
          <a:solidFill>
            <a:srgbClr val="FCC5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9808D9D-251E-4968-8FD9-4ABA3B105A6B}"/>
              </a:ext>
            </a:extLst>
          </p:cNvPr>
          <p:cNvSpPr/>
          <p:nvPr/>
        </p:nvSpPr>
        <p:spPr>
          <a:xfrm>
            <a:off x="6915436" y="2443095"/>
            <a:ext cx="1333495" cy="1333495"/>
          </a:xfrm>
          <a:prstGeom prst="ellipse">
            <a:avLst/>
          </a:prstGeom>
          <a:solidFill>
            <a:srgbClr val="BABD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6E4A467-78EC-4FC6-A15A-DFAC7035F148}"/>
              </a:ext>
            </a:extLst>
          </p:cNvPr>
          <p:cNvSpPr/>
          <p:nvPr/>
        </p:nvSpPr>
        <p:spPr>
          <a:xfrm>
            <a:off x="9883781" y="2443095"/>
            <a:ext cx="1333495" cy="1333495"/>
          </a:xfrm>
          <a:prstGeom prst="ellipse">
            <a:avLst/>
          </a:prstGeom>
          <a:solidFill>
            <a:srgbClr val="FCC5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8DE42B90-BD7A-4F1F-832E-04C23BCA3FCA}"/>
              </a:ext>
            </a:extLst>
          </p:cNvPr>
          <p:cNvCxnSpPr/>
          <p:nvPr/>
        </p:nvCxnSpPr>
        <p:spPr>
          <a:xfrm>
            <a:off x="3129667" y="3333666"/>
            <a:ext cx="0" cy="164312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9025C46-778D-4DAF-ACFE-3648F7B718D4}"/>
              </a:ext>
            </a:extLst>
          </p:cNvPr>
          <p:cNvCxnSpPr/>
          <p:nvPr/>
        </p:nvCxnSpPr>
        <p:spPr>
          <a:xfrm>
            <a:off x="6096000" y="3333666"/>
            <a:ext cx="0" cy="164312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9E4A6C4-BE50-4510-9CDD-C7012E896750}"/>
              </a:ext>
            </a:extLst>
          </p:cNvPr>
          <p:cNvCxnSpPr/>
          <p:nvPr/>
        </p:nvCxnSpPr>
        <p:spPr>
          <a:xfrm>
            <a:off x="9066356" y="3333666"/>
            <a:ext cx="0" cy="164312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25" name="Graphic 24">
            <a:extLst>
              <a:ext uri="{FF2B5EF4-FFF2-40B4-BE49-F238E27FC236}">
                <a16:creationId xmlns:a16="http://schemas.microsoft.com/office/drawing/2014/main" id="{D64E579E-EAE5-4262-900C-3202E03025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17360" y="2634569"/>
            <a:ext cx="879426" cy="879426"/>
          </a:xfrm>
          <a:prstGeom prst="rect">
            <a:avLst/>
          </a:prstGeom>
        </p:spPr>
      </p:pic>
      <p:pic>
        <p:nvPicPr>
          <p:cNvPr id="28" name="Graphic 27">
            <a:extLst>
              <a:ext uri="{FF2B5EF4-FFF2-40B4-BE49-F238E27FC236}">
                <a16:creationId xmlns:a16="http://schemas.microsoft.com/office/drawing/2014/main" id="{3293EC6E-9F98-482E-9C2C-E9570D7E83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07750" y="2735409"/>
            <a:ext cx="748867" cy="748867"/>
          </a:xfrm>
          <a:prstGeom prst="rect">
            <a:avLst/>
          </a:prstGeom>
        </p:spPr>
      </p:pic>
      <p:pic>
        <p:nvPicPr>
          <p:cNvPr id="30" name="Graphic 29">
            <a:extLst>
              <a:ext uri="{FF2B5EF4-FFF2-40B4-BE49-F238E27FC236}">
                <a16:creationId xmlns:a16="http://schemas.microsoft.com/office/drawing/2014/main" id="{50521664-0BF6-4753-9490-9F0BA4DA0B9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80112" y="2686086"/>
            <a:ext cx="740832" cy="740832"/>
          </a:xfrm>
          <a:prstGeom prst="rect">
            <a:avLst/>
          </a:prstGeom>
        </p:spPr>
      </p:pic>
      <p:pic>
        <p:nvPicPr>
          <p:cNvPr id="32" name="Graphic 31">
            <a:extLst>
              <a:ext uri="{FF2B5EF4-FFF2-40B4-BE49-F238E27FC236}">
                <a16:creationId xmlns:a16="http://schemas.microsoft.com/office/drawing/2014/main" id="{9281DE3C-672E-45D3-94DC-01B9F0D035F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41342" y="2705689"/>
            <a:ext cx="808306" cy="808306"/>
          </a:xfrm>
          <a:prstGeom prst="rect">
            <a:avLst/>
          </a:prstGeom>
        </p:spPr>
      </p:pic>
      <p:sp>
        <p:nvSpPr>
          <p:cNvPr id="29" name="Rectangle 28">
            <a:extLst>
              <a:ext uri="{FF2B5EF4-FFF2-40B4-BE49-F238E27FC236}">
                <a16:creationId xmlns:a16="http://schemas.microsoft.com/office/drawing/2014/main" id="{17EEED18-25FC-4229-BF0B-80BB28C33011}"/>
              </a:ext>
            </a:extLst>
          </p:cNvPr>
          <p:cNvSpPr/>
          <p:nvPr/>
        </p:nvSpPr>
        <p:spPr>
          <a:xfrm>
            <a:off x="9763125" y="1"/>
            <a:ext cx="2124076" cy="315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spc="300" dirty="0"/>
              <a:t>EMPLOYER READINESS</a:t>
            </a:r>
          </a:p>
        </p:txBody>
      </p:sp>
    </p:spTree>
    <p:extLst>
      <p:ext uri="{BB962C8B-B14F-4D97-AF65-F5344CB8AC3E}">
        <p14:creationId xmlns:p14="http://schemas.microsoft.com/office/powerpoint/2010/main" val="20096677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0421" y="212892"/>
            <a:ext cx="10515600" cy="1325563"/>
          </a:xfrm>
        </p:spPr>
        <p:txBody>
          <a:bodyPr>
            <a:normAutofit/>
          </a:bodyPr>
          <a:lstStyle/>
          <a:p>
            <a:r>
              <a:rPr lang="en-US" sz="3200" b="1" dirty="0">
                <a:solidFill>
                  <a:srgbClr val="333333"/>
                </a:solidFill>
                <a:latin typeface="Proxima Nova Rg"/>
              </a:rPr>
              <a:t>Employee Life Cycle: Employer Readiness</a:t>
            </a:r>
          </a:p>
        </p:txBody>
      </p:sp>
      <p:sp>
        <p:nvSpPr>
          <p:cNvPr id="3" name="Content Placeholder 2"/>
          <p:cNvSpPr>
            <a:spLocks noGrp="1"/>
          </p:cNvSpPr>
          <p:nvPr>
            <p:ph idx="4294967295"/>
          </p:nvPr>
        </p:nvSpPr>
        <p:spPr>
          <a:xfrm>
            <a:off x="304800" y="1784600"/>
            <a:ext cx="10515600" cy="4351338"/>
          </a:xfrm>
        </p:spPr>
        <p:txBody>
          <a:bodyPr>
            <a:normAutofit/>
          </a:bodyPr>
          <a:lstStyle/>
          <a:p>
            <a:pPr marL="0" indent="0">
              <a:buNone/>
            </a:pPr>
            <a:r>
              <a:rPr lang="en-US" dirty="0">
                <a:solidFill>
                  <a:srgbClr val="333333"/>
                </a:solidFill>
                <a:latin typeface="Proxima Nova Rg"/>
              </a:rPr>
              <a:t>Workforce Readiness is a combination of what the veteran brings to the workplace and what the employer does to align with the needs of its veteran employees. There is a relationship between job preferences, military-conferred skills, and a variety of outcome measures, including retention, income, and perceptions about transition. The application of the skills gained in the military and securing employment in a desired career field are two critical factors in the transition process for both veterans and their employers. </a:t>
            </a:r>
            <a:endParaRPr lang="en-US" sz="1400" dirty="0">
              <a:solidFill>
                <a:srgbClr val="333333"/>
              </a:solidFill>
              <a:latin typeface="Proxima Nova Rg"/>
            </a:endParaRPr>
          </a:p>
          <a:p>
            <a:pPr marL="0" indent="0" algn="r">
              <a:buNone/>
            </a:pPr>
            <a:endParaRPr lang="en-US" sz="1400" dirty="0">
              <a:solidFill>
                <a:srgbClr val="333333"/>
              </a:solidFill>
              <a:latin typeface="Proxima Nova Rg"/>
            </a:endParaRPr>
          </a:p>
        </p:txBody>
      </p:sp>
      <p:sp>
        <p:nvSpPr>
          <p:cNvPr id="4" name="Slide Number Placeholder 3"/>
          <p:cNvSpPr>
            <a:spLocks noGrp="1"/>
          </p:cNvSpPr>
          <p:nvPr>
            <p:ph type="sldNum" sz="quarter" idx="4294967295"/>
          </p:nvPr>
        </p:nvSpPr>
        <p:spPr>
          <a:xfrm>
            <a:off x="9448800" y="6356350"/>
            <a:ext cx="2743200" cy="365125"/>
          </a:xfrm>
        </p:spPr>
        <p:txBody>
          <a:bodyPr/>
          <a:lstStyle/>
          <a:p>
            <a:fld id="{D7C40D7D-A211-42DA-BD10-8B425EE36B3E}" type="slidenum">
              <a:rPr lang="en-US" smtClean="0"/>
              <a:t>25</a:t>
            </a:fld>
            <a:endParaRPr lang="en-US"/>
          </a:p>
        </p:txBody>
      </p:sp>
    </p:spTree>
    <p:extLst>
      <p:ext uri="{BB962C8B-B14F-4D97-AF65-F5344CB8AC3E}">
        <p14:creationId xmlns:p14="http://schemas.microsoft.com/office/powerpoint/2010/main" val="15011482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53D75-92A7-4275-AB2D-1ADAF9FBC8A8}"/>
              </a:ext>
            </a:extLst>
          </p:cNvPr>
          <p:cNvSpPr>
            <a:spLocks noGrp="1"/>
          </p:cNvSpPr>
          <p:nvPr>
            <p:ph type="title" idx="4294967295"/>
          </p:nvPr>
        </p:nvSpPr>
        <p:spPr>
          <a:xfrm>
            <a:off x="309565" y="292920"/>
            <a:ext cx="10825162" cy="792163"/>
          </a:xfrm>
        </p:spPr>
        <p:txBody>
          <a:bodyPr>
            <a:normAutofit/>
          </a:bodyPr>
          <a:lstStyle/>
          <a:p>
            <a:r>
              <a:rPr lang="en-US" sz="3200" b="1" dirty="0">
                <a:solidFill>
                  <a:srgbClr val="333333"/>
                </a:solidFill>
                <a:latin typeface="Proxima Nova Light" panose="02000506030000020004"/>
              </a:rPr>
              <a:t>Employee Lifecycle: Talent Acquisition</a:t>
            </a:r>
          </a:p>
        </p:txBody>
      </p:sp>
      <p:sp>
        <p:nvSpPr>
          <p:cNvPr id="4" name="Rectangle 3">
            <a:extLst>
              <a:ext uri="{FF2B5EF4-FFF2-40B4-BE49-F238E27FC236}">
                <a16:creationId xmlns:a16="http://schemas.microsoft.com/office/drawing/2014/main" id="{52BDE437-A54F-4886-AEEB-A8139F3369E7}"/>
              </a:ext>
            </a:extLst>
          </p:cNvPr>
          <p:cNvSpPr/>
          <p:nvPr/>
        </p:nvSpPr>
        <p:spPr>
          <a:xfrm>
            <a:off x="0" y="1514475"/>
            <a:ext cx="12192000" cy="22193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33333"/>
              </a:solidFill>
              <a:latin typeface="Proxima Nova Light" panose="02000506030000020004"/>
            </a:endParaRPr>
          </a:p>
        </p:txBody>
      </p:sp>
      <p:sp>
        <p:nvSpPr>
          <p:cNvPr id="5" name="Rectangle 4">
            <a:extLst>
              <a:ext uri="{FF2B5EF4-FFF2-40B4-BE49-F238E27FC236}">
                <a16:creationId xmlns:a16="http://schemas.microsoft.com/office/drawing/2014/main" id="{8D6DE5B4-9AE1-4177-9F1A-0790EBED1D1D}"/>
              </a:ext>
            </a:extLst>
          </p:cNvPr>
          <p:cNvSpPr/>
          <p:nvPr/>
        </p:nvSpPr>
        <p:spPr>
          <a:xfrm>
            <a:off x="0" y="3733802"/>
            <a:ext cx="12192000" cy="507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Effective talent acquisition strategy will:</a:t>
            </a:r>
          </a:p>
        </p:txBody>
      </p:sp>
      <p:sp>
        <p:nvSpPr>
          <p:cNvPr id="6" name="Rectangle 5">
            <a:extLst>
              <a:ext uri="{FF2B5EF4-FFF2-40B4-BE49-F238E27FC236}">
                <a16:creationId xmlns:a16="http://schemas.microsoft.com/office/drawing/2014/main" id="{CB666E5F-58B8-49D5-AE30-C09471AA5294}"/>
              </a:ext>
            </a:extLst>
          </p:cNvPr>
          <p:cNvSpPr/>
          <p:nvPr/>
        </p:nvSpPr>
        <p:spPr>
          <a:xfrm>
            <a:off x="2836529" y="1847126"/>
            <a:ext cx="9050671" cy="375552"/>
          </a:xfrm>
          <a:prstGeom prst="rect">
            <a:avLst/>
          </a:prstGeom>
        </p:spPr>
        <p:txBody>
          <a:bodyPr wrap="square" lIns="0" rIns="0" anchor="b" anchorCtr="0">
            <a:spAutoFit/>
          </a:bodyPr>
          <a:lstStyle/>
          <a:p>
            <a:pPr>
              <a:lnSpc>
                <a:spcPct val="107000"/>
              </a:lnSpc>
              <a:spcAft>
                <a:spcPts val="800"/>
              </a:spcAft>
            </a:pPr>
            <a:r>
              <a:rPr lang="en-US" b="1" dirty="0">
                <a:solidFill>
                  <a:srgbClr val="333333"/>
                </a:solidFill>
                <a:latin typeface="Proxima Nova Light" panose="02000506030000020004"/>
                <a:cs typeface="Times New Roman" panose="02020603050405020304" pitchFamily="18" charset="0"/>
              </a:rPr>
              <a:t>Not just anyone will do.</a:t>
            </a:r>
            <a:endParaRPr lang="en-GB" b="1" dirty="0">
              <a:solidFill>
                <a:srgbClr val="333333"/>
              </a:solidFill>
              <a:latin typeface="Proxima Nova Light" panose="02000506030000020004"/>
              <a:cs typeface="Times New Roman" panose="02020603050405020304" pitchFamily="18" charset="0"/>
            </a:endParaRPr>
          </a:p>
        </p:txBody>
      </p:sp>
      <p:cxnSp>
        <p:nvCxnSpPr>
          <p:cNvPr id="7" name="Straight Connector 6">
            <a:extLst>
              <a:ext uri="{FF2B5EF4-FFF2-40B4-BE49-F238E27FC236}">
                <a16:creationId xmlns:a16="http://schemas.microsoft.com/office/drawing/2014/main" id="{DAD73ACB-CFBC-4120-AF73-CC1A9995C68A}"/>
              </a:ext>
            </a:extLst>
          </p:cNvPr>
          <p:cNvCxnSpPr>
            <a:cxnSpLocks/>
          </p:cNvCxnSpPr>
          <p:nvPr/>
        </p:nvCxnSpPr>
        <p:spPr>
          <a:xfrm>
            <a:off x="2836529" y="2326817"/>
            <a:ext cx="904810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39C8D9EF-CC80-4C84-8311-67FF6DEB270D}"/>
              </a:ext>
            </a:extLst>
          </p:cNvPr>
          <p:cNvSpPr/>
          <p:nvPr/>
        </p:nvSpPr>
        <p:spPr>
          <a:xfrm>
            <a:off x="2836529" y="2503060"/>
            <a:ext cx="9050671" cy="875945"/>
          </a:xfrm>
          <a:prstGeom prst="rect">
            <a:avLst/>
          </a:prstGeom>
        </p:spPr>
        <p:txBody>
          <a:bodyPr wrap="square" lIns="0" tIns="0" rIns="0" bIns="0" anchor="t" anchorCtr="0">
            <a:spAutoFit/>
          </a:bodyPr>
          <a:lstStyle/>
          <a:p>
            <a:pPr>
              <a:lnSpc>
                <a:spcPct val="107000"/>
              </a:lnSpc>
              <a:spcAft>
                <a:spcPts val="800"/>
              </a:spcAft>
            </a:pPr>
            <a:r>
              <a:rPr lang="en-US" dirty="0">
                <a:solidFill>
                  <a:srgbClr val="333333"/>
                </a:solidFill>
                <a:latin typeface="Proxima Nova Light" panose="02000506030000020004"/>
              </a:rPr>
              <a:t>You want to develop a strategic process that will attract and recruit the best military-connected talent available to ensure your organization has the right people, with the right skills, who are in the right job, and are working against the right requirements. </a:t>
            </a:r>
            <a:r>
              <a:rPr lang="en-US" baseline="30000" dirty="0">
                <a:solidFill>
                  <a:srgbClr val="333333"/>
                </a:solidFill>
                <a:latin typeface="Proxima Nova Light" panose="02000506030000020004"/>
              </a:rPr>
              <a:t>(22)</a:t>
            </a:r>
            <a:endParaRPr lang="en-GB" baseline="30000" dirty="0">
              <a:solidFill>
                <a:srgbClr val="333333"/>
              </a:solidFill>
              <a:latin typeface="Proxima Nova Light" panose="02000506030000020004"/>
            </a:endParaRPr>
          </a:p>
        </p:txBody>
      </p:sp>
      <p:cxnSp>
        <p:nvCxnSpPr>
          <p:cNvPr id="10" name="Straight Connector 9">
            <a:extLst>
              <a:ext uri="{FF2B5EF4-FFF2-40B4-BE49-F238E27FC236}">
                <a16:creationId xmlns:a16="http://schemas.microsoft.com/office/drawing/2014/main" id="{A6F0D91A-86CD-4145-8DCD-C89D08702B36}"/>
              </a:ext>
            </a:extLst>
          </p:cNvPr>
          <p:cNvCxnSpPr>
            <a:cxnSpLocks/>
          </p:cNvCxnSpPr>
          <p:nvPr/>
        </p:nvCxnSpPr>
        <p:spPr>
          <a:xfrm>
            <a:off x="2407073" y="1797052"/>
            <a:ext cx="0" cy="173037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FE3DB0B5-F477-4F78-B911-981B17F71483}"/>
              </a:ext>
            </a:extLst>
          </p:cNvPr>
          <p:cNvSpPr/>
          <p:nvPr/>
        </p:nvSpPr>
        <p:spPr>
          <a:xfrm>
            <a:off x="309565" y="4920738"/>
            <a:ext cx="2671860" cy="1077218"/>
          </a:xfrm>
          <a:prstGeom prst="rect">
            <a:avLst/>
          </a:prstGeom>
        </p:spPr>
        <p:txBody>
          <a:bodyPr wrap="square" anchor="ctr">
            <a:noAutofit/>
          </a:bodyPr>
          <a:lstStyle/>
          <a:p>
            <a:pPr algn="ctr"/>
            <a:r>
              <a:rPr lang="en-US" sz="1600" dirty="0">
                <a:solidFill>
                  <a:srgbClr val="333333"/>
                </a:solidFill>
                <a:latin typeface="Proxima Nova Light" panose="02000506030000020004"/>
              </a:rPr>
              <a:t>Transform your hiring needs from “as-needed” </a:t>
            </a:r>
            <a:br>
              <a:rPr lang="en-US" sz="1600" dirty="0">
                <a:solidFill>
                  <a:srgbClr val="333333"/>
                </a:solidFill>
                <a:latin typeface="Proxima Nova Light" panose="02000506030000020004"/>
              </a:rPr>
            </a:br>
            <a:r>
              <a:rPr lang="en-US" sz="1600" dirty="0">
                <a:solidFill>
                  <a:srgbClr val="333333"/>
                </a:solidFill>
                <a:latin typeface="Proxima Nova Light" panose="02000506030000020004"/>
              </a:rPr>
              <a:t>to proactive</a:t>
            </a:r>
          </a:p>
        </p:txBody>
      </p:sp>
      <p:sp>
        <p:nvSpPr>
          <p:cNvPr id="27" name="Rectangle 26">
            <a:extLst>
              <a:ext uri="{FF2B5EF4-FFF2-40B4-BE49-F238E27FC236}">
                <a16:creationId xmlns:a16="http://schemas.microsoft.com/office/drawing/2014/main" id="{192D43B9-DC53-436A-8014-0F10F8F2E4F7}"/>
              </a:ext>
            </a:extLst>
          </p:cNvPr>
          <p:cNvSpPr/>
          <p:nvPr/>
        </p:nvSpPr>
        <p:spPr>
          <a:xfrm>
            <a:off x="3278157" y="4920738"/>
            <a:ext cx="2671860" cy="1077218"/>
          </a:xfrm>
          <a:prstGeom prst="rect">
            <a:avLst/>
          </a:prstGeom>
        </p:spPr>
        <p:txBody>
          <a:bodyPr wrap="square" anchor="ctr">
            <a:noAutofit/>
          </a:bodyPr>
          <a:lstStyle/>
          <a:p>
            <a:pPr algn="ctr"/>
            <a:r>
              <a:rPr lang="en-US" sz="1600" dirty="0">
                <a:solidFill>
                  <a:srgbClr val="333333"/>
                </a:solidFill>
                <a:latin typeface="Proxima Nova Light" panose="02000506030000020004"/>
              </a:rPr>
              <a:t>Develop military-connected  candidate pipelines based on a business case</a:t>
            </a:r>
          </a:p>
        </p:txBody>
      </p:sp>
      <p:sp>
        <p:nvSpPr>
          <p:cNvPr id="28" name="Rectangle 27">
            <a:extLst>
              <a:ext uri="{FF2B5EF4-FFF2-40B4-BE49-F238E27FC236}">
                <a16:creationId xmlns:a16="http://schemas.microsoft.com/office/drawing/2014/main" id="{6D989221-FAED-4B5D-AD5D-72D194EF47A5}"/>
              </a:ext>
            </a:extLst>
          </p:cNvPr>
          <p:cNvSpPr/>
          <p:nvPr/>
        </p:nvSpPr>
        <p:spPr>
          <a:xfrm>
            <a:off x="6246748" y="4952953"/>
            <a:ext cx="2671860" cy="1077218"/>
          </a:xfrm>
          <a:prstGeom prst="rect">
            <a:avLst/>
          </a:prstGeom>
        </p:spPr>
        <p:txBody>
          <a:bodyPr wrap="square" anchor="ctr">
            <a:noAutofit/>
          </a:bodyPr>
          <a:lstStyle/>
          <a:p>
            <a:pPr algn="ctr"/>
            <a:r>
              <a:rPr lang="en-US" sz="1600" dirty="0">
                <a:solidFill>
                  <a:srgbClr val="333333"/>
                </a:solidFill>
                <a:latin typeface="Proxima Nova Light" panose="02000506030000020004"/>
              </a:rPr>
              <a:t>Create diversity through targeted recruiting strategies</a:t>
            </a:r>
          </a:p>
        </p:txBody>
      </p:sp>
      <p:sp>
        <p:nvSpPr>
          <p:cNvPr id="29" name="Rectangle 28">
            <a:extLst>
              <a:ext uri="{FF2B5EF4-FFF2-40B4-BE49-F238E27FC236}">
                <a16:creationId xmlns:a16="http://schemas.microsoft.com/office/drawing/2014/main" id="{FD7A0F0C-01EE-4161-89EA-03F45C76B3C9}"/>
              </a:ext>
            </a:extLst>
          </p:cNvPr>
          <p:cNvSpPr/>
          <p:nvPr/>
        </p:nvSpPr>
        <p:spPr>
          <a:xfrm>
            <a:off x="9215340" y="4920738"/>
            <a:ext cx="2671860" cy="1077218"/>
          </a:xfrm>
          <a:prstGeom prst="rect">
            <a:avLst/>
          </a:prstGeom>
        </p:spPr>
        <p:txBody>
          <a:bodyPr wrap="square" anchor="ctr">
            <a:noAutofit/>
          </a:bodyPr>
          <a:lstStyle/>
          <a:p>
            <a:pPr algn="ctr"/>
            <a:r>
              <a:rPr lang="en-US" sz="1600" dirty="0">
                <a:solidFill>
                  <a:srgbClr val="333333"/>
                </a:solidFill>
                <a:latin typeface="Proxima Nova Light" panose="02000506030000020004"/>
              </a:rPr>
              <a:t>Employ people who have the ability to grow</a:t>
            </a:r>
          </a:p>
        </p:txBody>
      </p:sp>
      <p:grpSp>
        <p:nvGrpSpPr>
          <p:cNvPr id="3" name="Group 2">
            <a:extLst>
              <a:ext uri="{FF2B5EF4-FFF2-40B4-BE49-F238E27FC236}">
                <a16:creationId xmlns:a16="http://schemas.microsoft.com/office/drawing/2014/main" id="{A90E389B-4246-49D8-80D5-471334ECEB88}"/>
              </a:ext>
            </a:extLst>
          </p:cNvPr>
          <p:cNvGrpSpPr/>
          <p:nvPr/>
        </p:nvGrpSpPr>
        <p:grpSpPr>
          <a:xfrm>
            <a:off x="3129667" y="4412507"/>
            <a:ext cx="5937308" cy="1585449"/>
            <a:chOff x="3129667" y="4920740"/>
            <a:chExt cx="5937308" cy="1077216"/>
          </a:xfrm>
        </p:grpSpPr>
        <p:cxnSp>
          <p:nvCxnSpPr>
            <p:cNvPr id="25" name="Straight Connector 24">
              <a:extLst>
                <a:ext uri="{FF2B5EF4-FFF2-40B4-BE49-F238E27FC236}">
                  <a16:creationId xmlns:a16="http://schemas.microsoft.com/office/drawing/2014/main" id="{BAE64AB6-1FB6-4980-B8A5-6EFCE4B9C23B}"/>
                </a:ext>
              </a:extLst>
            </p:cNvPr>
            <p:cNvCxnSpPr/>
            <p:nvPr/>
          </p:nvCxnSpPr>
          <p:spPr>
            <a:xfrm>
              <a:off x="3129667" y="4920740"/>
              <a:ext cx="0" cy="107721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189EA5F-7D91-43CE-8475-5302D3229DAB}"/>
                </a:ext>
              </a:extLst>
            </p:cNvPr>
            <p:cNvCxnSpPr/>
            <p:nvPr/>
          </p:nvCxnSpPr>
          <p:spPr>
            <a:xfrm>
              <a:off x="6096000" y="4920740"/>
              <a:ext cx="0" cy="107721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0C47F08-6E34-40D4-A859-839C3E0648C2}"/>
                </a:ext>
              </a:extLst>
            </p:cNvPr>
            <p:cNvCxnSpPr/>
            <p:nvPr/>
          </p:nvCxnSpPr>
          <p:spPr>
            <a:xfrm>
              <a:off x="9066975" y="4920740"/>
              <a:ext cx="0" cy="107721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pic>
        <p:nvPicPr>
          <p:cNvPr id="35" name="Graphic 34">
            <a:extLst>
              <a:ext uri="{FF2B5EF4-FFF2-40B4-BE49-F238E27FC236}">
                <a16:creationId xmlns:a16="http://schemas.microsoft.com/office/drawing/2014/main" id="{E89327B3-9C30-46E0-9A18-756CDA13B1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8716" y="2038351"/>
            <a:ext cx="1285240" cy="1285240"/>
          </a:xfrm>
          <a:prstGeom prst="rect">
            <a:avLst/>
          </a:prstGeom>
        </p:spPr>
      </p:pic>
      <p:sp>
        <p:nvSpPr>
          <p:cNvPr id="17" name="Oval 16">
            <a:extLst>
              <a:ext uri="{FF2B5EF4-FFF2-40B4-BE49-F238E27FC236}">
                <a16:creationId xmlns:a16="http://schemas.microsoft.com/office/drawing/2014/main" id="{AD025FA2-90F3-475D-B4FE-68BC26BAD7C5}"/>
              </a:ext>
            </a:extLst>
          </p:cNvPr>
          <p:cNvSpPr/>
          <p:nvPr/>
        </p:nvSpPr>
        <p:spPr>
          <a:xfrm>
            <a:off x="1365979" y="4412507"/>
            <a:ext cx="559031" cy="559031"/>
          </a:xfrm>
          <a:prstGeom prst="ellipse">
            <a:avLst/>
          </a:prstGeom>
          <a:solidFill>
            <a:srgbClr val="1B3B6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b="1" dirty="0"/>
              <a:t>1</a:t>
            </a:r>
          </a:p>
        </p:txBody>
      </p:sp>
      <p:sp>
        <p:nvSpPr>
          <p:cNvPr id="18" name="Oval 17">
            <a:extLst>
              <a:ext uri="{FF2B5EF4-FFF2-40B4-BE49-F238E27FC236}">
                <a16:creationId xmlns:a16="http://schemas.microsoft.com/office/drawing/2014/main" id="{076EADF0-2F85-4BDB-96E4-65EF6B10C3A4}"/>
              </a:ext>
            </a:extLst>
          </p:cNvPr>
          <p:cNvSpPr/>
          <p:nvPr/>
        </p:nvSpPr>
        <p:spPr>
          <a:xfrm>
            <a:off x="4334571" y="4412507"/>
            <a:ext cx="559031" cy="559031"/>
          </a:xfrm>
          <a:prstGeom prst="ellipse">
            <a:avLst/>
          </a:prstGeom>
          <a:solidFill>
            <a:srgbClr val="1B3B6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b="1" dirty="0"/>
              <a:t>2</a:t>
            </a:r>
          </a:p>
        </p:txBody>
      </p:sp>
      <p:sp>
        <p:nvSpPr>
          <p:cNvPr id="19" name="Oval 18">
            <a:extLst>
              <a:ext uri="{FF2B5EF4-FFF2-40B4-BE49-F238E27FC236}">
                <a16:creationId xmlns:a16="http://schemas.microsoft.com/office/drawing/2014/main" id="{1E003A16-D1FE-483B-891E-1E8D2D98F92C}"/>
              </a:ext>
            </a:extLst>
          </p:cNvPr>
          <p:cNvSpPr/>
          <p:nvPr/>
        </p:nvSpPr>
        <p:spPr>
          <a:xfrm>
            <a:off x="7303163" y="4412507"/>
            <a:ext cx="559031" cy="559031"/>
          </a:xfrm>
          <a:prstGeom prst="ellipse">
            <a:avLst/>
          </a:prstGeom>
          <a:solidFill>
            <a:srgbClr val="1B3B6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b="1" dirty="0"/>
              <a:t>3</a:t>
            </a:r>
          </a:p>
        </p:txBody>
      </p:sp>
      <p:sp>
        <p:nvSpPr>
          <p:cNvPr id="20" name="Oval 19">
            <a:extLst>
              <a:ext uri="{FF2B5EF4-FFF2-40B4-BE49-F238E27FC236}">
                <a16:creationId xmlns:a16="http://schemas.microsoft.com/office/drawing/2014/main" id="{1B99F936-704D-42BA-8C29-D530DA1DF8EF}"/>
              </a:ext>
            </a:extLst>
          </p:cNvPr>
          <p:cNvSpPr/>
          <p:nvPr/>
        </p:nvSpPr>
        <p:spPr>
          <a:xfrm>
            <a:off x="10271755" y="4412507"/>
            <a:ext cx="559031" cy="559031"/>
          </a:xfrm>
          <a:prstGeom prst="ellipse">
            <a:avLst/>
          </a:prstGeom>
          <a:solidFill>
            <a:srgbClr val="1B3B6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b="1" dirty="0"/>
              <a:t>4</a:t>
            </a:r>
          </a:p>
        </p:txBody>
      </p:sp>
      <p:sp>
        <p:nvSpPr>
          <p:cNvPr id="24" name="Rectangle 23">
            <a:extLst>
              <a:ext uri="{FF2B5EF4-FFF2-40B4-BE49-F238E27FC236}">
                <a16:creationId xmlns:a16="http://schemas.microsoft.com/office/drawing/2014/main" id="{3C4FDDCB-DC1B-4E13-87A1-7A715B8BB935}"/>
              </a:ext>
            </a:extLst>
          </p:cNvPr>
          <p:cNvSpPr/>
          <p:nvPr/>
        </p:nvSpPr>
        <p:spPr>
          <a:xfrm>
            <a:off x="9763125" y="1"/>
            <a:ext cx="2124076" cy="3158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spc="300" dirty="0"/>
              <a:t>TALENT ACQUISITION</a:t>
            </a:r>
          </a:p>
        </p:txBody>
      </p:sp>
    </p:spTree>
    <p:extLst>
      <p:ext uri="{BB962C8B-B14F-4D97-AF65-F5344CB8AC3E}">
        <p14:creationId xmlns:p14="http://schemas.microsoft.com/office/powerpoint/2010/main" val="25012946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2505" y="196850"/>
            <a:ext cx="10515600" cy="1325563"/>
          </a:xfrm>
        </p:spPr>
        <p:txBody>
          <a:bodyPr>
            <a:normAutofit/>
          </a:bodyPr>
          <a:lstStyle/>
          <a:p>
            <a:r>
              <a:rPr lang="en-US" sz="3200" b="1" dirty="0">
                <a:solidFill>
                  <a:srgbClr val="333333"/>
                </a:solidFill>
                <a:latin typeface="Proxima Nova Rg"/>
              </a:rPr>
              <a:t>Employee Life Cycle: Talent Acquisition</a:t>
            </a:r>
          </a:p>
        </p:txBody>
      </p:sp>
      <p:sp>
        <p:nvSpPr>
          <p:cNvPr id="3" name="Content Placeholder 2"/>
          <p:cNvSpPr>
            <a:spLocks noGrp="1"/>
          </p:cNvSpPr>
          <p:nvPr>
            <p:ph idx="4294967295"/>
          </p:nvPr>
        </p:nvSpPr>
        <p:spPr>
          <a:xfrm>
            <a:off x="449179" y="1521493"/>
            <a:ext cx="11277600" cy="4351338"/>
          </a:xfrm>
        </p:spPr>
        <p:txBody>
          <a:bodyPr>
            <a:normAutofit/>
          </a:bodyPr>
          <a:lstStyle/>
          <a:p>
            <a:pPr marL="0" indent="0">
              <a:buNone/>
            </a:pPr>
            <a:r>
              <a:rPr lang="en-US" sz="2400" b="1" dirty="0">
                <a:solidFill>
                  <a:srgbClr val="1B3B68"/>
                </a:solidFill>
                <a:latin typeface="Proxima Nova Rg"/>
              </a:rPr>
              <a:t>To quote former President George W. Bush:</a:t>
            </a:r>
          </a:p>
          <a:p>
            <a:pPr marL="0" indent="0">
              <a:buNone/>
            </a:pPr>
            <a:endParaRPr lang="en-US" sz="2400" dirty="0">
              <a:solidFill>
                <a:srgbClr val="333333"/>
              </a:solidFill>
              <a:latin typeface="Proxima Nova Rg"/>
            </a:endParaRPr>
          </a:p>
          <a:p>
            <a:pPr marL="0" indent="0">
              <a:buNone/>
            </a:pPr>
            <a:r>
              <a:rPr lang="en-US" sz="2400" dirty="0">
                <a:solidFill>
                  <a:srgbClr val="333333"/>
                </a:solidFill>
                <a:latin typeface="Proxima Nova Rg"/>
              </a:rPr>
              <a:t>“Hiring managers tend to look for many of the same skills in job candidates. ... However, ‘sniper’ doesn’t tend to be one of them.” Chances are, “the vice president of human relations is going to say, ‘We don’t need one this year.’ ” Conversely, had that veteran “put on the application form that they have a lot of experience dealing with pressure, that they’re a team player, that they’re loyal to a cause greater than themselves, [that] they understand how to follow instructions, that they’re a responsible citizen, [the] vice president would be more likely to say, ‘That’s the kind of person we want working for us.’ ... Veterans and employers have a hard time translating military experience. There’s a language barrier.”</a:t>
            </a:r>
          </a:p>
        </p:txBody>
      </p:sp>
      <p:sp>
        <p:nvSpPr>
          <p:cNvPr id="4" name="Slide Number Placeholder 3"/>
          <p:cNvSpPr>
            <a:spLocks noGrp="1"/>
          </p:cNvSpPr>
          <p:nvPr>
            <p:ph type="sldNum" sz="quarter" idx="4294967295"/>
          </p:nvPr>
        </p:nvSpPr>
        <p:spPr>
          <a:xfrm>
            <a:off x="9448800" y="6356350"/>
            <a:ext cx="2743200" cy="365125"/>
          </a:xfrm>
        </p:spPr>
        <p:txBody>
          <a:bodyPr/>
          <a:lstStyle/>
          <a:p>
            <a:fld id="{D7C40D7D-A211-42DA-BD10-8B425EE36B3E}" type="slidenum">
              <a:rPr lang="en-US" smtClean="0"/>
              <a:t>27</a:t>
            </a:fld>
            <a:endParaRPr lang="en-US"/>
          </a:p>
        </p:txBody>
      </p:sp>
    </p:spTree>
    <p:extLst>
      <p:ext uri="{BB962C8B-B14F-4D97-AF65-F5344CB8AC3E}">
        <p14:creationId xmlns:p14="http://schemas.microsoft.com/office/powerpoint/2010/main" val="20115935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0421" y="284747"/>
            <a:ext cx="7668126" cy="1325563"/>
          </a:xfrm>
        </p:spPr>
        <p:txBody>
          <a:bodyPr>
            <a:normAutofit/>
          </a:bodyPr>
          <a:lstStyle/>
          <a:p>
            <a:r>
              <a:rPr lang="en-US" sz="3200" b="1" dirty="0">
                <a:solidFill>
                  <a:srgbClr val="333333"/>
                </a:solidFill>
                <a:latin typeface="Proxima Nova Rg"/>
              </a:rPr>
              <a:t>Employee Life Cycle: Talent Acquisition</a:t>
            </a:r>
          </a:p>
        </p:txBody>
      </p:sp>
      <p:sp>
        <p:nvSpPr>
          <p:cNvPr id="3" name="Content Placeholder 2"/>
          <p:cNvSpPr>
            <a:spLocks noGrp="1"/>
          </p:cNvSpPr>
          <p:nvPr>
            <p:ph idx="4294967295"/>
          </p:nvPr>
        </p:nvSpPr>
        <p:spPr>
          <a:xfrm>
            <a:off x="160421" y="1825625"/>
            <a:ext cx="7668126" cy="4351338"/>
          </a:xfrm>
        </p:spPr>
        <p:txBody>
          <a:bodyPr/>
          <a:lstStyle/>
          <a:p>
            <a:pPr marL="0" indent="0">
              <a:buNone/>
            </a:pPr>
            <a:endParaRPr lang="en-US" b="1" dirty="0">
              <a:solidFill>
                <a:srgbClr val="BABD59"/>
              </a:solidFill>
              <a:latin typeface="Proxima Nova Rg"/>
            </a:endParaRPr>
          </a:p>
          <a:p>
            <a:pPr marL="0" indent="0">
              <a:buNone/>
            </a:pPr>
            <a:endParaRPr lang="en-US" b="1" dirty="0">
              <a:solidFill>
                <a:srgbClr val="BABD59"/>
              </a:solidFill>
              <a:latin typeface="Proxima Nova Rg"/>
            </a:endParaRPr>
          </a:p>
          <a:p>
            <a:pPr marL="0" indent="0">
              <a:buNone/>
            </a:pPr>
            <a:r>
              <a:rPr lang="en-US" b="1" dirty="0">
                <a:solidFill>
                  <a:srgbClr val="BABD59"/>
                </a:solidFill>
                <a:latin typeface="Proxima Nova Rg"/>
              </a:rPr>
              <a:t>55% (in a recent survey) of 8,500 service members and veterans…said they have or will pursue a career different from their military specialization.</a:t>
            </a:r>
          </a:p>
        </p:txBody>
      </p:sp>
      <p:sp>
        <p:nvSpPr>
          <p:cNvPr id="4" name="Slide Number Placeholder 3"/>
          <p:cNvSpPr>
            <a:spLocks noGrp="1"/>
          </p:cNvSpPr>
          <p:nvPr>
            <p:ph type="sldNum" sz="quarter" idx="4294967295"/>
          </p:nvPr>
        </p:nvSpPr>
        <p:spPr>
          <a:xfrm>
            <a:off x="9448800" y="6356350"/>
            <a:ext cx="2743200" cy="365125"/>
          </a:xfrm>
        </p:spPr>
        <p:txBody>
          <a:bodyPr/>
          <a:lstStyle/>
          <a:p>
            <a:fld id="{D7C40D7D-A211-42DA-BD10-8B425EE36B3E}" type="slidenum">
              <a:rPr lang="en-US" smtClean="0"/>
              <a:t>28</a:t>
            </a:fld>
            <a:endParaRPr lang="en-US"/>
          </a:p>
        </p:txBody>
      </p:sp>
    </p:spTree>
    <p:extLst>
      <p:ext uri="{BB962C8B-B14F-4D97-AF65-F5344CB8AC3E}">
        <p14:creationId xmlns:p14="http://schemas.microsoft.com/office/powerpoint/2010/main" val="15337281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2505" y="-738"/>
            <a:ext cx="10515600" cy="922997"/>
          </a:xfrm>
        </p:spPr>
        <p:txBody>
          <a:bodyPr>
            <a:normAutofit/>
          </a:bodyPr>
          <a:lstStyle/>
          <a:p>
            <a:r>
              <a:rPr lang="en-US" sz="3200" b="1" dirty="0">
                <a:solidFill>
                  <a:srgbClr val="333333"/>
                </a:solidFill>
                <a:latin typeface="Proxima Nova Rg"/>
              </a:rPr>
              <a:t>Employee Life Cycle : Talent Acquisition</a:t>
            </a:r>
          </a:p>
        </p:txBody>
      </p:sp>
      <p:sp>
        <p:nvSpPr>
          <p:cNvPr id="3" name="Content Placeholder 2"/>
          <p:cNvSpPr>
            <a:spLocks noGrp="1"/>
          </p:cNvSpPr>
          <p:nvPr>
            <p:ph idx="4294967295"/>
          </p:nvPr>
        </p:nvSpPr>
        <p:spPr>
          <a:xfrm>
            <a:off x="192505" y="203410"/>
            <a:ext cx="10210860" cy="6151532"/>
          </a:xfrm>
        </p:spPr>
        <p:txBody>
          <a:bodyPr vert="horz" lIns="91440" tIns="45720" rIns="91440" bIns="45720" rtlCol="0" anchor="t">
            <a:normAutofit/>
          </a:bodyPr>
          <a:lstStyle/>
          <a:p>
            <a:pPr marL="0" indent="0">
              <a:buNone/>
            </a:pPr>
            <a:endParaRPr lang="en-US" b="1" dirty="0">
              <a:solidFill>
                <a:srgbClr val="1B3B68"/>
              </a:solidFill>
              <a:latin typeface="Proxima Nova Rg"/>
            </a:endParaRPr>
          </a:p>
          <a:p>
            <a:pPr marL="0" indent="0">
              <a:buNone/>
            </a:pPr>
            <a:endParaRPr lang="en-US" b="1" dirty="0">
              <a:solidFill>
                <a:srgbClr val="1B3B68"/>
              </a:solidFill>
              <a:latin typeface="Proxima Nova Rg"/>
            </a:endParaRPr>
          </a:p>
          <a:p>
            <a:r>
              <a:rPr lang="en-US" dirty="0">
                <a:solidFill>
                  <a:srgbClr val="333333"/>
                </a:solidFill>
                <a:latin typeface="Proxima Nova Rg"/>
              </a:rPr>
              <a:t>Establish relationships with transitioning officers at bases. </a:t>
            </a:r>
          </a:p>
          <a:p>
            <a:r>
              <a:rPr lang="en-US" dirty="0">
                <a:solidFill>
                  <a:srgbClr val="333333"/>
                </a:solidFill>
                <a:latin typeface="Proxima Nova Rg"/>
              </a:rPr>
              <a:t>Attend Job Fairs. </a:t>
            </a:r>
          </a:p>
          <a:p>
            <a:r>
              <a:rPr lang="en-US" dirty="0">
                <a:solidFill>
                  <a:srgbClr val="333333"/>
                </a:solidFill>
                <a:latin typeface="Proxima Nova Rg"/>
              </a:rPr>
              <a:t>Ensure there is a veteran on your recruiting team.</a:t>
            </a:r>
          </a:p>
          <a:p>
            <a:pPr>
              <a:spcAft>
                <a:spcPts val="200"/>
              </a:spcAft>
            </a:pPr>
            <a:r>
              <a:rPr lang="en-US" dirty="0">
                <a:solidFill>
                  <a:srgbClr val="333333"/>
                </a:solidFill>
                <a:latin typeface="Proxima Nova Rg"/>
              </a:rPr>
              <a:t>List all open positions on at least 3 military-connected job boards, publications, military associations, college campuses, and the like.</a:t>
            </a:r>
          </a:p>
          <a:p>
            <a:r>
              <a:rPr lang="en-US" dirty="0">
                <a:solidFill>
                  <a:srgbClr val="333333"/>
                </a:solidFill>
                <a:latin typeface="Proxima Nova Rg"/>
              </a:rPr>
              <a:t>Link company career website to military base transition career center websites (if possible).</a:t>
            </a:r>
          </a:p>
          <a:p>
            <a:r>
              <a:rPr lang="en-US" dirty="0">
                <a:solidFill>
                  <a:srgbClr val="333333"/>
                </a:solidFill>
                <a:latin typeface="Proxima Nova Rg"/>
              </a:rPr>
              <a:t>Work with at least 3 military-friendly recruitment resources, agencies, and organizations.</a:t>
            </a:r>
          </a:p>
        </p:txBody>
      </p:sp>
      <p:sp>
        <p:nvSpPr>
          <p:cNvPr id="4" name="Slide Number Placeholder 3"/>
          <p:cNvSpPr>
            <a:spLocks noGrp="1"/>
          </p:cNvSpPr>
          <p:nvPr>
            <p:ph type="sldNum" sz="quarter" idx="4294967295"/>
          </p:nvPr>
        </p:nvSpPr>
        <p:spPr>
          <a:xfrm>
            <a:off x="9448800" y="6356350"/>
            <a:ext cx="2743200" cy="365125"/>
          </a:xfrm>
        </p:spPr>
        <p:txBody>
          <a:bodyPr/>
          <a:lstStyle/>
          <a:p>
            <a:fld id="{D7C40D7D-A211-42DA-BD10-8B425EE36B3E}" type="slidenum">
              <a:rPr lang="en-US" smtClean="0"/>
              <a:t>29</a:t>
            </a:fld>
            <a:endParaRPr lang="en-US"/>
          </a:p>
        </p:txBody>
      </p:sp>
      <p:sp>
        <p:nvSpPr>
          <p:cNvPr id="6" name="TextBox 5">
            <a:extLst>
              <a:ext uri="{FF2B5EF4-FFF2-40B4-BE49-F238E27FC236}">
                <a16:creationId xmlns:a16="http://schemas.microsoft.com/office/drawing/2014/main" id="{63A3AE3D-1FC6-4822-992B-2BB45B02F419}"/>
              </a:ext>
            </a:extLst>
          </p:cNvPr>
          <p:cNvSpPr txBox="1"/>
          <p:nvPr/>
        </p:nvSpPr>
        <p:spPr>
          <a:xfrm>
            <a:off x="266520" y="654709"/>
            <a:ext cx="557553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t>Strategies</a:t>
            </a:r>
            <a:r>
              <a:rPr lang="en-US" sz="2800" b="1" dirty="0">
                <a:ea typeface="+mn-lt"/>
                <a:cs typeface="+mn-lt"/>
              </a:rPr>
              <a:t> for Sourcing Talent:</a:t>
            </a:r>
            <a:endParaRPr lang="en-US" sz="2800" b="1">
              <a:cs typeface="Calibri"/>
            </a:endParaRPr>
          </a:p>
        </p:txBody>
      </p:sp>
    </p:spTree>
    <p:extLst>
      <p:ext uri="{BB962C8B-B14F-4D97-AF65-F5344CB8AC3E}">
        <p14:creationId xmlns:p14="http://schemas.microsoft.com/office/powerpoint/2010/main" val="1061122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4800" y="-202008"/>
            <a:ext cx="10515600" cy="1325563"/>
          </a:xfrm>
        </p:spPr>
        <p:txBody>
          <a:bodyPr>
            <a:normAutofit/>
          </a:bodyPr>
          <a:lstStyle/>
          <a:p>
            <a:r>
              <a:rPr lang="en-US" sz="3200" b="1" dirty="0">
                <a:solidFill>
                  <a:srgbClr val="333333"/>
                </a:solidFill>
                <a:latin typeface="Proxima Nova Rg"/>
              </a:rPr>
              <a:t>Why We Are Here</a:t>
            </a:r>
          </a:p>
        </p:txBody>
      </p:sp>
      <p:sp>
        <p:nvSpPr>
          <p:cNvPr id="3" name="Content Placeholder 2"/>
          <p:cNvSpPr>
            <a:spLocks noGrp="1"/>
          </p:cNvSpPr>
          <p:nvPr>
            <p:ph idx="4294967295"/>
          </p:nvPr>
        </p:nvSpPr>
        <p:spPr>
          <a:xfrm>
            <a:off x="227429" y="719423"/>
            <a:ext cx="6037127" cy="5807344"/>
          </a:xfrm>
        </p:spPr>
        <p:txBody>
          <a:bodyPr vert="horz" lIns="91440" tIns="45720" rIns="91440" bIns="45720" rtlCol="0" anchor="t">
            <a:noAutofit/>
          </a:bodyPr>
          <a:lstStyle/>
          <a:p>
            <a:pPr marL="0" indent="0">
              <a:buNone/>
            </a:pPr>
            <a:r>
              <a:rPr lang="en-US" sz="2400" b="1" dirty="0">
                <a:solidFill>
                  <a:srgbClr val="333333"/>
                </a:solidFill>
                <a:effectLst/>
                <a:latin typeface="Proxima Nova Rg"/>
              </a:rPr>
              <a:t>Shared Interest</a:t>
            </a:r>
          </a:p>
          <a:p>
            <a:pPr>
              <a:spcBef>
                <a:spcPts val="600"/>
              </a:spcBef>
              <a:spcAft>
                <a:spcPts val="200"/>
              </a:spcAft>
            </a:pPr>
            <a:r>
              <a:rPr lang="en-US" sz="2400" dirty="0">
                <a:solidFill>
                  <a:srgbClr val="333333"/>
                </a:solidFill>
                <a:effectLst/>
                <a:latin typeface="Proxima Nova Rg"/>
              </a:rPr>
              <a:t>Already engaged and want additional tips and resources</a:t>
            </a:r>
          </a:p>
          <a:p>
            <a:pPr>
              <a:spcBef>
                <a:spcPts val="600"/>
              </a:spcBef>
              <a:spcAft>
                <a:spcPts val="200"/>
              </a:spcAft>
            </a:pPr>
            <a:r>
              <a:rPr lang="en-US" sz="2400" dirty="0">
                <a:solidFill>
                  <a:srgbClr val="333333"/>
                </a:solidFill>
                <a:effectLst/>
                <a:latin typeface="Proxima Nova Rg"/>
              </a:rPr>
              <a:t>Want to help veterans, military spouses, and care-givers</a:t>
            </a:r>
            <a:r>
              <a:rPr lang="en-US" sz="2400" dirty="0">
                <a:solidFill>
                  <a:srgbClr val="333333"/>
                </a:solidFill>
                <a:latin typeface="Proxima Nova Rg"/>
              </a:rPr>
              <a:t> </a:t>
            </a:r>
          </a:p>
          <a:p>
            <a:pPr>
              <a:spcBef>
                <a:spcPts val="600"/>
              </a:spcBef>
              <a:spcAft>
                <a:spcPts val="200"/>
              </a:spcAft>
            </a:pPr>
            <a:r>
              <a:rPr lang="en-US" sz="2400" dirty="0">
                <a:solidFill>
                  <a:srgbClr val="333333"/>
                </a:solidFill>
                <a:effectLst/>
                <a:latin typeface="Proxima Nova Rg"/>
              </a:rPr>
              <a:t>You are a veteran, active military, military spouse, </a:t>
            </a:r>
            <a:r>
              <a:rPr lang="en-US" sz="2400" dirty="0">
                <a:solidFill>
                  <a:srgbClr val="333333"/>
                </a:solidFill>
                <a:latin typeface="Proxima Nova Rg"/>
              </a:rPr>
              <a:t>caregiver</a:t>
            </a:r>
            <a:endParaRPr lang="en-US" sz="2400" dirty="0">
              <a:solidFill>
                <a:srgbClr val="333333"/>
              </a:solidFill>
              <a:effectLst/>
              <a:latin typeface="Proxima Nova Rg"/>
            </a:endParaRPr>
          </a:p>
          <a:p>
            <a:pPr marL="0" indent="0">
              <a:spcAft>
                <a:spcPts val="200"/>
              </a:spcAft>
              <a:buNone/>
            </a:pPr>
            <a:r>
              <a:rPr lang="en-US" sz="2400" b="1" dirty="0">
                <a:solidFill>
                  <a:srgbClr val="333333"/>
                </a:solidFill>
                <a:effectLst/>
                <a:latin typeface="Proxima Nova Rg"/>
              </a:rPr>
              <a:t>Shared Opportunity</a:t>
            </a:r>
          </a:p>
          <a:p>
            <a:pPr>
              <a:spcBef>
                <a:spcPts val="600"/>
              </a:spcBef>
              <a:spcAft>
                <a:spcPts val="200"/>
              </a:spcAft>
            </a:pPr>
            <a:r>
              <a:rPr lang="en-US" sz="2400" dirty="0">
                <a:solidFill>
                  <a:srgbClr val="333333"/>
                </a:solidFill>
                <a:effectLst/>
                <a:latin typeface="Proxima Nova Rg"/>
              </a:rPr>
              <a:t>Good for organizations</a:t>
            </a:r>
            <a:r>
              <a:rPr lang="en-US" sz="2400" dirty="0">
                <a:solidFill>
                  <a:srgbClr val="333333"/>
                </a:solidFill>
                <a:latin typeface="Proxima Nova Rg"/>
              </a:rPr>
              <a:t> </a:t>
            </a:r>
            <a:endParaRPr lang="en-US" sz="2400" dirty="0">
              <a:solidFill>
                <a:srgbClr val="333333"/>
              </a:solidFill>
              <a:effectLst/>
              <a:latin typeface="Proxima Nova Rg"/>
            </a:endParaRPr>
          </a:p>
          <a:p>
            <a:pPr lvl="1">
              <a:spcBef>
                <a:spcPts val="600"/>
              </a:spcBef>
              <a:spcAft>
                <a:spcPts val="200"/>
              </a:spcAft>
            </a:pPr>
            <a:r>
              <a:rPr lang="en-US" dirty="0">
                <a:solidFill>
                  <a:srgbClr val="333333"/>
                </a:solidFill>
                <a:effectLst/>
                <a:latin typeface="Proxima Nova Rg"/>
              </a:rPr>
              <a:t>Rich recruiting source</a:t>
            </a:r>
            <a:r>
              <a:rPr lang="en-US" dirty="0">
                <a:solidFill>
                  <a:srgbClr val="333333"/>
                </a:solidFill>
                <a:latin typeface="Proxima Nova Rg"/>
              </a:rPr>
              <a:t> </a:t>
            </a:r>
            <a:endParaRPr lang="en-US" dirty="0">
              <a:solidFill>
                <a:srgbClr val="333333"/>
              </a:solidFill>
              <a:effectLst/>
              <a:latin typeface="Proxima Nova Rg"/>
            </a:endParaRPr>
          </a:p>
          <a:p>
            <a:pPr lvl="1">
              <a:spcBef>
                <a:spcPts val="600"/>
              </a:spcBef>
              <a:spcAft>
                <a:spcPts val="200"/>
              </a:spcAft>
            </a:pPr>
            <a:r>
              <a:rPr lang="en-US" dirty="0">
                <a:solidFill>
                  <a:srgbClr val="333333"/>
                </a:solidFill>
                <a:effectLst/>
                <a:latin typeface="Proxima Nova Rg"/>
              </a:rPr>
              <a:t>Competitive Advantage</a:t>
            </a:r>
          </a:p>
          <a:p>
            <a:pPr lvl="1">
              <a:spcBef>
                <a:spcPts val="600"/>
              </a:spcBef>
              <a:spcAft>
                <a:spcPts val="200"/>
              </a:spcAft>
            </a:pPr>
            <a:r>
              <a:rPr lang="en-US" dirty="0">
                <a:solidFill>
                  <a:srgbClr val="333333"/>
                </a:solidFill>
                <a:effectLst/>
                <a:latin typeface="Proxima Nova Rg"/>
              </a:rPr>
              <a:t>Fit to DEI</a:t>
            </a:r>
          </a:p>
          <a:p>
            <a:pPr>
              <a:spcBef>
                <a:spcPts val="600"/>
              </a:spcBef>
              <a:spcAft>
                <a:spcPts val="200"/>
              </a:spcAft>
            </a:pPr>
            <a:r>
              <a:rPr lang="en-US" sz="2400" dirty="0">
                <a:solidFill>
                  <a:srgbClr val="333333"/>
                </a:solidFill>
                <a:effectLst/>
                <a:latin typeface="Proxima Nova Rg"/>
              </a:rPr>
              <a:t>Good</a:t>
            </a:r>
            <a:r>
              <a:rPr lang="en-US" sz="2400" dirty="0">
                <a:solidFill>
                  <a:srgbClr val="333333"/>
                </a:solidFill>
                <a:latin typeface="Proxima Nova Rg"/>
              </a:rPr>
              <a:t>  </a:t>
            </a:r>
            <a:r>
              <a:rPr lang="en-US" sz="2400" dirty="0">
                <a:solidFill>
                  <a:srgbClr val="333333"/>
                </a:solidFill>
                <a:effectLst/>
                <a:latin typeface="Proxima Nova Rg"/>
              </a:rPr>
              <a:t>for</a:t>
            </a:r>
            <a:r>
              <a:rPr lang="en-US" sz="2400" dirty="0">
                <a:solidFill>
                  <a:srgbClr val="333333"/>
                </a:solidFill>
                <a:latin typeface="Proxima Nova Rg"/>
              </a:rPr>
              <a:t>  </a:t>
            </a:r>
            <a:r>
              <a:rPr lang="en-US" sz="2400" dirty="0">
                <a:solidFill>
                  <a:srgbClr val="333333"/>
                </a:solidFill>
                <a:effectLst/>
                <a:latin typeface="Proxima Nova Rg"/>
              </a:rPr>
              <a:t>workforce</a:t>
            </a:r>
            <a:r>
              <a:rPr lang="en-US" sz="2400" dirty="0">
                <a:solidFill>
                  <a:srgbClr val="333333"/>
                </a:solidFill>
                <a:latin typeface="Proxima Nova Rg"/>
              </a:rPr>
              <a:t>  &amp;  </a:t>
            </a:r>
            <a:r>
              <a:rPr lang="en-US" sz="2400" dirty="0">
                <a:solidFill>
                  <a:srgbClr val="333333"/>
                </a:solidFill>
                <a:effectLst/>
                <a:latin typeface="Proxima Nova Rg"/>
              </a:rPr>
              <a:t>economic</a:t>
            </a:r>
            <a:r>
              <a:rPr lang="en-US" sz="2400" dirty="0">
                <a:solidFill>
                  <a:srgbClr val="333333"/>
                </a:solidFill>
                <a:latin typeface="Proxima Nova Rg"/>
              </a:rPr>
              <a:t> dev.</a:t>
            </a:r>
            <a:endParaRPr lang="en-US" sz="2400" dirty="0">
              <a:solidFill>
                <a:srgbClr val="333333"/>
              </a:solidFill>
              <a:effectLst/>
              <a:latin typeface="Proxima Nova Rg"/>
            </a:endParaRPr>
          </a:p>
        </p:txBody>
      </p:sp>
      <p:sp>
        <p:nvSpPr>
          <p:cNvPr id="4" name="Slide Number Placeholder 3"/>
          <p:cNvSpPr>
            <a:spLocks noGrp="1"/>
          </p:cNvSpPr>
          <p:nvPr>
            <p:ph type="sldNum" sz="quarter" idx="4294967295"/>
          </p:nvPr>
        </p:nvSpPr>
        <p:spPr>
          <a:xfrm>
            <a:off x="9448800" y="6356350"/>
            <a:ext cx="2743200" cy="365125"/>
          </a:xfrm>
        </p:spPr>
        <p:txBody>
          <a:bodyPr/>
          <a:lstStyle/>
          <a:p>
            <a:fld id="{D7C40D7D-A211-42DA-BD10-8B425EE36B3E}" type="slidenum">
              <a:rPr lang="en-US" smtClean="0"/>
              <a:t>3</a:t>
            </a:fld>
            <a:endParaRPr lang="en-US" dirty="0"/>
          </a:p>
        </p:txBody>
      </p:sp>
      <p:sp>
        <p:nvSpPr>
          <p:cNvPr id="5" name="Content Placeholder 2">
            <a:extLst>
              <a:ext uri="{FF2B5EF4-FFF2-40B4-BE49-F238E27FC236}">
                <a16:creationId xmlns:a16="http://schemas.microsoft.com/office/drawing/2014/main" id="{5301859C-48A5-4550-8B68-E578484E68DD}"/>
              </a:ext>
            </a:extLst>
          </p:cNvPr>
          <p:cNvSpPr txBox="1">
            <a:spLocks/>
          </p:cNvSpPr>
          <p:nvPr/>
        </p:nvSpPr>
        <p:spPr>
          <a:xfrm>
            <a:off x="6345336" y="791309"/>
            <a:ext cx="4944979" cy="493032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spcAft>
                <a:spcPts val="200"/>
              </a:spcAft>
              <a:buFont typeface="Arial" panose="020B0604020202020204" pitchFamily="34" charset="0"/>
              <a:buNone/>
            </a:pPr>
            <a:r>
              <a:rPr lang="en-US" sz="2400" b="1" dirty="0">
                <a:solidFill>
                  <a:srgbClr val="333333"/>
                </a:solidFill>
                <a:latin typeface="Proxima Nova Rg"/>
              </a:rPr>
              <a:t>Shared Expectations</a:t>
            </a:r>
            <a:endParaRPr lang="en-US" sz="2400" dirty="0">
              <a:cs typeface="Calibri"/>
            </a:endParaRPr>
          </a:p>
          <a:p>
            <a:pPr>
              <a:spcBef>
                <a:spcPts val="600"/>
              </a:spcBef>
              <a:spcAft>
                <a:spcPts val="200"/>
              </a:spcAft>
            </a:pPr>
            <a:r>
              <a:rPr lang="en-US" sz="2400" dirty="0">
                <a:solidFill>
                  <a:srgbClr val="333333"/>
                </a:solidFill>
                <a:latin typeface="Proxima Nova Rg"/>
              </a:rPr>
              <a:t>Want practical, useful advice on how to </a:t>
            </a:r>
          </a:p>
          <a:p>
            <a:pPr>
              <a:spcBef>
                <a:spcPts val="600"/>
              </a:spcBef>
              <a:spcAft>
                <a:spcPts val="200"/>
              </a:spcAft>
            </a:pPr>
            <a:r>
              <a:rPr lang="en-US" sz="2400" dirty="0">
                <a:solidFill>
                  <a:srgbClr val="333333"/>
                </a:solidFill>
                <a:latin typeface="Proxima Nova Rg"/>
              </a:rPr>
              <a:t>Build a business case</a:t>
            </a:r>
          </a:p>
          <a:p>
            <a:pPr>
              <a:spcBef>
                <a:spcPts val="600"/>
              </a:spcBef>
              <a:spcAft>
                <a:spcPts val="200"/>
              </a:spcAft>
            </a:pPr>
            <a:r>
              <a:rPr lang="en-US" sz="2400" dirty="0">
                <a:solidFill>
                  <a:srgbClr val="333333"/>
                </a:solidFill>
                <a:latin typeface="Proxima Nova Rg"/>
              </a:rPr>
              <a:t>Engage stakeholders</a:t>
            </a:r>
          </a:p>
          <a:p>
            <a:pPr>
              <a:spcBef>
                <a:spcPts val="600"/>
              </a:spcBef>
              <a:spcAft>
                <a:spcPts val="200"/>
              </a:spcAft>
            </a:pPr>
            <a:r>
              <a:rPr lang="en-US" sz="2400" dirty="0">
                <a:solidFill>
                  <a:srgbClr val="333333"/>
                </a:solidFill>
                <a:latin typeface="Proxima Nova Rg"/>
              </a:rPr>
              <a:t>Get started</a:t>
            </a:r>
          </a:p>
          <a:p>
            <a:pPr>
              <a:spcBef>
                <a:spcPts val="600"/>
              </a:spcBef>
              <a:spcAft>
                <a:spcPts val="200"/>
              </a:spcAft>
            </a:pPr>
            <a:r>
              <a:rPr lang="en-US" sz="2400" dirty="0">
                <a:solidFill>
                  <a:srgbClr val="333333"/>
                </a:solidFill>
                <a:latin typeface="Proxima Nova Rg"/>
              </a:rPr>
              <a:t>Be successful</a:t>
            </a:r>
          </a:p>
          <a:p>
            <a:pPr marL="0" indent="0">
              <a:buNone/>
            </a:pPr>
            <a:r>
              <a:rPr lang="en-US" sz="2400" b="1" dirty="0">
                <a:solidFill>
                  <a:srgbClr val="333333"/>
                </a:solidFill>
                <a:latin typeface="Proxima Nova Rg"/>
              </a:rPr>
              <a:t>Shared Mission </a:t>
            </a:r>
          </a:p>
          <a:p>
            <a:pPr>
              <a:spcBef>
                <a:spcPts val="600"/>
              </a:spcBef>
            </a:pPr>
            <a:r>
              <a:rPr lang="en-US" sz="2400" dirty="0">
                <a:solidFill>
                  <a:srgbClr val="333333"/>
                </a:solidFill>
                <a:latin typeface="Proxima Nova Rg"/>
              </a:rPr>
              <a:t>Simplify and multiply military veteran, military spouse, and care-giver workplace inclusion nationwide.</a:t>
            </a:r>
          </a:p>
          <a:p>
            <a:pPr marL="3543300" lvl="8" indent="0" algn="ctr">
              <a:buFont typeface="Arial" panose="020B0604020202020204" pitchFamily="34" charset="0"/>
              <a:buNone/>
            </a:pPr>
            <a:endParaRPr lang="en-US" sz="1600" dirty="0">
              <a:solidFill>
                <a:srgbClr val="333333"/>
              </a:solidFill>
              <a:latin typeface="Proxima Nova Rg"/>
            </a:endParaRPr>
          </a:p>
        </p:txBody>
      </p:sp>
    </p:spTree>
    <p:extLst>
      <p:ext uri="{BB962C8B-B14F-4D97-AF65-F5344CB8AC3E}">
        <p14:creationId xmlns:p14="http://schemas.microsoft.com/office/powerpoint/2010/main" val="37484851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3E8E3-4FB6-4EF7-B140-0191030DBF8D}"/>
              </a:ext>
            </a:extLst>
          </p:cNvPr>
          <p:cNvSpPr>
            <a:spLocks noGrp="1"/>
          </p:cNvSpPr>
          <p:nvPr>
            <p:ph type="title" idx="4294967295"/>
          </p:nvPr>
        </p:nvSpPr>
        <p:spPr>
          <a:xfrm>
            <a:off x="362064" y="468109"/>
            <a:ext cx="10656887" cy="792163"/>
          </a:xfrm>
        </p:spPr>
        <p:txBody>
          <a:bodyPr>
            <a:normAutofit/>
          </a:bodyPr>
          <a:lstStyle/>
          <a:p>
            <a:r>
              <a:rPr lang="en-US" sz="3200" b="1" dirty="0">
                <a:solidFill>
                  <a:srgbClr val="333333"/>
                </a:solidFill>
                <a:latin typeface="Proxima Nova Light" panose="02000506030000020004"/>
              </a:rPr>
              <a:t>STAGE 3: ONBOARDING</a:t>
            </a:r>
          </a:p>
        </p:txBody>
      </p:sp>
      <p:sp>
        <p:nvSpPr>
          <p:cNvPr id="4" name="Rectangle 3">
            <a:extLst>
              <a:ext uri="{FF2B5EF4-FFF2-40B4-BE49-F238E27FC236}">
                <a16:creationId xmlns:a16="http://schemas.microsoft.com/office/drawing/2014/main" id="{57505C2C-9D3A-45E4-912D-0A420CA446CB}"/>
              </a:ext>
            </a:extLst>
          </p:cNvPr>
          <p:cNvSpPr/>
          <p:nvPr/>
        </p:nvSpPr>
        <p:spPr>
          <a:xfrm>
            <a:off x="1524000" y="1993107"/>
            <a:ext cx="9144000" cy="16353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B603BCAE-DCE5-4556-9301-19B449D8E508}"/>
              </a:ext>
            </a:extLst>
          </p:cNvPr>
          <p:cNvSpPr/>
          <p:nvPr/>
        </p:nvSpPr>
        <p:spPr>
          <a:xfrm>
            <a:off x="1524000" y="3628463"/>
            <a:ext cx="9144000" cy="380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Proxima Nova Light" panose="02000506030000020004"/>
              </a:rPr>
              <a:t>Onboarding delivers three specific goals for your employees:</a:t>
            </a:r>
          </a:p>
        </p:txBody>
      </p:sp>
      <p:sp>
        <p:nvSpPr>
          <p:cNvPr id="6" name="Rectangle 5">
            <a:extLst>
              <a:ext uri="{FF2B5EF4-FFF2-40B4-BE49-F238E27FC236}">
                <a16:creationId xmlns:a16="http://schemas.microsoft.com/office/drawing/2014/main" id="{48396009-9F9A-4A36-8596-159B7D7096B6}"/>
              </a:ext>
            </a:extLst>
          </p:cNvPr>
          <p:cNvSpPr/>
          <p:nvPr/>
        </p:nvSpPr>
        <p:spPr>
          <a:xfrm>
            <a:off x="3651397" y="2079808"/>
            <a:ext cx="6786080" cy="736355"/>
          </a:xfrm>
          <a:prstGeom prst="rect">
            <a:avLst/>
          </a:prstGeom>
        </p:spPr>
        <p:txBody>
          <a:bodyPr wrap="square" lIns="0" rIns="0" anchor="b" anchorCtr="0">
            <a:spAutoFit/>
          </a:bodyPr>
          <a:lstStyle/>
          <a:p>
            <a:pPr>
              <a:lnSpc>
                <a:spcPct val="107000"/>
              </a:lnSpc>
              <a:spcAft>
                <a:spcPts val="600"/>
              </a:spcAft>
            </a:pPr>
            <a:r>
              <a:rPr lang="en-US" sz="2000" b="1" dirty="0">
                <a:solidFill>
                  <a:srgbClr val="333333"/>
                </a:solidFill>
                <a:latin typeface="Proxima Nova Light" panose="02000506030000020004"/>
                <a:cs typeface="Times New Roman" panose="02020603050405020304" pitchFamily="18" charset="0"/>
              </a:rPr>
              <a:t>Now that you have the right talent it’s </a:t>
            </a:r>
            <a:br>
              <a:rPr lang="en-US" sz="2000" b="1" dirty="0">
                <a:solidFill>
                  <a:srgbClr val="333333"/>
                </a:solidFill>
                <a:latin typeface="Proxima Nova Light" panose="02000506030000020004"/>
                <a:cs typeface="Times New Roman" panose="02020603050405020304" pitchFamily="18" charset="0"/>
              </a:rPr>
            </a:br>
            <a:r>
              <a:rPr lang="en-US" sz="2000" b="1" dirty="0">
                <a:solidFill>
                  <a:srgbClr val="333333"/>
                </a:solidFill>
                <a:latin typeface="Proxima Nova Light" panose="02000506030000020004"/>
                <a:cs typeface="Times New Roman" panose="02020603050405020304" pitchFamily="18" charset="0"/>
              </a:rPr>
              <a:t>time to get them fully onboard!</a:t>
            </a:r>
            <a:endParaRPr lang="en-GB" sz="2000" b="1" dirty="0">
              <a:solidFill>
                <a:srgbClr val="333333"/>
              </a:solidFill>
              <a:latin typeface="Proxima Nova Light" panose="02000506030000020004"/>
              <a:cs typeface="Times New Roman" panose="02020603050405020304" pitchFamily="18" charset="0"/>
            </a:endParaRPr>
          </a:p>
        </p:txBody>
      </p:sp>
      <p:cxnSp>
        <p:nvCxnSpPr>
          <p:cNvPr id="7" name="Straight Connector 6">
            <a:extLst>
              <a:ext uri="{FF2B5EF4-FFF2-40B4-BE49-F238E27FC236}">
                <a16:creationId xmlns:a16="http://schemas.microsoft.com/office/drawing/2014/main" id="{AECEED64-DF17-4166-9226-3120108C6564}"/>
              </a:ext>
            </a:extLst>
          </p:cNvPr>
          <p:cNvCxnSpPr>
            <a:cxnSpLocks/>
          </p:cNvCxnSpPr>
          <p:nvPr/>
        </p:nvCxnSpPr>
        <p:spPr>
          <a:xfrm>
            <a:off x="3651397" y="2895627"/>
            <a:ext cx="678608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C88B9AA-CCC9-4E03-88AF-7BCB41F4ED89}"/>
              </a:ext>
            </a:extLst>
          </p:cNvPr>
          <p:cNvSpPr/>
          <p:nvPr/>
        </p:nvSpPr>
        <p:spPr>
          <a:xfrm>
            <a:off x="3651398" y="3026449"/>
            <a:ext cx="6788003" cy="386516"/>
          </a:xfrm>
          <a:prstGeom prst="rect">
            <a:avLst/>
          </a:prstGeom>
        </p:spPr>
        <p:txBody>
          <a:bodyPr wrap="square" lIns="0" tIns="0" rIns="0" bIns="0" anchor="t" anchorCtr="0">
            <a:spAutoFit/>
          </a:bodyPr>
          <a:lstStyle/>
          <a:p>
            <a:pPr>
              <a:lnSpc>
                <a:spcPct val="107000"/>
              </a:lnSpc>
              <a:spcAft>
                <a:spcPts val="600"/>
              </a:spcAft>
            </a:pPr>
            <a:r>
              <a:rPr lang="en-US" sz="1200" dirty="0">
                <a:solidFill>
                  <a:srgbClr val="333333"/>
                </a:solidFill>
                <a:latin typeface="Proxima Nova Light" panose="02000506030000020004"/>
              </a:rPr>
              <a:t>Use processes that allow new employees to learn about the organization, its structure, and its vision, mission and values, as well as to complete an initial new-hire orientation process. </a:t>
            </a:r>
            <a:r>
              <a:rPr lang="en-US" sz="1200" baseline="30000" dirty="0">
                <a:solidFill>
                  <a:srgbClr val="333333"/>
                </a:solidFill>
                <a:latin typeface="Proxima Nova Light" panose="02000506030000020004"/>
              </a:rPr>
              <a:t>(30)</a:t>
            </a:r>
            <a:endParaRPr lang="en-GB" sz="1200" baseline="30000" dirty="0">
              <a:solidFill>
                <a:srgbClr val="333333"/>
              </a:solidFill>
              <a:latin typeface="Proxima Nova Light" panose="02000506030000020004"/>
            </a:endParaRPr>
          </a:p>
        </p:txBody>
      </p:sp>
      <p:cxnSp>
        <p:nvCxnSpPr>
          <p:cNvPr id="9" name="Straight Connector 8">
            <a:extLst>
              <a:ext uri="{FF2B5EF4-FFF2-40B4-BE49-F238E27FC236}">
                <a16:creationId xmlns:a16="http://schemas.microsoft.com/office/drawing/2014/main" id="{3D00F8B7-93C0-4364-8D79-03A688185CB1}"/>
              </a:ext>
            </a:extLst>
          </p:cNvPr>
          <p:cNvCxnSpPr>
            <a:cxnSpLocks/>
          </p:cNvCxnSpPr>
          <p:nvPr/>
        </p:nvCxnSpPr>
        <p:spPr>
          <a:xfrm>
            <a:off x="3329305" y="2274824"/>
            <a:ext cx="0" cy="113177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51FB953F-690D-4FF9-B4F6-04C6588F09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73037" y="2328819"/>
            <a:ext cx="963930" cy="963930"/>
          </a:xfrm>
          <a:prstGeom prst="rect">
            <a:avLst/>
          </a:prstGeom>
        </p:spPr>
      </p:pic>
      <p:cxnSp>
        <p:nvCxnSpPr>
          <p:cNvPr id="11" name="Straight Connector 10">
            <a:extLst>
              <a:ext uri="{FF2B5EF4-FFF2-40B4-BE49-F238E27FC236}">
                <a16:creationId xmlns:a16="http://schemas.microsoft.com/office/drawing/2014/main" id="{3B8ECA8D-F37F-44F6-8797-9CBB2BC32EA7}"/>
              </a:ext>
            </a:extLst>
          </p:cNvPr>
          <p:cNvCxnSpPr/>
          <p:nvPr/>
        </p:nvCxnSpPr>
        <p:spPr>
          <a:xfrm flipH="1">
            <a:off x="1525143" y="4599665"/>
            <a:ext cx="9141714" cy="0"/>
          </a:xfrm>
          <a:prstGeom prst="line">
            <a:avLst/>
          </a:prstGeom>
          <a:ln w="635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6167C869-919D-4891-9CB1-22C8846EA42E}"/>
              </a:ext>
            </a:extLst>
          </p:cNvPr>
          <p:cNvSpPr/>
          <p:nvPr/>
        </p:nvSpPr>
        <p:spPr>
          <a:xfrm>
            <a:off x="2638814" y="4194173"/>
            <a:ext cx="810987" cy="81098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2E5DF717-4078-4469-ACAE-B041E705237A}"/>
              </a:ext>
            </a:extLst>
          </p:cNvPr>
          <p:cNvSpPr/>
          <p:nvPr/>
        </p:nvSpPr>
        <p:spPr>
          <a:xfrm>
            <a:off x="1754510" y="5134653"/>
            <a:ext cx="2579597" cy="213603"/>
          </a:xfrm>
          <a:prstGeom prst="rect">
            <a:avLst/>
          </a:prstGeom>
        </p:spPr>
        <p:txBody>
          <a:bodyPr wrap="square" lIns="0" tIns="0" rIns="0" bIns="0">
            <a:noAutofit/>
          </a:bodyPr>
          <a:lstStyle/>
          <a:p>
            <a:pPr algn="ctr"/>
            <a:r>
              <a:rPr lang="en-US" sz="1400" b="1" dirty="0">
                <a:solidFill>
                  <a:srgbClr val="1B3B68"/>
                </a:solidFill>
                <a:latin typeface="Proxima Nova Light" panose="02000506030000020004"/>
              </a:rPr>
              <a:t>Acclimate</a:t>
            </a:r>
          </a:p>
        </p:txBody>
      </p:sp>
      <p:sp>
        <p:nvSpPr>
          <p:cNvPr id="18" name="Oval 17">
            <a:extLst>
              <a:ext uri="{FF2B5EF4-FFF2-40B4-BE49-F238E27FC236}">
                <a16:creationId xmlns:a16="http://schemas.microsoft.com/office/drawing/2014/main" id="{01D2AC61-3C20-4E46-9EF3-CA24F9404788}"/>
              </a:ext>
            </a:extLst>
          </p:cNvPr>
          <p:cNvSpPr/>
          <p:nvPr/>
        </p:nvSpPr>
        <p:spPr>
          <a:xfrm>
            <a:off x="5690508" y="4194173"/>
            <a:ext cx="810987" cy="81098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18">
            <a:extLst>
              <a:ext uri="{FF2B5EF4-FFF2-40B4-BE49-F238E27FC236}">
                <a16:creationId xmlns:a16="http://schemas.microsoft.com/office/drawing/2014/main" id="{4E2D9E9A-052A-41AB-B9F7-604228AF4590}"/>
              </a:ext>
            </a:extLst>
          </p:cNvPr>
          <p:cNvSpPr/>
          <p:nvPr/>
        </p:nvSpPr>
        <p:spPr>
          <a:xfrm>
            <a:off x="4806203" y="5134653"/>
            <a:ext cx="2579597" cy="213603"/>
          </a:xfrm>
          <a:prstGeom prst="rect">
            <a:avLst/>
          </a:prstGeom>
        </p:spPr>
        <p:txBody>
          <a:bodyPr wrap="square" lIns="0" tIns="0" rIns="0" bIns="0">
            <a:noAutofit/>
          </a:bodyPr>
          <a:lstStyle/>
          <a:p>
            <a:pPr algn="ctr"/>
            <a:r>
              <a:rPr lang="en-US" sz="1400" b="1" dirty="0">
                <a:solidFill>
                  <a:srgbClr val="1B3B68"/>
                </a:solidFill>
                <a:latin typeface="Proxima Nova Light" panose="02000506030000020004"/>
              </a:rPr>
              <a:t>Engage</a:t>
            </a:r>
          </a:p>
        </p:txBody>
      </p:sp>
      <p:sp>
        <p:nvSpPr>
          <p:cNvPr id="20" name="Oval 19">
            <a:extLst>
              <a:ext uri="{FF2B5EF4-FFF2-40B4-BE49-F238E27FC236}">
                <a16:creationId xmlns:a16="http://schemas.microsoft.com/office/drawing/2014/main" id="{51FE7232-F3B1-4242-827A-CD701DA3800D}"/>
              </a:ext>
            </a:extLst>
          </p:cNvPr>
          <p:cNvSpPr/>
          <p:nvPr/>
        </p:nvSpPr>
        <p:spPr>
          <a:xfrm>
            <a:off x="8744109" y="4194173"/>
            <a:ext cx="810987" cy="81098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ectangle 20">
            <a:extLst>
              <a:ext uri="{FF2B5EF4-FFF2-40B4-BE49-F238E27FC236}">
                <a16:creationId xmlns:a16="http://schemas.microsoft.com/office/drawing/2014/main" id="{685C4237-E923-42F1-896D-243E4E8F201C}"/>
              </a:ext>
            </a:extLst>
          </p:cNvPr>
          <p:cNvSpPr/>
          <p:nvPr/>
        </p:nvSpPr>
        <p:spPr>
          <a:xfrm>
            <a:off x="7859804" y="5134653"/>
            <a:ext cx="2579597" cy="213603"/>
          </a:xfrm>
          <a:prstGeom prst="rect">
            <a:avLst/>
          </a:prstGeom>
        </p:spPr>
        <p:txBody>
          <a:bodyPr wrap="square" lIns="0" tIns="0" rIns="0" bIns="0">
            <a:noAutofit/>
          </a:bodyPr>
          <a:lstStyle/>
          <a:p>
            <a:pPr algn="ctr"/>
            <a:r>
              <a:rPr lang="en-US" sz="1400" b="1" dirty="0">
                <a:solidFill>
                  <a:srgbClr val="1B3B68"/>
                </a:solidFill>
                <a:latin typeface="Proxima Nova Light" panose="02000506030000020004"/>
              </a:rPr>
              <a:t>Retain</a:t>
            </a:r>
          </a:p>
        </p:txBody>
      </p:sp>
      <p:pic>
        <p:nvPicPr>
          <p:cNvPr id="23" name="Graphic 22">
            <a:extLst>
              <a:ext uri="{FF2B5EF4-FFF2-40B4-BE49-F238E27FC236}">
                <a16:creationId xmlns:a16="http://schemas.microsoft.com/office/drawing/2014/main" id="{99E7ECC0-33E9-4467-A2AA-356077BA76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99257" y="4354616"/>
            <a:ext cx="490098" cy="490098"/>
          </a:xfrm>
          <a:prstGeom prst="rect">
            <a:avLst/>
          </a:prstGeom>
        </p:spPr>
      </p:pic>
      <p:pic>
        <p:nvPicPr>
          <p:cNvPr id="25" name="Graphic 24">
            <a:extLst>
              <a:ext uri="{FF2B5EF4-FFF2-40B4-BE49-F238E27FC236}">
                <a16:creationId xmlns:a16="http://schemas.microsoft.com/office/drawing/2014/main" id="{C6AF247D-0E39-49BB-AB0E-B03F3F0C8C0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73351" y="4377016"/>
            <a:ext cx="445301" cy="445301"/>
          </a:xfrm>
          <a:prstGeom prst="rect">
            <a:avLst/>
          </a:prstGeom>
        </p:spPr>
      </p:pic>
      <p:pic>
        <p:nvPicPr>
          <p:cNvPr id="27" name="Graphic 26">
            <a:extLst>
              <a:ext uri="{FF2B5EF4-FFF2-40B4-BE49-F238E27FC236}">
                <a16:creationId xmlns:a16="http://schemas.microsoft.com/office/drawing/2014/main" id="{6F60012A-25C8-4213-A890-0FE11E114F0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28017" y="4378081"/>
            <a:ext cx="443168" cy="443168"/>
          </a:xfrm>
          <a:prstGeom prst="rect">
            <a:avLst/>
          </a:prstGeom>
        </p:spPr>
      </p:pic>
      <p:sp>
        <p:nvSpPr>
          <p:cNvPr id="24" name="Rectangle 23">
            <a:extLst>
              <a:ext uri="{FF2B5EF4-FFF2-40B4-BE49-F238E27FC236}">
                <a16:creationId xmlns:a16="http://schemas.microsoft.com/office/drawing/2014/main" id="{D7029720-82F4-4DE1-AF8E-0B76B4C2F358}"/>
              </a:ext>
            </a:extLst>
          </p:cNvPr>
          <p:cNvSpPr/>
          <p:nvPr/>
        </p:nvSpPr>
        <p:spPr>
          <a:xfrm>
            <a:off x="8846345" y="0"/>
            <a:ext cx="1593057" cy="2369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b="1" spc="225" dirty="0"/>
              <a:t>ONBOARDING</a:t>
            </a:r>
          </a:p>
        </p:txBody>
      </p:sp>
    </p:spTree>
    <p:extLst>
      <p:ext uri="{BB962C8B-B14F-4D97-AF65-F5344CB8AC3E}">
        <p14:creationId xmlns:p14="http://schemas.microsoft.com/office/powerpoint/2010/main" val="33117252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56674" y="345239"/>
            <a:ext cx="7716253" cy="1325563"/>
          </a:xfrm>
        </p:spPr>
        <p:txBody>
          <a:bodyPr>
            <a:normAutofit/>
          </a:bodyPr>
          <a:lstStyle/>
          <a:p>
            <a:r>
              <a:rPr lang="en-US" sz="3200" b="1" dirty="0">
                <a:solidFill>
                  <a:srgbClr val="333333"/>
                </a:solidFill>
                <a:latin typeface="Proxima Nova Rg"/>
              </a:rPr>
              <a:t>Employee Life Cycle: Talent Onboarding</a:t>
            </a:r>
          </a:p>
        </p:txBody>
      </p:sp>
      <p:sp>
        <p:nvSpPr>
          <p:cNvPr id="3" name="Content Placeholder 2"/>
          <p:cNvSpPr>
            <a:spLocks noGrp="1"/>
          </p:cNvSpPr>
          <p:nvPr>
            <p:ph idx="4294967295"/>
          </p:nvPr>
        </p:nvSpPr>
        <p:spPr>
          <a:xfrm>
            <a:off x="0" y="2451267"/>
            <a:ext cx="7427495" cy="2184901"/>
          </a:xfrm>
        </p:spPr>
        <p:txBody>
          <a:bodyPr/>
          <a:lstStyle/>
          <a:p>
            <a:pPr marL="0" indent="0" algn="ctr">
              <a:buNone/>
            </a:pPr>
            <a:r>
              <a:rPr lang="en-US" b="1" dirty="0">
                <a:solidFill>
                  <a:srgbClr val="BABD59"/>
                </a:solidFill>
                <a:latin typeface="Proxima Nova Rg"/>
              </a:rPr>
              <a:t>50% of 1200 veterans surveyed for a recent SHRM study reported leaving their first post-military job within 12 months.</a:t>
            </a:r>
          </a:p>
          <a:p>
            <a:pPr marL="0" indent="0" algn="ctr">
              <a:buNone/>
            </a:pPr>
            <a:endParaRPr lang="en-US" b="1" dirty="0">
              <a:solidFill>
                <a:srgbClr val="BABD59"/>
              </a:solidFill>
              <a:latin typeface="Proxima Nova Rg"/>
            </a:endParaRPr>
          </a:p>
          <a:p>
            <a:pPr marL="0" indent="0" algn="ctr">
              <a:buNone/>
            </a:pPr>
            <a:endParaRPr lang="en-US" sz="1200" b="1" dirty="0">
              <a:solidFill>
                <a:srgbClr val="BABD59"/>
              </a:solidFill>
              <a:latin typeface="Proxima Nova Rg"/>
            </a:endParaRPr>
          </a:p>
        </p:txBody>
      </p:sp>
      <p:sp>
        <p:nvSpPr>
          <p:cNvPr id="4" name="Slide Number Placeholder 3"/>
          <p:cNvSpPr>
            <a:spLocks noGrp="1"/>
          </p:cNvSpPr>
          <p:nvPr>
            <p:ph type="sldNum" sz="quarter" idx="4294967295"/>
          </p:nvPr>
        </p:nvSpPr>
        <p:spPr>
          <a:xfrm>
            <a:off x="9448800" y="6356350"/>
            <a:ext cx="2743200" cy="365125"/>
          </a:xfrm>
        </p:spPr>
        <p:txBody>
          <a:bodyPr/>
          <a:lstStyle/>
          <a:p>
            <a:fld id="{D7C40D7D-A211-42DA-BD10-8B425EE36B3E}" type="slidenum">
              <a:rPr lang="en-US" dirty="0" smtClean="0"/>
              <a:t>31</a:t>
            </a:fld>
            <a:endParaRPr lang="en-US" dirty="0"/>
          </a:p>
        </p:txBody>
      </p:sp>
    </p:spTree>
    <p:extLst>
      <p:ext uri="{BB962C8B-B14F-4D97-AF65-F5344CB8AC3E}">
        <p14:creationId xmlns:p14="http://schemas.microsoft.com/office/powerpoint/2010/main" val="11363541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D9252-2FED-47E7-A822-383CF1B6ADEF}"/>
              </a:ext>
            </a:extLst>
          </p:cNvPr>
          <p:cNvSpPr>
            <a:spLocks noGrp="1"/>
          </p:cNvSpPr>
          <p:nvPr>
            <p:ph type="title" idx="4294967295"/>
          </p:nvPr>
        </p:nvSpPr>
        <p:spPr>
          <a:xfrm>
            <a:off x="469784" y="410725"/>
            <a:ext cx="10656888" cy="792163"/>
          </a:xfrm>
        </p:spPr>
        <p:txBody>
          <a:bodyPr>
            <a:normAutofit/>
          </a:bodyPr>
          <a:lstStyle/>
          <a:p>
            <a:r>
              <a:rPr lang="en-US" sz="3200" b="1" dirty="0">
                <a:solidFill>
                  <a:srgbClr val="333333"/>
                </a:solidFill>
                <a:latin typeface="Proxima Nova Light" panose="02000506030000020004"/>
              </a:rPr>
              <a:t>BEST PRACTICES FOR ALL: ONBOARDING</a:t>
            </a:r>
          </a:p>
        </p:txBody>
      </p:sp>
      <p:sp>
        <p:nvSpPr>
          <p:cNvPr id="11" name="Rectangle 10">
            <a:extLst>
              <a:ext uri="{FF2B5EF4-FFF2-40B4-BE49-F238E27FC236}">
                <a16:creationId xmlns:a16="http://schemas.microsoft.com/office/drawing/2014/main" id="{15E29467-161B-452D-8323-008602E0D4B7}"/>
              </a:ext>
            </a:extLst>
          </p:cNvPr>
          <p:cNvSpPr/>
          <p:nvPr/>
        </p:nvSpPr>
        <p:spPr>
          <a:xfrm>
            <a:off x="1624290" y="1696640"/>
            <a:ext cx="4360593" cy="34647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16" name="Rectangle 15">
            <a:extLst>
              <a:ext uri="{FF2B5EF4-FFF2-40B4-BE49-F238E27FC236}">
                <a16:creationId xmlns:a16="http://schemas.microsoft.com/office/drawing/2014/main" id="{800A197A-6869-422F-B754-DF7D8579DC38}"/>
              </a:ext>
            </a:extLst>
          </p:cNvPr>
          <p:cNvSpPr/>
          <p:nvPr/>
        </p:nvSpPr>
        <p:spPr>
          <a:xfrm rot="5400000">
            <a:off x="4289211" y="3392315"/>
            <a:ext cx="3464719" cy="73373"/>
          </a:xfrm>
          <a:prstGeom prst="rect">
            <a:avLst/>
          </a:prstGeom>
          <a:solidFill>
            <a:srgbClr val="1B3B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15" name="Straight Connector 14">
            <a:extLst>
              <a:ext uri="{FF2B5EF4-FFF2-40B4-BE49-F238E27FC236}">
                <a16:creationId xmlns:a16="http://schemas.microsoft.com/office/drawing/2014/main" id="{8F1FEE31-8C00-42B8-B8F3-AFE57AB22B69}"/>
              </a:ext>
            </a:extLst>
          </p:cNvPr>
          <p:cNvCxnSpPr>
            <a:cxnSpLocks/>
          </p:cNvCxnSpPr>
          <p:nvPr/>
        </p:nvCxnSpPr>
        <p:spPr>
          <a:xfrm flipH="1">
            <a:off x="2055627" y="3944918"/>
            <a:ext cx="357770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8A56E6E-FE9A-479D-ADE6-D56F3108747C}"/>
              </a:ext>
            </a:extLst>
          </p:cNvPr>
          <p:cNvCxnSpPr>
            <a:cxnSpLocks/>
          </p:cNvCxnSpPr>
          <p:nvPr/>
        </p:nvCxnSpPr>
        <p:spPr>
          <a:xfrm flipH="1">
            <a:off x="2055627" y="3074559"/>
            <a:ext cx="357770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EF595C58-3202-4E4B-9B7B-393C956B655A}"/>
              </a:ext>
            </a:extLst>
          </p:cNvPr>
          <p:cNvGrpSpPr/>
          <p:nvPr/>
        </p:nvGrpSpPr>
        <p:grpSpPr>
          <a:xfrm>
            <a:off x="2303963" y="1877634"/>
            <a:ext cx="3425603" cy="954107"/>
            <a:chOff x="906231" y="1755797"/>
            <a:chExt cx="4567470" cy="1272142"/>
          </a:xfrm>
        </p:grpSpPr>
        <p:sp>
          <p:nvSpPr>
            <p:cNvPr id="12" name="Rectangle 11">
              <a:extLst>
                <a:ext uri="{FF2B5EF4-FFF2-40B4-BE49-F238E27FC236}">
                  <a16:creationId xmlns:a16="http://schemas.microsoft.com/office/drawing/2014/main" id="{42EA07EE-C53A-4C94-8DA6-DC84DA98B3F8}"/>
                </a:ext>
              </a:extLst>
            </p:cNvPr>
            <p:cNvSpPr/>
            <p:nvPr/>
          </p:nvSpPr>
          <p:spPr>
            <a:xfrm>
              <a:off x="1349828" y="1755797"/>
              <a:ext cx="4123873" cy="1272142"/>
            </a:xfrm>
            <a:prstGeom prst="rect">
              <a:avLst/>
            </a:prstGeom>
          </p:spPr>
          <p:txBody>
            <a:bodyPr wrap="square">
              <a:spAutoFit/>
            </a:bodyPr>
            <a:lstStyle/>
            <a:p>
              <a:r>
                <a:rPr lang="en-US" sz="1400" dirty="0">
                  <a:solidFill>
                    <a:srgbClr val="333333"/>
                  </a:solidFill>
                  <a:latin typeface="Proxima Nova Light" panose="02000506030000020004"/>
                </a:rPr>
                <a:t>Communicate before the first day, </a:t>
              </a:r>
              <a:br>
                <a:rPr lang="en-US" sz="1400" dirty="0">
                  <a:solidFill>
                    <a:srgbClr val="333333"/>
                  </a:solidFill>
                  <a:latin typeface="Proxima Nova Light" panose="02000506030000020004"/>
                </a:rPr>
              </a:br>
              <a:r>
                <a:rPr lang="en-US" sz="1400" dirty="0">
                  <a:solidFill>
                    <a:srgbClr val="333333"/>
                  </a:solidFill>
                  <a:latin typeface="Proxima Nova Light" panose="02000506030000020004"/>
                </a:rPr>
                <a:t>send a welcome letter to the new</a:t>
              </a:r>
            </a:p>
            <a:p>
              <a:r>
                <a:rPr lang="en-US" sz="1400" dirty="0">
                  <a:solidFill>
                    <a:srgbClr val="333333"/>
                  </a:solidFill>
                  <a:latin typeface="Proxima Nova Light" panose="02000506030000020004"/>
                </a:rPr>
                <a:t>employee and family, lay out what they can expect in their first week.</a:t>
              </a:r>
            </a:p>
          </p:txBody>
        </p:sp>
        <p:pic>
          <p:nvPicPr>
            <p:cNvPr id="23" name="Graphic 22">
              <a:extLst>
                <a:ext uri="{FF2B5EF4-FFF2-40B4-BE49-F238E27FC236}">
                  <a16:creationId xmlns:a16="http://schemas.microsoft.com/office/drawing/2014/main" id="{11313BFC-4635-4E9C-97AF-7908B463945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6231" y="1796039"/>
              <a:ext cx="293116" cy="293116"/>
            </a:xfrm>
            <a:prstGeom prst="rect">
              <a:avLst/>
            </a:prstGeom>
          </p:spPr>
        </p:pic>
      </p:grpSp>
      <p:grpSp>
        <p:nvGrpSpPr>
          <p:cNvPr id="13" name="Group 12">
            <a:extLst>
              <a:ext uri="{FF2B5EF4-FFF2-40B4-BE49-F238E27FC236}">
                <a16:creationId xmlns:a16="http://schemas.microsoft.com/office/drawing/2014/main" id="{5D9DA6D0-D994-4AE4-93BF-D34A01C9B837}"/>
              </a:ext>
            </a:extLst>
          </p:cNvPr>
          <p:cNvGrpSpPr/>
          <p:nvPr/>
        </p:nvGrpSpPr>
        <p:grpSpPr>
          <a:xfrm>
            <a:off x="2303963" y="3371242"/>
            <a:ext cx="3424960" cy="307777"/>
            <a:chOff x="906231" y="3645382"/>
            <a:chExt cx="4566613" cy="410369"/>
          </a:xfrm>
        </p:grpSpPr>
        <p:sp>
          <p:nvSpPr>
            <p:cNvPr id="19" name="Rectangle 18">
              <a:extLst>
                <a:ext uri="{FF2B5EF4-FFF2-40B4-BE49-F238E27FC236}">
                  <a16:creationId xmlns:a16="http://schemas.microsoft.com/office/drawing/2014/main" id="{3038D44E-B742-4E89-AC73-54080A8CDB66}"/>
                </a:ext>
              </a:extLst>
            </p:cNvPr>
            <p:cNvSpPr/>
            <p:nvPr/>
          </p:nvSpPr>
          <p:spPr>
            <a:xfrm>
              <a:off x="1348971" y="3645382"/>
              <a:ext cx="4123873" cy="410369"/>
            </a:xfrm>
            <a:prstGeom prst="rect">
              <a:avLst/>
            </a:prstGeom>
          </p:spPr>
          <p:txBody>
            <a:bodyPr wrap="square">
              <a:spAutoFit/>
            </a:bodyPr>
            <a:lstStyle/>
            <a:p>
              <a:r>
                <a:rPr lang="en-US" sz="1400" dirty="0">
                  <a:solidFill>
                    <a:srgbClr val="333333"/>
                  </a:solidFill>
                  <a:latin typeface="Proxima Nova Light" panose="02000506030000020004"/>
                </a:rPr>
                <a:t>Build 90 Day plan in first week. </a:t>
              </a:r>
              <a:r>
                <a:rPr lang="en-US" sz="1400" baseline="30000" dirty="0">
                  <a:solidFill>
                    <a:srgbClr val="333333"/>
                  </a:solidFill>
                  <a:latin typeface="Proxima Nova Light" panose="02000506030000020004"/>
                </a:rPr>
                <a:t>(32)</a:t>
              </a:r>
            </a:p>
          </p:txBody>
        </p:sp>
        <p:pic>
          <p:nvPicPr>
            <p:cNvPr id="21" name="Graphic 20">
              <a:extLst>
                <a:ext uri="{FF2B5EF4-FFF2-40B4-BE49-F238E27FC236}">
                  <a16:creationId xmlns:a16="http://schemas.microsoft.com/office/drawing/2014/main" id="{8CA25E5E-6218-4CC0-9F95-4548BEFEC0C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6231" y="3683490"/>
              <a:ext cx="293116" cy="293116"/>
            </a:xfrm>
            <a:prstGeom prst="rect">
              <a:avLst/>
            </a:prstGeom>
          </p:spPr>
        </p:pic>
      </p:grpSp>
      <p:grpSp>
        <p:nvGrpSpPr>
          <p:cNvPr id="14" name="Group 13">
            <a:extLst>
              <a:ext uri="{FF2B5EF4-FFF2-40B4-BE49-F238E27FC236}">
                <a16:creationId xmlns:a16="http://schemas.microsoft.com/office/drawing/2014/main" id="{9B8B2EBB-935E-461C-A1D9-046ABA327B4F}"/>
              </a:ext>
            </a:extLst>
          </p:cNvPr>
          <p:cNvGrpSpPr/>
          <p:nvPr/>
        </p:nvGrpSpPr>
        <p:grpSpPr>
          <a:xfrm>
            <a:off x="2303963" y="4241597"/>
            <a:ext cx="3559121" cy="738664"/>
            <a:chOff x="906231" y="4653170"/>
            <a:chExt cx="4745494" cy="984885"/>
          </a:xfrm>
        </p:grpSpPr>
        <p:sp>
          <p:nvSpPr>
            <p:cNvPr id="20" name="Rectangle 19">
              <a:extLst>
                <a:ext uri="{FF2B5EF4-FFF2-40B4-BE49-F238E27FC236}">
                  <a16:creationId xmlns:a16="http://schemas.microsoft.com/office/drawing/2014/main" id="{11F69684-04CA-44CF-9B80-790302A41850}"/>
                </a:ext>
              </a:extLst>
            </p:cNvPr>
            <p:cNvSpPr/>
            <p:nvPr/>
          </p:nvSpPr>
          <p:spPr>
            <a:xfrm>
              <a:off x="1411030" y="4653170"/>
              <a:ext cx="4240695" cy="984885"/>
            </a:xfrm>
            <a:prstGeom prst="rect">
              <a:avLst/>
            </a:prstGeom>
          </p:spPr>
          <p:txBody>
            <a:bodyPr wrap="square">
              <a:spAutoFit/>
            </a:bodyPr>
            <a:lstStyle/>
            <a:p>
              <a:r>
                <a:rPr lang="en-US" sz="1400" dirty="0">
                  <a:solidFill>
                    <a:srgbClr val="333333"/>
                  </a:solidFill>
                  <a:latin typeface="Proxima Nova Light" panose="02000506030000020004"/>
                </a:rPr>
                <a:t>Send hiring manager a “reminder alert” email requesting these five critical tasks are done on the first day.</a:t>
              </a:r>
              <a:endParaRPr lang="en-US" sz="1400" baseline="30000" dirty="0">
                <a:solidFill>
                  <a:srgbClr val="333333"/>
                </a:solidFill>
                <a:latin typeface="Proxima Nova Light" panose="02000506030000020004"/>
              </a:endParaRPr>
            </a:p>
          </p:txBody>
        </p:sp>
        <p:pic>
          <p:nvPicPr>
            <p:cNvPr id="32" name="Graphic 31">
              <a:extLst>
                <a:ext uri="{FF2B5EF4-FFF2-40B4-BE49-F238E27FC236}">
                  <a16:creationId xmlns:a16="http://schemas.microsoft.com/office/drawing/2014/main" id="{A4FAC08C-F2CF-4001-AE5A-4F2F9B574AE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6231" y="4699977"/>
              <a:ext cx="293116" cy="293116"/>
            </a:xfrm>
            <a:prstGeom prst="rect">
              <a:avLst/>
            </a:prstGeom>
          </p:spPr>
        </p:pic>
      </p:grpSp>
      <p:grpSp>
        <p:nvGrpSpPr>
          <p:cNvPr id="6" name="Group 5">
            <a:extLst>
              <a:ext uri="{FF2B5EF4-FFF2-40B4-BE49-F238E27FC236}">
                <a16:creationId xmlns:a16="http://schemas.microsoft.com/office/drawing/2014/main" id="{EF31ED0E-A540-4E9D-B325-4CAF73AB6CCF}"/>
              </a:ext>
            </a:extLst>
          </p:cNvPr>
          <p:cNvGrpSpPr/>
          <p:nvPr/>
        </p:nvGrpSpPr>
        <p:grpSpPr>
          <a:xfrm>
            <a:off x="6377684" y="1820527"/>
            <a:ext cx="3680993" cy="430887"/>
            <a:chOff x="6337858" y="1679656"/>
            <a:chExt cx="4907991" cy="574515"/>
          </a:xfrm>
        </p:grpSpPr>
        <p:sp>
          <p:nvSpPr>
            <p:cNvPr id="22" name="Rectangle 21">
              <a:extLst>
                <a:ext uri="{FF2B5EF4-FFF2-40B4-BE49-F238E27FC236}">
                  <a16:creationId xmlns:a16="http://schemas.microsoft.com/office/drawing/2014/main" id="{2E34366F-F63C-44D3-9169-5EA0C33009EE}"/>
                </a:ext>
              </a:extLst>
            </p:cNvPr>
            <p:cNvSpPr/>
            <p:nvPr/>
          </p:nvSpPr>
          <p:spPr>
            <a:xfrm>
              <a:off x="6948793" y="1679656"/>
              <a:ext cx="4297056" cy="574515"/>
            </a:xfrm>
            <a:prstGeom prst="rect">
              <a:avLst/>
            </a:prstGeom>
          </p:spPr>
          <p:txBody>
            <a:bodyPr wrap="square" lIns="0" tIns="0" rIns="0" bIns="0" anchor="ctr" anchorCtr="0">
              <a:spAutoFit/>
            </a:bodyPr>
            <a:lstStyle/>
            <a:p>
              <a:r>
                <a:rPr lang="en-US" sz="1400" dirty="0">
                  <a:solidFill>
                    <a:srgbClr val="333333"/>
                  </a:solidFill>
                  <a:latin typeface="Proxima Nova Light" panose="02000506030000020004"/>
                </a:rPr>
                <a:t>Have a role and responsibilities discussion</a:t>
              </a:r>
            </a:p>
          </p:txBody>
        </p:sp>
        <p:sp>
          <p:nvSpPr>
            <p:cNvPr id="33" name="Oval 32">
              <a:extLst>
                <a:ext uri="{FF2B5EF4-FFF2-40B4-BE49-F238E27FC236}">
                  <a16:creationId xmlns:a16="http://schemas.microsoft.com/office/drawing/2014/main" id="{AC15B203-301A-4760-8AE5-A6298E8E9B08}"/>
                </a:ext>
              </a:extLst>
            </p:cNvPr>
            <p:cNvSpPr/>
            <p:nvPr/>
          </p:nvSpPr>
          <p:spPr>
            <a:xfrm>
              <a:off x="6337858" y="1743076"/>
              <a:ext cx="447676" cy="447674"/>
            </a:xfrm>
            <a:prstGeom prst="ellipse">
              <a:avLst/>
            </a:prstGeom>
            <a:solidFill>
              <a:srgbClr val="BABD5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chemeClr val="bg1"/>
                  </a:solidFill>
                  <a:latin typeface="Proxima Nova Light" panose="02000506030000020004"/>
                </a:rPr>
                <a:t>1</a:t>
              </a:r>
            </a:p>
          </p:txBody>
        </p:sp>
      </p:grpSp>
      <p:grpSp>
        <p:nvGrpSpPr>
          <p:cNvPr id="5" name="Group 4">
            <a:extLst>
              <a:ext uri="{FF2B5EF4-FFF2-40B4-BE49-F238E27FC236}">
                <a16:creationId xmlns:a16="http://schemas.microsoft.com/office/drawing/2014/main" id="{00ECD8E5-E5D4-4798-B7EE-17E3D9E33289}"/>
              </a:ext>
            </a:extLst>
          </p:cNvPr>
          <p:cNvGrpSpPr/>
          <p:nvPr/>
        </p:nvGrpSpPr>
        <p:grpSpPr>
          <a:xfrm>
            <a:off x="6377683" y="2563968"/>
            <a:ext cx="4041166" cy="335756"/>
            <a:chOff x="6337858" y="2388789"/>
            <a:chExt cx="5388221" cy="447674"/>
          </a:xfrm>
        </p:grpSpPr>
        <p:sp>
          <p:nvSpPr>
            <p:cNvPr id="24" name="Rectangle 23">
              <a:extLst>
                <a:ext uri="{FF2B5EF4-FFF2-40B4-BE49-F238E27FC236}">
                  <a16:creationId xmlns:a16="http://schemas.microsoft.com/office/drawing/2014/main" id="{8BF03127-2E2D-45FC-A7F4-A21F28E7D716}"/>
                </a:ext>
              </a:extLst>
            </p:cNvPr>
            <p:cNvSpPr/>
            <p:nvPr/>
          </p:nvSpPr>
          <p:spPr>
            <a:xfrm>
              <a:off x="6948793" y="2468998"/>
              <a:ext cx="4777286" cy="287258"/>
            </a:xfrm>
            <a:prstGeom prst="rect">
              <a:avLst/>
            </a:prstGeom>
          </p:spPr>
          <p:txBody>
            <a:bodyPr wrap="square" lIns="0" tIns="0" rIns="0" bIns="0" anchor="ctr" anchorCtr="0">
              <a:spAutoFit/>
            </a:bodyPr>
            <a:lstStyle/>
            <a:p>
              <a:r>
                <a:rPr lang="en-US" sz="1400" dirty="0">
                  <a:solidFill>
                    <a:srgbClr val="333333"/>
                  </a:solidFill>
                  <a:latin typeface="Proxima Nova Light" panose="02000506030000020004"/>
                </a:rPr>
                <a:t>Match your new employee with a peer buddy</a:t>
              </a:r>
            </a:p>
          </p:txBody>
        </p:sp>
        <p:sp>
          <p:nvSpPr>
            <p:cNvPr id="34" name="Oval 33">
              <a:extLst>
                <a:ext uri="{FF2B5EF4-FFF2-40B4-BE49-F238E27FC236}">
                  <a16:creationId xmlns:a16="http://schemas.microsoft.com/office/drawing/2014/main" id="{95825F8E-CF72-4A0B-844E-098D2A369994}"/>
                </a:ext>
              </a:extLst>
            </p:cNvPr>
            <p:cNvSpPr/>
            <p:nvPr/>
          </p:nvSpPr>
          <p:spPr>
            <a:xfrm>
              <a:off x="6337858" y="2388789"/>
              <a:ext cx="447676" cy="447674"/>
            </a:xfrm>
            <a:prstGeom prst="ellipse">
              <a:avLst/>
            </a:prstGeom>
            <a:solidFill>
              <a:srgbClr val="BABD5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chemeClr val="bg1"/>
                  </a:solidFill>
                  <a:latin typeface="Proxima Nova Light" panose="02000506030000020004"/>
                </a:rPr>
                <a:t>2</a:t>
              </a:r>
            </a:p>
          </p:txBody>
        </p:sp>
      </p:grpSp>
      <p:grpSp>
        <p:nvGrpSpPr>
          <p:cNvPr id="4" name="Group 3">
            <a:extLst>
              <a:ext uri="{FF2B5EF4-FFF2-40B4-BE49-F238E27FC236}">
                <a16:creationId xmlns:a16="http://schemas.microsoft.com/office/drawing/2014/main" id="{99595136-44D1-4C7F-95BF-6A72C28510A7}"/>
              </a:ext>
            </a:extLst>
          </p:cNvPr>
          <p:cNvGrpSpPr/>
          <p:nvPr/>
        </p:nvGrpSpPr>
        <p:grpSpPr>
          <a:xfrm>
            <a:off x="6377683" y="3212280"/>
            <a:ext cx="4041166" cy="430887"/>
            <a:chOff x="6337858" y="3176738"/>
            <a:chExt cx="5388221" cy="574515"/>
          </a:xfrm>
        </p:grpSpPr>
        <p:sp>
          <p:nvSpPr>
            <p:cNvPr id="26" name="Rectangle 25">
              <a:extLst>
                <a:ext uri="{FF2B5EF4-FFF2-40B4-BE49-F238E27FC236}">
                  <a16:creationId xmlns:a16="http://schemas.microsoft.com/office/drawing/2014/main" id="{05F8F059-8634-4368-915F-7994340F23E8}"/>
                </a:ext>
              </a:extLst>
            </p:cNvPr>
            <p:cNvSpPr/>
            <p:nvPr/>
          </p:nvSpPr>
          <p:spPr>
            <a:xfrm>
              <a:off x="6948793" y="3176738"/>
              <a:ext cx="4777286" cy="574515"/>
            </a:xfrm>
            <a:prstGeom prst="rect">
              <a:avLst/>
            </a:prstGeom>
          </p:spPr>
          <p:txBody>
            <a:bodyPr wrap="square" lIns="0" tIns="0" rIns="0" bIns="0" anchor="ctr" anchorCtr="0">
              <a:spAutoFit/>
            </a:bodyPr>
            <a:lstStyle/>
            <a:p>
              <a:r>
                <a:rPr lang="en-US" sz="1400" dirty="0">
                  <a:solidFill>
                    <a:srgbClr val="333333"/>
                  </a:solidFill>
                  <a:latin typeface="Proxima Nova Light" panose="02000506030000020004"/>
                </a:rPr>
                <a:t>Help your new employee build a social network</a:t>
              </a:r>
            </a:p>
          </p:txBody>
        </p:sp>
        <p:sp>
          <p:nvSpPr>
            <p:cNvPr id="35" name="Oval 34">
              <a:extLst>
                <a:ext uri="{FF2B5EF4-FFF2-40B4-BE49-F238E27FC236}">
                  <a16:creationId xmlns:a16="http://schemas.microsoft.com/office/drawing/2014/main" id="{5BF9F09A-88A5-49B1-8F9D-51BBE59F0376}"/>
                </a:ext>
              </a:extLst>
            </p:cNvPr>
            <p:cNvSpPr/>
            <p:nvPr/>
          </p:nvSpPr>
          <p:spPr>
            <a:xfrm>
              <a:off x="6337858" y="3240157"/>
              <a:ext cx="447676" cy="447674"/>
            </a:xfrm>
            <a:prstGeom prst="ellipse">
              <a:avLst/>
            </a:prstGeom>
            <a:solidFill>
              <a:srgbClr val="BABD5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chemeClr val="bg1"/>
                  </a:solidFill>
                  <a:latin typeface="Proxima Nova Light" panose="02000506030000020004"/>
                </a:rPr>
                <a:t>3</a:t>
              </a:r>
            </a:p>
          </p:txBody>
        </p:sp>
      </p:grpSp>
      <p:grpSp>
        <p:nvGrpSpPr>
          <p:cNvPr id="7" name="Group 6">
            <a:extLst>
              <a:ext uri="{FF2B5EF4-FFF2-40B4-BE49-F238E27FC236}">
                <a16:creationId xmlns:a16="http://schemas.microsoft.com/office/drawing/2014/main" id="{38FF0D3D-1E4A-431A-9259-3117EF5CFC71}"/>
              </a:ext>
            </a:extLst>
          </p:cNvPr>
          <p:cNvGrpSpPr/>
          <p:nvPr/>
        </p:nvGrpSpPr>
        <p:grpSpPr>
          <a:xfrm>
            <a:off x="6377683" y="3948030"/>
            <a:ext cx="3967792" cy="430887"/>
            <a:chOff x="6337858" y="4098998"/>
            <a:chExt cx="5290389" cy="574515"/>
          </a:xfrm>
        </p:grpSpPr>
        <p:sp>
          <p:nvSpPr>
            <p:cNvPr id="28" name="Rectangle 27">
              <a:extLst>
                <a:ext uri="{FF2B5EF4-FFF2-40B4-BE49-F238E27FC236}">
                  <a16:creationId xmlns:a16="http://schemas.microsoft.com/office/drawing/2014/main" id="{8E83E320-C0CD-41B3-933B-989FCD237813}"/>
                </a:ext>
              </a:extLst>
            </p:cNvPr>
            <p:cNvSpPr/>
            <p:nvPr/>
          </p:nvSpPr>
          <p:spPr>
            <a:xfrm>
              <a:off x="6947934" y="4098998"/>
              <a:ext cx="4680313" cy="574515"/>
            </a:xfrm>
            <a:prstGeom prst="rect">
              <a:avLst/>
            </a:prstGeom>
          </p:spPr>
          <p:txBody>
            <a:bodyPr wrap="square" lIns="0" tIns="0" rIns="0" bIns="0" anchor="ctr" anchorCtr="0">
              <a:spAutoFit/>
            </a:bodyPr>
            <a:lstStyle/>
            <a:p>
              <a:r>
                <a:rPr lang="en-US" sz="1400" dirty="0">
                  <a:solidFill>
                    <a:srgbClr val="333333"/>
                  </a:solidFill>
                  <a:latin typeface="Proxima Nova Light" panose="02000506030000020004"/>
                </a:rPr>
                <a:t>Set up onboarding check-ins once a month </a:t>
              </a:r>
              <a:br>
                <a:rPr lang="en-US" sz="1400" dirty="0">
                  <a:solidFill>
                    <a:srgbClr val="333333"/>
                  </a:solidFill>
                  <a:latin typeface="Proxima Nova Light" panose="02000506030000020004"/>
                </a:rPr>
              </a:br>
              <a:r>
                <a:rPr lang="en-US" sz="1400" dirty="0">
                  <a:solidFill>
                    <a:srgbClr val="333333"/>
                  </a:solidFill>
                  <a:latin typeface="Proxima Nova Light" panose="02000506030000020004"/>
                </a:rPr>
                <a:t>for your new employee’s first six months</a:t>
              </a:r>
            </a:p>
          </p:txBody>
        </p:sp>
        <p:sp>
          <p:nvSpPr>
            <p:cNvPr id="36" name="Oval 35">
              <a:extLst>
                <a:ext uri="{FF2B5EF4-FFF2-40B4-BE49-F238E27FC236}">
                  <a16:creationId xmlns:a16="http://schemas.microsoft.com/office/drawing/2014/main" id="{2A07893C-553B-46C9-90F4-61F0A0E8F79F}"/>
                </a:ext>
              </a:extLst>
            </p:cNvPr>
            <p:cNvSpPr/>
            <p:nvPr/>
          </p:nvSpPr>
          <p:spPr>
            <a:xfrm>
              <a:off x="6337858" y="4162417"/>
              <a:ext cx="447676" cy="447674"/>
            </a:xfrm>
            <a:prstGeom prst="ellipse">
              <a:avLst/>
            </a:prstGeom>
            <a:solidFill>
              <a:srgbClr val="BABD5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chemeClr val="bg1"/>
                  </a:solidFill>
                  <a:latin typeface="Proxima Nova Light" panose="02000506030000020004"/>
                </a:rPr>
                <a:t>4</a:t>
              </a:r>
            </a:p>
          </p:txBody>
        </p:sp>
      </p:grpSp>
      <p:grpSp>
        <p:nvGrpSpPr>
          <p:cNvPr id="8" name="Group 7">
            <a:extLst>
              <a:ext uri="{FF2B5EF4-FFF2-40B4-BE49-F238E27FC236}">
                <a16:creationId xmlns:a16="http://schemas.microsoft.com/office/drawing/2014/main" id="{7BAB5FEE-58B1-4524-A2CD-85BD1D988D41}"/>
              </a:ext>
            </a:extLst>
          </p:cNvPr>
          <p:cNvGrpSpPr/>
          <p:nvPr/>
        </p:nvGrpSpPr>
        <p:grpSpPr>
          <a:xfrm>
            <a:off x="6377683" y="4731341"/>
            <a:ext cx="3680350" cy="335756"/>
            <a:chOff x="6337858" y="5007066"/>
            <a:chExt cx="4907133" cy="447674"/>
          </a:xfrm>
        </p:grpSpPr>
        <p:sp>
          <p:nvSpPr>
            <p:cNvPr id="30" name="Rectangle 29">
              <a:extLst>
                <a:ext uri="{FF2B5EF4-FFF2-40B4-BE49-F238E27FC236}">
                  <a16:creationId xmlns:a16="http://schemas.microsoft.com/office/drawing/2014/main" id="{359ABB67-C913-466D-95BE-5C0D1C15E0C2}"/>
                </a:ext>
              </a:extLst>
            </p:cNvPr>
            <p:cNvSpPr/>
            <p:nvPr/>
          </p:nvSpPr>
          <p:spPr>
            <a:xfrm>
              <a:off x="6947935" y="5087275"/>
              <a:ext cx="4297056" cy="287258"/>
            </a:xfrm>
            <a:prstGeom prst="rect">
              <a:avLst/>
            </a:prstGeom>
          </p:spPr>
          <p:txBody>
            <a:bodyPr wrap="square" lIns="0" tIns="0" rIns="0" bIns="0" anchor="ctr" anchorCtr="0">
              <a:spAutoFit/>
            </a:bodyPr>
            <a:lstStyle/>
            <a:p>
              <a:r>
                <a:rPr lang="en-US" sz="1400" dirty="0">
                  <a:solidFill>
                    <a:srgbClr val="333333"/>
                  </a:solidFill>
                  <a:latin typeface="Proxima Nova Light" panose="02000506030000020004"/>
                </a:rPr>
                <a:t>Encourage open dialogue </a:t>
              </a:r>
              <a:r>
                <a:rPr lang="en-US" sz="1400" baseline="30000" dirty="0">
                  <a:solidFill>
                    <a:srgbClr val="333333"/>
                  </a:solidFill>
                  <a:latin typeface="Proxima Nova Light" panose="02000506030000020004"/>
                </a:rPr>
                <a:t>(32)</a:t>
              </a:r>
            </a:p>
          </p:txBody>
        </p:sp>
        <p:sp>
          <p:nvSpPr>
            <p:cNvPr id="37" name="Oval 36">
              <a:extLst>
                <a:ext uri="{FF2B5EF4-FFF2-40B4-BE49-F238E27FC236}">
                  <a16:creationId xmlns:a16="http://schemas.microsoft.com/office/drawing/2014/main" id="{DB78E7B9-9FF2-497F-9A9F-4CD2017D6A47}"/>
                </a:ext>
              </a:extLst>
            </p:cNvPr>
            <p:cNvSpPr/>
            <p:nvPr/>
          </p:nvSpPr>
          <p:spPr>
            <a:xfrm>
              <a:off x="6337858" y="5007066"/>
              <a:ext cx="447676" cy="447674"/>
            </a:xfrm>
            <a:prstGeom prst="ellipse">
              <a:avLst/>
            </a:prstGeom>
            <a:solidFill>
              <a:srgbClr val="BABD5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chemeClr val="bg1"/>
                  </a:solidFill>
                  <a:latin typeface="Proxima Nova Light" panose="02000506030000020004"/>
                </a:rPr>
                <a:t>5</a:t>
              </a:r>
            </a:p>
          </p:txBody>
        </p:sp>
      </p:grpSp>
      <p:cxnSp>
        <p:nvCxnSpPr>
          <p:cNvPr id="38" name="Straight Connector 37">
            <a:extLst>
              <a:ext uri="{FF2B5EF4-FFF2-40B4-BE49-F238E27FC236}">
                <a16:creationId xmlns:a16="http://schemas.microsoft.com/office/drawing/2014/main" id="{6F29F214-6B12-4E1B-808B-FB0034847D7F}"/>
              </a:ext>
            </a:extLst>
          </p:cNvPr>
          <p:cNvCxnSpPr>
            <a:cxnSpLocks/>
          </p:cNvCxnSpPr>
          <p:nvPr/>
        </p:nvCxnSpPr>
        <p:spPr>
          <a:xfrm flipH="1">
            <a:off x="6318495" y="2346806"/>
            <a:ext cx="410035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B194A38-ADE5-471A-A861-C12A4010ED7C}"/>
              </a:ext>
            </a:extLst>
          </p:cNvPr>
          <p:cNvCxnSpPr>
            <a:cxnSpLocks/>
          </p:cNvCxnSpPr>
          <p:nvPr/>
        </p:nvCxnSpPr>
        <p:spPr>
          <a:xfrm flipH="1">
            <a:off x="6318495" y="3118331"/>
            <a:ext cx="410035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5B95AD6-4013-40F1-A4BA-7B5B432AAEDA}"/>
              </a:ext>
            </a:extLst>
          </p:cNvPr>
          <p:cNvCxnSpPr>
            <a:cxnSpLocks/>
          </p:cNvCxnSpPr>
          <p:nvPr/>
        </p:nvCxnSpPr>
        <p:spPr>
          <a:xfrm flipH="1">
            <a:off x="6318495" y="3820767"/>
            <a:ext cx="410035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428177E-1848-436F-9BAA-DBCA69414571}"/>
              </a:ext>
            </a:extLst>
          </p:cNvPr>
          <p:cNvCxnSpPr>
            <a:cxnSpLocks/>
          </p:cNvCxnSpPr>
          <p:nvPr/>
        </p:nvCxnSpPr>
        <p:spPr>
          <a:xfrm flipH="1">
            <a:off x="6318495" y="4561336"/>
            <a:ext cx="410035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CB48947B-93C3-49E6-807B-A18E3AE08E3F}"/>
              </a:ext>
            </a:extLst>
          </p:cNvPr>
          <p:cNvSpPr/>
          <p:nvPr/>
        </p:nvSpPr>
        <p:spPr>
          <a:xfrm>
            <a:off x="8846345" y="0"/>
            <a:ext cx="1593057" cy="2369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b="1" spc="225" dirty="0"/>
              <a:t>ONBOARDING</a:t>
            </a:r>
          </a:p>
        </p:txBody>
      </p:sp>
    </p:spTree>
    <p:extLst>
      <p:ext uri="{BB962C8B-B14F-4D97-AF65-F5344CB8AC3E}">
        <p14:creationId xmlns:p14="http://schemas.microsoft.com/office/powerpoint/2010/main" val="10278498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15B43-7863-41CF-A94E-1BDED199D80E}"/>
              </a:ext>
            </a:extLst>
          </p:cNvPr>
          <p:cNvSpPr>
            <a:spLocks noGrp="1"/>
          </p:cNvSpPr>
          <p:nvPr>
            <p:ph type="title" idx="4294967295"/>
          </p:nvPr>
        </p:nvSpPr>
        <p:spPr>
          <a:xfrm>
            <a:off x="360727" y="355847"/>
            <a:ext cx="10656888" cy="792162"/>
          </a:xfrm>
        </p:spPr>
        <p:txBody>
          <a:bodyPr>
            <a:normAutofit/>
          </a:bodyPr>
          <a:lstStyle/>
          <a:p>
            <a:r>
              <a:rPr lang="en-US" sz="2800" b="1" dirty="0">
                <a:solidFill>
                  <a:srgbClr val="333333"/>
                </a:solidFill>
                <a:latin typeface="Proxima Nova Light" panose="02000506030000020004"/>
              </a:rPr>
              <a:t>STAGE 4: TALENT DEVELOPMENT</a:t>
            </a:r>
          </a:p>
        </p:txBody>
      </p:sp>
      <p:sp>
        <p:nvSpPr>
          <p:cNvPr id="4" name="Rectangle 3">
            <a:extLst>
              <a:ext uri="{FF2B5EF4-FFF2-40B4-BE49-F238E27FC236}">
                <a16:creationId xmlns:a16="http://schemas.microsoft.com/office/drawing/2014/main" id="{0F0DB0B8-F97B-46C9-89A4-D8E2A16273E5}"/>
              </a:ext>
            </a:extLst>
          </p:cNvPr>
          <p:cNvSpPr/>
          <p:nvPr/>
        </p:nvSpPr>
        <p:spPr>
          <a:xfrm>
            <a:off x="1524000" y="1989194"/>
            <a:ext cx="9144000" cy="11792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DBBE1E05-5945-4B9D-B0B7-932E3710BAFB}"/>
              </a:ext>
            </a:extLst>
          </p:cNvPr>
          <p:cNvSpPr/>
          <p:nvPr/>
        </p:nvSpPr>
        <p:spPr>
          <a:xfrm>
            <a:off x="1524000" y="3159170"/>
            <a:ext cx="9144000" cy="384048"/>
          </a:xfrm>
          <a:prstGeom prst="rect">
            <a:avLst/>
          </a:prstGeom>
          <a:solidFill>
            <a:srgbClr val="1B3B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latin typeface="+mj-lt"/>
              </a:rPr>
              <a:t>Goals:</a:t>
            </a:r>
          </a:p>
        </p:txBody>
      </p:sp>
      <p:cxnSp>
        <p:nvCxnSpPr>
          <p:cNvPr id="6" name="Straight Connector 5">
            <a:extLst>
              <a:ext uri="{FF2B5EF4-FFF2-40B4-BE49-F238E27FC236}">
                <a16:creationId xmlns:a16="http://schemas.microsoft.com/office/drawing/2014/main" id="{D898A7B0-C318-4DAB-8C7B-FC51A2DE3F4A}"/>
              </a:ext>
            </a:extLst>
          </p:cNvPr>
          <p:cNvCxnSpPr>
            <a:cxnSpLocks/>
          </p:cNvCxnSpPr>
          <p:nvPr/>
        </p:nvCxnSpPr>
        <p:spPr>
          <a:xfrm>
            <a:off x="3711496" y="2081661"/>
            <a:ext cx="0" cy="96517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B3F7EE5-381D-43F7-B5FA-7DED5D8EFB75}"/>
              </a:ext>
            </a:extLst>
          </p:cNvPr>
          <p:cNvSpPr/>
          <p:nvPr/>
        </p:nvSpPr>
        <p:spPr>
          <a:xfrm>
            <a:off x="4020742" y="2148749"/>
            <a:ext cx="5490482" cy="830997"/>
          </a:xfrm>
          <a:prstGeom prst="rect">
            <a:avLst/>
          </a:prstGeom>
        </p:spPr>
        <p:txBody>
          <a:bodyPr wrap="square">
            <a:spAutoFit/>
          </a:bodyPr>
          <a:lstStyle/>
          <a:p>
            <a:r>
              <a:rPr lang="en-US" sz="1600" dirty="0">
                <a:solidFill>
                  <a:srgbClr val="333333"/>
                </a:solidFill>
                <a:latin typeface="Proxima Nova Light" panose="02000506030000020004"/>
              </a:rPr>
              <a:t>A set of integrated organizational HR processes designed to attract, develop, motivate, and retain productive, engaged employees throughout the employee lifecycle. </a:t>
            </a:r>
            <a:r>
              <a:rPr lang="en-US" sz="800" dirty="0">
                <a:solidFill>
                  <a:srgbClr val="333333"/>
                </a:solidFill>
                <a:latin typeface="Proxima Nova Light" panose="02000506030000020004"/>
              </a:rPr>
              <a:t>(34)</a:t>
            </a:r>
            <a:endParaRPr lang="en-US" sz="1600" baseline="30000" dirty="0">
              <a:solidFill>
                <a:srgbClr val="333333"/>
              </a:solidFill>
              <a:latin typeface="Proxima Nova Light" panose="02000506030000020004"/>
            </a:endParaRPr>
          </a:p>
        </p:txBody>
      </p:sp>
      <p:grpSp>
        <p:nvGrpSpPr>
          <p:cNvPr id="23" name="Group 4">
            <a:extLst>
              <a:ext uri="{FF2B5EF4-FFF2-40B4-BE49-F238E27FC236}">
                <a16:creationId xmlns:a16="http://schemas.microsoft.com/office/drawing/2014/main" id="{FEB77C23-23EC-488C-AAA3-E2AE9977EC04}"/>
              </a:ext>
            </a:extLst>
          </p:cNvPr>
          <p:cNvGrpSpPr>
            <a:grpSpLocks noChangeAspect="1"/>
          </p:cNvGrpSpPr>
          <p:nvPr/>
        </p:nvGrpSpPr>
        <p:grpSpPr bwMode="auto">
          <a:xfrm>
            <a:off x="2227343" y="2167800"/>
            <a:ext cx="765016" cy="764308"/>
            <a:chOff x="1678" y="0"/>
            <a:chExt cx="4322" cy="4318"/>
          </a:xfrm>
          <a:solidFill>
            <a:srgbClr val="BABD59"/>
          </a:solidFill>
        </p:grpSpPr>
        <p:sp>
          <p:nvSpPr>
            <p:cNvPr id="25" name="Freeform 5">
              <a:extLst>
                <a:ext uri="{FF2B5EF4-FFF2-40B4-BE49-F238E27FC236}">
                  <a16:creationId xmlns:a16="http://schemas.microsoft.com/office/drawing/2014/main" id="{D363BE7C-88B4-4156-9939-336DD28DF82A}"/>
                </a:ext>
              </a:extLst>
            </p:cNvPr>
            <p:cNvSpPr>
              <a:spLocks noEditPoints="1"/>
            </p:cNvSpPr>
            <p:nvPr/>
          </p:nvSpPr>
          <p:spPr bwMode="auto">
            <a:xfrm>
              <a:off x="1678" y="0"/>
              <a:ext cx="4322" cy="4318"/>
            </a:xfrm>
            <a:custGeom>
              <a:avLst/>
              <a:gdLst>
                <a:gd name="T0" fmla="*/ 1810 w 2659"/>
                <a:gd name="T1" fmla="*/ 2276 h 2660"/>
                <a:gd name="T2" fmla="*/ 1518 w 2659"/>
                <a:gd name="T3" fmla="*/ 2401 h 2660"/>
                <a:gd name="T4" fmla="*/ 1424 w 2659"/>
                <a:gd name="T5" fmla="*/ 2660 h 2660"/>
                <a:gd name="T6" fmla="*/ 1105 w 2659"/>
                <a:gd name="T7" fmla="*/ 2572 h 2660"/>
                <a:gd name="T8" fmla="*/ 1093 w 2659"/>
                <a:gd name="T9" fmla="*/ 2366 h 2660"/>
                <a:gd name="T10" fmla="*/ 597 w 2659"/>
                <a:gd name="T11" fmla="*/ 2332 h 2660"/>
                <a:gd name="T12" fmla="*/ 299 w 2659"/>
                <a:gd name="T13" fmla="*/ 2178 h 2660"/>
                <a:gd name="T14" fmla="*/ 430 w 2659"/>
                <a:gd name="T15" fmla="*/ 1902 h 2660"/>
                <a:gd name="T16" fmla="*/ 278 w 2659"/>
                <a:gd name="T17" fmla="*/ 1519 h 2660"/>
                <a:gd name="T18" fmla="*/ 85 w 2659"/>
                <a:gd name="T19" fmla="*/ 1517 h 2660"/>
                <a:gd name="T20" fmla="*/ 5 w 2659"/>
                <a:gd name="T21" fmla="*/ 1176 h 2660"/>
                <a:gd name="T22" fmla="*/ 262 w 2659"/>
                <a:gd name="T23" fmla="*/ 1108 h 2660"/>
                <a:gd name="T24" fmla="*/ 354 w 2659"/>
                <a:gd name="T25" fmla="*/ 908 h 2660"/>
                <a:gd name="T26" fmla="*/ 323 w 2659"/>
                <a:gd name="T27" fmla="*/ 593 h 2660"/>
                <a:gd name="T28" fmla="*/ 487 w 2659"/>
                <a:gd name="T29" fmla="*/ 294 h 2660"/>
                <a:gd name="T30" fmla="*/ 736 w 2659"/>
                <a:gd name="T31" fmla="*/ 422 h 2660"/>
                <a:gd name="T32" fmla="*/ 940 w 2659"/>
                <a:gd name="T33" fmla="*/ 343 h 2660"/>
                <a:gd name="T34" fmla="*/ 1141 w 2659"/>
                <a:gd name="T35" fmla="*/ 99 h 2660"/>
                <a:gd name="T36" fmla="*/ 1475 w 2659"/>
                <a:gd name="T37" fmla="*/ 5 h 2660"/>
                <a:gd name="T38" fmla="*/ 1551 w 2659"/>
                <a:gd name="T39" fmla="*/ 272 h 2660"/>
                <a:gd name="T40" fmla="*/ 1936 w 2659"/>
                <a:gd name="T41" fmla="*/ 457 h 2660"/>
                <a:gd name="T42" fmla="*/ 2212 w 2659"/>
                <a:gd name="T43" fmla="*/ 330 h 2660"/>
                <a:gd name="T44" fmla="*/ 2357 w 2659"/>
                <a:gd name="T45" fmla="*/ 619 h 2660"/>
                <a:gd name="T46" fmla="*/ 2222 w 2659"/>
                <a:gd name="T47" fmla="*/ 753 h 2660"/>
                <a:gd name="T48" fmla="*/ 2479 w 2659"/>
                <a:gd name="T49" fmla="*/ 1141 h 2660"/>
                <a:gd name="T50" fmla="*/ 2657 w 2659"/>
                <a:gd name="T51" fmla="*/ 1223 h 2660"/>
                <a:gd name="T52" fmla="*/ 2564 w 2659"/>
                <a:gd name="T53" fmla="*/ 1553 h 2660"/>
                <a:gd name="T54" fmla="*/ 2365 w 2659"/>
                <a:gd name="T55" fmla="*/ 1566 h 2660"/>
                <a:gd name="T56" fmla="*/ 2205 w 2659"/>
                <a:gd name="T57" fmla="*/ 1933 h 2660"/>
                <a:gd name="T58" fmla="*/ 2347 w 2659"/>
                <a:gd name="T59" fmla="*/ 2080 h 2660"/>
                <a:gd name="T60" fmla="*/ 2170 w 2659"/>
                <a:gd name="T61" fmla="*/ 2366 h 2660"/>
                <a:gd name="T62" fmla="*/ 1921 w 2659"/>
                <a:gd name="T63" fmla="*/ 2237 h 2660"/>
                <a:gd name="T64" fmla="*/ 1329 w 2659"/>
                <a:gd name="T65" fmla="*/ 2097 h 2660"/>
                <a:gd name="T66" fmla="*/ 1325 w 2659"/>
                <a:gd name="T67" fmla="*/ 562 h 2660"/>
                <a:gd name="T68" fmla="*/ 1329 w 2659"/>
                <a:gd name="T69" fmla="*/ 2097 h 2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59" h="2660">
                  <a:moveTo>
                    <a:pt x="1908" y="2223"/>
                  </a:moveTo>
                  <a:cubicBezTo>
                    <a:pt x="1874" y="2241"/>
                    <a:pt x="1843" y="2260"/>
                    <a:pt x="1810" y="2276"/>
                  </a:cubicBezTo>
                  <a:cubicBezTo>
                    <a:pt x="1726" y="2319"/>
                    <a:pt x="1637" y="2352"/>
                    <a:pt x="1544" y="2370"/>
                  </a:cubicBezTo>
                  <a:cubicBezTo>
                    <a:pt x="1524" y="2373"/>
                    <a:pt x="1518" y="2381"/>
                    <a:pt x="1518" y="2401"/>
                  </a:cubicBezTo>
                  <a:cubicBezTo>
                    <a:pt x="1519" y="2455"/>
                    <a:pt x="1517" y="2510"/>
                    <a:pt x="1517" y="2565"/>
                  </a:cubicBezTo>
                  <a:cubicBezTo>
                    <a:pt x="1517" y="2622"/>
                    <a:pt x="1482" y="2660"/>
                    <a:pt x="1424" y="2660"/>
                  </a:cubicBezTo>
                  <a:cubicBezTo>
                    <a:pt x="1345" y="2660"/>
                    <a:pt x="1264" y="2659"/>
                    <a:pt x="1185" y="2656"/>
                  </a:cubicBezTo>
                  <a:cubicBezTo>
                    <a:pt x="1140" y="2655"/>
                    <a:pt x="1105" y="2617"/>
                    <a:pt x="1105" y="2572"/>
                  </a:cubicBezTo>
                  <a:cubicBezTo>
                    <a:pt x="1105" y="2510"/>
                    <a:pt x="1106" y="2449"/>
                    <a:pt x="1107" y="2388"/>
                  </a:cubicBezTo>
                  <a:cubicBezTo>
                    <a:pt x="1107" y="2377"/>
                    <a:pt x="1107" y="2369"/>
                    <a:pt x="1093" y="2366"/>
                  </a:cubicBezTo>
                  <a:cubicBezTo>
                    <a:pt x="961" y="2336"/>
                    <a:pt x="839" y="2284"/>
                    <a:pt x="727" y="2205"/>
                  </a:cubicBezTo>
                  <a:cubicBezTo>
                    <a:pt x="684" y="2247"/>
                    <a:pt x="640" y="2290"/>
                    <a:pt x="597" y="2332"/>
                  </a:cubicBezTo>
                  <a:cubicBezTo>
                    <a:pt x="547" y="2381"/>
                    <a:pt x="498" y="2381"/>
                    <a:pt x="449" y="2331"/>
                  </a:cubicBezTo>
                  <a:cubicBezTo>
                    <a:pt x="399" y="2280"/>
                    <a:pt x="349" y="2229"/>
                    <a:pt x="299" y="2178"/>
                  </a:cubicBezTo>
                  <a:cubicBezTo>
                    <a:pt x="257" y="2135"/>
                    <a:pt x="258" y="2085"/>
                    <a:pt x="300" y="2041"/>
                  </a:cubicBezTo>
                  <a:cubicBezTo>
                    <a:pt x="344" y="1995"/>
                    <a:pt x="387" y="1948"/>
                    <a:pt x="430" y="1902"/>
                  </a:cubicBezTo>
                  <a:cubicBezTo>
                    <a:pt x="402" y="1846"/>
                    <a:pt x="368" y="1785"/>
                    <a:pt x="343" y="1721"/>
                  </a:cubicBezTo>
                  <a:cubicBezTo>
                    <a:pt x="317" y="1657"/>
                    <a:pt x="300" y="1589"/>
                    <a:pt x="278" y="1519"/>
                  </a:cubicBezTo>
                  <a:cubicBezTo>
                    <a:pt x="267" y="1519"/>
                    <a:pt x="251" y="1520"/>
                    <a:pt x="235" y="1519"/>
                  </a:cubicBezTo>
                  <a:cubicBezTo>
                    <a:pt x="185" y="1519"/>
                    <a:pt x="135" y="1518"/>
                    <a:pt x="85" y="1517"/>
                  </a:cubicBezTo>
                  <a:cubicBezTo>
                    <a:pt x="43" y="1516"/>
                    <a:pt x="3" y="1487"/>
                    <a:pt x="2" y="1445"/>
                  </a:cubicBezTo>
                  <a:cubicBezTo>
                    <a:pt x="0" y="1356"/>
                    <a:pt x="1" y="1266"/>
                    <a:pt x="5" y="1176"/>
                  </a:cubicBezTo>
                  <a:cubicBezTo>
                    <a:pt x="7" y="1133"/>
                    <a:pt x="45" y="1105"/>
                    <a:pt x="88" y="1105"/>
                  </a:cubicBezTo>
                  <a:cubicBezTo>
                    <a:pt x="146" y="1105"/>
                    <a:pt x="204" y="1107"/>
                    <a:pt x="262" y="1108"/>
                  </a:cubicBezTo>
                  <a:cubicBezTo>
                    <a:pt x="271" y="1108"/>
                    <a:pt x="279" y="1108"/>
                    <a:pt x="284" y="1108"/>
                  </a:cubicBezTo>
                  <a:cubicBezTo>
                    <a:pt x="307" y="1040"/>
                    <a:pt x="326" y="972"/>
                    <a:pt x="354" y="908"/>
                  </a:cubicBezTo>
                  <a:cubicBezTo>
                    <a:pt x="381" y="845"/>
                    <a:pt x="417" y="786"/>
                    <a:pt x="455" y="715"/>
                  </a:cubicBezTo>
                  <a:cubicBezTo>
                    <a:pt x="414" y="678"/>
                    <a:pt x="369" y="635"/>
                    <a:pt x="323" y="593"/>
                  </a:cubicBezTo>
                  <a:cubicBezTo>
                    <a:pt x="278" y="553"/>
                    <a:pt x="282" y="495"/>
                    <a:pt x="321" y="456"/>
                  </a:cubicBezTo>
                  <a:cubicBezTo>
                    <a:pt x="376" y="401"/>
                    <a:pt x="431" y="347"/>
                    <a:pt x="487" y="294"/>
                  </a:cubicBezTo>
                  <a:cubicBezTo>
                    <a:pt x="526" y="258"/>
                    <a:pt x="578" y="260"/>
                    <a:pt x="616" y="298"/>
                  </a:cubicBezTo>
                  <a:cubicBezTo>
                    <a:pt x="657" y="339"/>
                    <a:pt x="696" y="380"/>
                    <a:pt x="736" y="422"/>
                  </a:cubicBezTo>
                  <a:cubicBezTo>
                    <a:pt x="741" y="427"/>
                    <a:pt x="745" y="433"/>
                    <a:pt x="746" y="435"/>
                  </a:cubicBezTo>
                  <a:cubicBezTo>
                    <a:pt x="814" y="402"/>
                    <a:pt x="875" y="369"/>
                    <a:pt x="940" y="343"/>
                  </a:cubicBezTo>
                  <a:cubicBezTo>
                    <a:pt x="1004" y="317"/>
                    <a:pt x="1071" y="300"/>
                    <a:pt x="1141" y="278"/>
                  </a:cubicBezTo>
                  <a:cubicBezTo>
                    <a:pt x="1141" y="222"/>
                    <a:pt x="1141" y="160"/>
                    <a:pt x="1141" y="99"/>
                  </a:cubicBezTo>
                  <a:cubicBezTo>
                    <a:pt x="1141" y="33"/>
                    <a:pt x="1174" y="0"/>
                    <a:pt x="1241" y="1"/>
                  </a:cubicBezTo>
                  <a:cubicBezTo>
                    <a:pt x="1319" y="1"/>
                    <a:pt x="1397" y="1"/>
                    <a:pt x="1475" y="5"/>
                  </a:cubicBezTo>
                  <a:cubicBezTo>
                    <a:pt x="1521" y="7"/>
                    <a:pt x="1553" y="44"/>
                    <a:pt x="1553" y="90"/>
                  </a:cubicBezTo>
                  <a:cubicBezTo>
                    <a:pt x="1553" y="150"/>
                    <a:pt x="1552" y="211"/>
                    <a:pt x="1551" y="272"/>
                  </a:cubicBezTo>
                  <a:cubicBezTo>
                    <a:pt x="1551" y="281"/>
                    <a:pt x="1550" y="289"/>
                    <a:pt x="1563" y="293"/>
                  </a:cubicBezTo>
                  <a:cubicBezTo>
                    <a:pt x="1768" y="355"/>
                    <a:pt x="1768" y="355"/>
                    <a:pt x="1936" y="457"/>
                  </a:cubicBezTo>
                  <a:cubicBezTo>
                    <a:pt x="1976" y="415"/>
                    <a:pt x="2017" y="371"/>
                    <a:pt x="2059" y="329"/>
                  </a:cubicBezTo>
                  <a:cubicBezTo>
                    <a:pt x="2110" y="277"/>
                    <a:pt x="2161" y="279"/>
                    <a:pt x="2212" y="330"/>
                  </a:cubicBezTo>
                  <a:cubicBezTo>
                    <a:pt x="2260" y="381"/>
                    <a:pt x="2309" y="431"/>
                    <a:pt x="2358" y="481"/>
                  </a:cubicBezTo>
                  <a:cubicBezTo>
                    <a:pt x="2402" y="525"/>
                    <a:pt x="2401" y="576"/>
                    <a:pt x="2357" y="619"/>
                  </a:cubicBezTo>
                  <a:cubicBezTo>
                    <a:pt x="2317" y="659"/>
                    <a:pt x="2276" y="699"/>
                    <a:pt x="2236" y="738"/>
                  </a:cubicBezTo>
                  <a:cubicBezTo>
                    <a:pt x="2231" y="743"/>
                    <a:pt x="2227" y="748"/>
                    <a:pt x="2222" y="753"/>
                  </a:cubicBezTo>
                  <a:cubicBezTo>
                    <a:pt x="2297" y="872"/>
                    <a:pt x="2348" y="1000"/>
                    <a:pt x="2375" y="1141"/>
                  </a:cubicBezTo>
                  <a:cubicBezTo>
                    <a:pt x="2410" y="1141"/>
                    <a:pt x="2444" y="1140"/>
                    <a:pt x="2479" y="1141"/>
                  </a:cubicBezTo>
                  <a:cubicBezTo>
                    <a:pt x="2514" y="1141"/>
                    <a:pt x="2548" y="1140"/>
                    <a:pt x="2583" y="1144"/>
                  </a:cubicBezTo>
                  <a:cubicBezTo>
                    <a:pt x="2628" y="1149"/>
                    <a:pt x="2656" y="1178"/>
                    <a:pt x="2657" y="1223"/>
                  </a:cubicBezTo>
                  <a:cubicBezTo>
                    <a:pt x="2659" y="1306"/>
                    <a:pt x="2659" y="1389"/>
                    <a:pt x="2655" y="1471"/>
                  </a:cubicBezTo>
                  <a:cubicBezTo>
                    <a:pt x="2653" y="1524"/>
                    <a:pt x="2617" y="1553"/>
                    <a:pt x="2564" y="1553"/>
                  </a:cubicBezTo>
                  <a:cubicBezTo>
                    <a:pt x="2504" y="1553"/>
                    <a:pt x="2445" y="1552"/>
                    <a:pt x="2386" y="1551"/>
                  </a:cubicBezTo>
                  <a:cubicBezTo>
                    <a:pt x="2374" y="1551"/>
                    <a:pt x="2368" y="1554"/>
                    <a:pt x="2365" y="1566"/>
                  </a:cubicBezTo>
                  <a:cubicBezTo>
                    <a:pt x="2336" y="1696"/>
                    <a:pt x="2284" y="1817"/>
                    <a:pt x="2208" y="1926"/>
                  </a:cubicBezTo>
                  <a:cubicBezTo>
                    <a:pt x="2207" y="1928"/>
                    <a:pt x="2206" y="1930"/>
                    <a:pt x="2205" y="1933"/>
                  </a:cubicBezTo>
                  <a:cubicBezTo>
                    <a:pt x="2241" y="1970"/>
                    <a:pt x="2278" y="2007"/>
                    <a:pt x="2315" y="2045"/>
                  </a:cubicBezTo>
                  <a:cubicBezTo>
                    <a:pt x="2326" y="2057"/>
                    <a:pt x="2338" y="2068"/>
                    <a:pt x="2347" y="2080"/>
                  </a:cubicBezTo>
                  <a:cubicBezTo>
                    <a:pt x="2376" y="2116"/>
                    <a:pt x="2375" y="2164"/>
                    <a:pt x="2343" y="2197"/>
                  </a:cubicBezTo>
                  <a:cubicBezTo>
                    <a:pt x="2286" y="2254"/>
                    <a:pt x="2228" y="2311"/>
                    <a:pt x="2170" y="2366"/>
                  </a:cubicBezTo>
                  <a:cubicBezTo>
                    <a:pt x="2132" y="2402"/>
                    <a:pt x="2081" y="2399"/>
                    <a:pt x="2042" y="2360"/>
                  </a:cubicBezTo>
                  <a:cubicBezTo>
                    <a:pt x="2001" y="2319"/>
                    <a:pt x="1961" y="2278"/>
                    <a:pt x="1921" y="2237"/>
                  </a:cubicBezTo>
                  <a:cubicBezTo>
                    <a:pt x="1916" y="2232"/>
                    <a:pt x="1912" y="2227"/>
                    <a:pt x="1908" y="2223"/>
                  </a:cubicBezTo>
                  <a:close/>
                  <a:moveTo>
                    <a:pt x="1329" y="2097"/>
                  </a:moveTo>
                  <a:cubicBezTo>
                    <a:pt x="1749" y="2097"/>
                    <a:pt x="2092" y="1761"/>
                    <a:pt x="2097" y="1338"/>
                  </a:cubicBezTo>
                  <a:cubicBezTo>
                    <a:pt x="2102" y="905"/>
                    <a:pt x="1752" y="560"/>
                    <a:pt x="1325" y="562"/>
                  </a:cubicBezTo>
                  <a:cubicBezTo>
                    <a:pt x="899" y="564"/>
                    <a:pt x="566" y="906"/>
                    <a:pt x="562" y="1321"/>
                  </a:cubicBezTo>
                  <a:cubicBezTo>
                    <a:pt x="557" y="1762"/>
                    <a:pt x="914" y="2098"/>
                    <a:pt x="1329" y="20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 name="Freeform 6">
              <a:extLst>
                <a:ext uri="{FF2B5EF4-FFF2-40B4-BE49-F238E27FC236}">
                  <a16:creationId xmlns:a16="http://schemas.microsoft.com/office/drawing/2014/main" id="{72805A5D-6875-414A-9CD3-63FB7D758054}"/>
                </a:ext>
              </a:extLst>
            </p:cNvPr>
            <p:cNvSpPr>
              <a:spLocks/>
            </p:cNvSpPr>
            <p:nvPr/>
          </p:nvSpPr>
          <p:spPr bwMode="auto">
            <a:xfrm>
              <a:off x="3026" y="1188"/>
              <a:ext cx="1630" cy="1968"/>
            </a:xfrm>
            <a:custGeom>
              <a:avLst/>
              <a:gdLst>
                <a:gd name="T0" fmla="*/ 244 w 1003"/>
                <a:gd name="T1" fmla="*/ 366 h 1212"/>
                <a:gd name="T2" fmla="*/ 263 w 1003"/>
                <a:gd name="T3" fmla="*/ 171 h 1212"/>
                <a:gd name="T4" fmla="*/ 539 w 1003"/>
                <a:gd name="T5" fmla="*/ 13 h 1212"/>
                <a:gd name="T6" fmla="*/ 696 w 1003"/>
                <a:gd name="T7" fmla="*/ 99 h 1212"/>
                <a:gd name="T8" fmla="*/ 709 w 1003"/>
                <a:gd name="T9" fmla="*/ 110 h 1212"/>
                <a:gd name="T10" fmla="*/ 783 w 1003"/>
                <a:gd name="T11" fmla="*/ 214 h 1212"/>
                <a:gd name="T12" fmla="*/ 778 w 1003"/>
                <a:gd name="T13" fmla="*/ 355 h 1212"/>
                <a:gd name="T14" fmla="*/ 785 w 1003"/>
                <a:gd name="T15" fmla="*/ 397 h 1212"/>
                <a:gd name="T16" fmla="*/ 791 w 1003"/>
                <a:gd name="T17" fmla="*/ 435 h 1212"/>
                <a:gd name="T18" fmla="*/ 756 w 1003"/>
                <a:gd name="T19" fmla="*/ 547 h 1212"/>
                <a:gd name="T20" fmla="*/ 724 w 1003"/>
                <a:gd name="T21" fmla="*/ 569 h 1212"/>
                <a:gd name="T22" fmla="*/ 695 w 1003"/>
                <a:gd name="T23" fmla="*/ 658 h 1212"/>
                <a:gd name="T24" fmla="*/ 694 w 1003"/>
                <a:gd name="T25" fmla="*/ 758 h 1212"/>
                <a:gd name="T26" fmla="*/ 712 w 1003"/>
                <a:gd name="T27" fmla="*/ 774 h 1212"/>
                <a:gd name="T28" fmla="*/ 985 w 1003"/>
                <a:gd name="T29" fmla="*/ 943 h 1212"/>
                <a:gd name="T30" fmla="*/ 1003 w 1003"/>
                <a:gd name="T31" fmla="*/ 956 h 1212"/>
                <a:gd name="T32" fmla="*/ 573 w 1003"/>
                <a:gd name="T33" fmla="*/ 1212 h 1212"/>
                <a:gd name="T34" fmla="*/ 569 w 1003"/>
                <a:gd name="T35" fmla="*/ 1201 h 1212"/>
                <a:gd name="T36" fmla="*/ 532 w 1003"/>
                <a:gd name="T37" fmla="*/ 1023 h 1212"/>
                <a:gd name="T38" fmla="*/ 537 w 1003"/>
                <a:gd name="T39" fmla="*/ 998 h 1212"/>
                <a:gd name="T40" fmla="*/ 569 w 1003"/>
                <a:gd name="T41" fmla="*/ 928 h 1212"/>
                <a:gd name="T42" fmla="*/ 531 w 1003"/>
                <a:gd name="T43" fmla="*/ 866 h 1212"/>
                <a:gd name="T44" fmla="*/ 472 w 1003"/>
                <a:gd name="T45" fmla="*/ 867 h 1212"/>
                <a:gd name="T46" fmla="*/ 438 w 1003"/>
                <a:gd name="T47" fmla="*/ 935 h 1212"/>
                <a:gd name="T48" fmla="*/ 465 w 1003"/>
                <a:gd name="T49" fmla="*/ 991 h 1212"/>
                <a:gd name="T50" fmla="*/ 473 w 1003"/>
                <a:gd name="T51" fmla="*/ 1031 h 1212"/>
                <a:gd name="T52" fmla="*/ 436 w 1003"/>
                <a:gd name="T53" fmla="*/ 1205 h 1212"/>
                <a:gd name="T54" fmla="*/ 434 w 1003"/>
                <a:gd name="T55" fmla="*/ 1212 h 1212"/>
                <a:gd name="T56" fmla="*/ 0 w 1003"/>
                <a:gd name="T57" fmla="*/ 953 h 1212"/>
                <a:gd name="T58" fmla="*/ 202 w 1003"/>
                <a:gd name="T59" fmla="*/ 824 h 1212"/>
                <a:gd name="T60" fmla="*/ 294 w 1003"/>
                <a:gd name="T61" fmla="*/ 775 h 1212"/>
                <a:gd name="T62" fmla="*/ 308 w 1003"/>
                <a:gd name="T63" fmla="*/ 754 h 1212"/>
                <a:gd name="T64" fmla="*/ 307 w 1003"/>
                <a:gd name="T65" fmla="*/ 678 h 1212"/>
                <a:gd name="T66" fmla="*/ 305 w 1003"/>
                <a:gd name="T67" fmla="*/ 665 h 1212"/>
                <a:gd name="T68" fmla="*/ 268 w 1003"/>
                <a:gd name="T69" fmla="*/ 560 h 1212"/>
                <a:gd name="T70" fmla="*/ 264 w 1003"/>
                <a:gd name="T71" fmla="*/ 552 h 1212"/>
                <a:gd name="T72" fmla="*/ 228 w 1003"/>
                <a:gd name="T73" fmla="*/ 494 h 1212"/>
                <a:gd name="T74" fmla="*/ 210 w 1003"/>
                <a:gd name="T75" fmla="*/ 417 h 1212"/>
                <a:gd name="T76" fmla="*/ 244 w 1003"/>
                <a:gd name="T77" fmla="*/ 366 h 1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3" h="1212">
                  <a:moveTo>
                    <a:pt x="244" y="366"/>
                  </a:moveTo>
                  <a:cubicBezTo>
                    <a:pt x="222" y="297"/>
                    <a:pt x="228" y="232"/>
                    <a:pt x="263" y="171"/>
                  </a:cubicBezTo>
                  <a:cubicBezTo>
                    <a:pt x="316" y="75"/>
                    <a:pt x="420" y="0"/>
                    <a:pt x="539" y="13"/>
                  </a:cubicBezTo>
                  <a:cubicBezTo>
                    <a:pt x="603" y="20"/>
                    <a:pt x="656" y="47"/>
                    <a:pt x="696" y="99"/>
                  </a:cubicBezTo>
                  <a:cubicBezTo>
                    <a:pt x="699" y="103"/>
                    <a:pt x="704" y="108"/>
                    <a:pt x="709" y="110"/>
                  </a:cubicBezTo>
                  <a:cubicBezTo>
                    <a:pt x="759" y="127"/>
                    <a:pt x="779" y="168"/>
                    <a:pt x="783" y="214"/>
                  </a:cubicBezTo>
                  <a:cubicBezTo>
                    <a:pt x="786" y="261"/>
                    <a:pt x="781" y="308"/>
                    <a:pt x="778" y="355"/>
                  </a:cubicBezTo>
                  <a:cubicBezTo>
                    <a:pt x="777" y="370"/>
                    <a:pt x="773" y="383"/>
                    <a:pt x="785" y="397"/>
                  </a:cubicBezTo>
                  <a:cubicBezTo>
                    <a:pt x="792" y="406"/>
                    <a:pt x="794" y="423"/>
                    <a:pt x="791" y="435"/>
                  </a:cubicBezTo>
                  <a:cubicBezTo>
                    <a:pt x="781" y="473"/>
                    <a:pt x="769" y="510"/>
                    <a:pt x="756" y="547"/>
                  </a:cubicBezTo>
                  <a:cubicBezTo>
                    <a:pt x="751" y="561"/>
                    <a:pt x="740" y="572"/>
                    <a:pt x="724" y="569"/>
                  </a:cubicBezTo>
                  <a:cubicBezTo>
                    <a:pt x="714" y="599"/>
                    <a:pt x="700" y="628"/>
                    <a:pt x="695" y="658"/>
                  </a:cubicBezTo>
                  <a:cubicBezTo>
                    <a:pt x="690" y="691"/>
                    <a:pt x="692" y="725"/>
                    <a:pt x="694" y="758"/>
                  </a:cubicBezTo>
                  <a:cubicBezTo>
                    <a:pt x="694" y="764"/>
                    <a:pt x="704" y="770"/>
                    <a:pt x="712" y="774"/>
                  </a:cubicBezTo>
                  <a:cubicBezTo>
                    <a:pt x="806" y="824"/>
                    <a:pt x="900" y="877"/>
                    <a:pt x="985" y="943"/>
                  </a:cubicBezTo>
                  <a:cubicBezTo>
                    <a:pt x="991" y="947"/>
                    <a:pt x="996" y="951"/>
                    <a:pt x="1003" y="956"/>
                  </a:cubicBezTo>
                  <a:cubicBezTo>
                    <a:pt x="895" y="1101"/>
                    <a:pt x="754" y="1188"/>
                    <a:pt x="573" y="1212"/>
                  </a:cubicBezTo>
                  <a:cubicBezTo>
                    <a:pt x="572" y="1208"/>
                    <a:pt x="569" y="1204"/>
                    <a:pt x="569" y="1201"/>
                  </a:cubicBezTo>
                  <a:cubicBezTo>
                    <a:pt x="556" y="1142"/>
                    <a:pt x="543" y="1082"/>
                    <a:pt x="532" y="1023"/>
                  </a:cubicBezTo>
                  <a:cubicBezTo>
                    <a:pt x="530" y="1015"/>
                    <a:pt x="533" y="1006"/>
                    <a:pt x="537" y="998"/>
                  </a:cubicBezTo>
                  <a:cubicBezTo>
                    <a:pt x="547" y="974"/>
                    <a:pt x="561" y="952"/>
                    <a:pt x="569" y="928"/>
                  </a:cubicBezTo>
                  <a:cubicBezTo>
                    <a:pt x="578" y="898"/>
                    <a:pt x="562" y="872"/>
                    <a:pt x="531" y="866"/>
                  </a:cubicBezTo>
                  <a:cubicBezTo>
                    <a:pt x="512" y="863"/>
                    <a:pt x="491" y="863"/>
                    <a:pt x="472" y="867"/>
                  </a:cubicBezTo>
                  <a:cubicBezTo>
                    <a:pt x="440" y="873"/>
                    <a:pt x="426" y="901"/>
                    <a:pt x="438" y="935"/>
                  </a:cubicBezTo>
                  <a:cubicBezTo>
                    <a:pt x="444" y="955"/>
                    <a:pt x="454" y="973"/>
                    <a:pt x="465" y="991"/>
                  </a:cubicBezTo>
                  <a:cubicBezTo>
                    <a:pt x="473" y="1004"/>
                    <a:pt x="476" y="1015"/>
                    <a:pt x="473" y="1031"/>
                  </a:cubicBezTo>
                  <a:cubicBezTo>
                    <a:pt x="460" y="1089"/>
                    <a:pt x="448" y="1147"/>
                    <a:pt x="436" y="1205"/>
                  </a:cubicBezTo>
                  <a:cubicBezTo>
                    <a:pt x="436" y="1207"/>
                    <a:pt x="435" y="1209"/>
                    <a:pt x="434" y="1212"/>
                  </a:cubicBezTo>
                  <a:cubicBezTo>
                    <a:pt x="254" y="1188"/>
                    <a:pt x="112" y="1102"/>
                    <a:pt x="0" y="953"/>
                  </a:cubicBezTo>
                  <a:cubicBezTo>
                    <a:pt x="69" y="909"/>
                    <a:pt x="135" y="866"/>
                    <a:pt x="202" y="824"/>
                  </a:cubicBezTo>
                  <a:cubicBezTo>
                    <a:pt x="231" y="806"/>
                    <a:pt x="263" y="791"/>
                    <a:pt x="294" y="775"/>
                  </a:cubicBezTo>
                  <a:cubicBezTo>
                    <a:pt x="303" y="770"/>
                    <a:pt x="308" y="765"/>
                    <a:pt x="308" y="754"/>
                  </a:cubicBezTo>
                  <a:cubicBezTo>
                    <a:pt x="307" y="729"/>
                    <a:pt x="308" y="704"/>
                    <a:pt x="307" y="678"/>
                  </a:cubicBezTo>
                  <a:cubicBezTo>
                    <a:pt x="307" y="674"/>
                    <a:pt x="306" y="669"/>
                    <a:pt x="305" y="665"/>
                  </a:cubicBezTo>
                  <a:cubicBezTo>
                    <a:pt x="293" y="630"/>
                    <a:pt x="280" y="595"/>
                    <a:pt x="268" y="560"/>
                  </a:cubicBezTo>
                  <a:cubicBezTo>
                    <a:pt x="267" y="557"/>
                    <a:pt x="266" y="553"/>
                    <a:pt x="264" y="552"/>
                  </a:cubicBezTo>
                  <a:cubicBezTo>
                    <a:pt x="240" y="540"/>
                    <a:pt x="234" y="517"/>
                    <a:pt x="228" y="494"/>
                  </a:cubicBezTo>
                  <a:cubicBezTo>
                    <a:pt x="220" y="469"/>
                    <a:pt x="213" y="443"/>
                    <a:pt x="210" y="417"/>
                  </a:cubicBezTo>
                  <a:cubicBezTo>
                    <a:pt x="207" y="384"/>
                    <a:pt x="213" y="370"/>
                    <a:pt x="244" y="3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28" name="Group 9">
            <a:extLst>
              <a:ext uri="{FF2B5EF4-FFF2-40B4-BE49-F238E27FC236}">
                <a16:creationId xmlns:a16="http://schemas.microsoft.com/office/drawing/2014/main" id="{4E276E6C-61E4-4785-9CCF-CA74CB47BD09}"/>
              </a:ext>
            </a:extLst>
          </p:cNvPr>
          <p:cNvGrpSpPr>
            <a:grpSpLocks noChangeAspect="1"/>
          </p:cNvGrpSpPr>
          <p:nvPr/>
        </p:nvGrpSpPr>
        <p:grpSpPr bwMode="auto">
          <a:xfrm>
            <a:off x="2314902" y="3730318"/>
            <a:ext cx="589898" cy="592502"/>
            <a:chOff x="1683" y="0"/>
            <a:chExt cx="4303" cy="4322"/>
          </a:xfrm>
          <a:solidFill>
            <a:srgbClr val="BABD59"/>
          </a:solidFill>
        </p:grpSpPr>
        <p:sp>
          <p:nvSpPr>
            <p:cNvPr id="30" name="Freeform 10">
              <a:extLst>
                <a:ext uri="{FF2B5EF4-FFF2-40B4-BE49-F238E27FC236}">
                  <a16:creationId xmlns:a16="http://schemas.microsoft.com/office/drawing/2014/main" id="{221B7F43-46AC-429F-8769-8F366FE52BED}"/>
                </a:ext>
              </a:extLst>
            </p:cNvPr>
            <p:cNvSpPr>
              <a:spLocks/>
            </p:cNvSpPr>
            <p:nvPr/>
          </p:nvSpPr>
          <p:spPr bwMode="auto">
            <a:xfrm>
              <a:off x="1683" y="0"/>
              <a:ext cx="3580" cy="4322"/>
            </a:xfrm>
            <a:custGeom>
              <a:avLst/>
              <a:gdLst>
                <a:gd name="T0" fmla="*/ 1493 w 2225"/>
                <a:gd name="T1" fmla="*/ 2626 h 2689"/>
                <a:gd name="T2" fmla="*/ 1330 w 2225"/>
                <a:gd name="T3" fmla="*/ 2665 h 2689"/>
                <a:gd name="T4" fmla="*/ 1050 w 2225"/>
                <a:gd name="T5" fmla="*/ 2681 h 2689"/>
                <a:gd name="T6" fmla="*/ 469 w 2225"/>
                <a:gd name="T7" fmla="*/ 2469 h 2689"/>
                <a:gd name="T8" fmla="*/ 44 w 2225"/>
                <a:gd name="T9" fmla="*/ 1849 h 2689"/>
                <a:gd name="T10" fmla="*/ 9 w 2225"/>
                <a:gd name="T11" fmla="*/ 1491 h 2689"/>
                <a:gd name="T12" fmla="*/ 283 w 2225"/>
                <a:gd name="T13" fmla="*/ 824 h 2689"/>
                <a:gd name="T14" fmla="*/ 884 w 2225"/>
                <a:gd name="T15" fmla="*/ 464 h 2689"/>
                <a:gd name="T16" fmla="*/ 966 w 2225"/>
                <a:gd name="T17" fmla="*/ 450 h 2689"/>
                <a:gd name="T18" fmla="*/ 986 w 2225"/>
                <a:gd name="T19" fmla="*/ 427 h 2689"/>
                <a:gd name="T20" fmla="*/ 986 w 2225"/>
                <a:gd name="T21" fmla="*/ 299 h 2689"/>
                <a:gd name="T22" fmla="*/ 985 w 2225"/>
                <a:gd name="T23" fmla="*/ 291 h 2689"/>
                <a:gd name="T24" fmla="*/ 966 w 2225"/>
                <a:gd name="T25" fmla="*/ 290 h 2689"/>
                <a:gd name="T26" fmla="*/ 866 w 2225"/>
                <a:gd name="T27" fmla="*/ 290 h 2689"/>
                <a:gd name="T28" fmla="*/ 819 w 2225"/>
                <a:gd name="T29" fmla="*/ 244 h 2689"/>
                <a:gd name="T30" fmla="*/ 819 w 2225"/>
                <a:gd name="T31" fmla="*/ 44 h 2689"/>
                <a:gd name="T32" fmla="*/ 861 w 2225"/>
                <a:gd name="T33" fmla="*/ 0 h 2689"/>
                <a:gd name="T34" fmla="*/ 879 w 2225"/>
                <a:gd name="T35" fmla="*/ 0 h 2689"/>
                <a:gd name="T36" fmla="*/ 1383 w 2225"/>
                <a:gd name="T37" fmla="*/ 0 h 2689"/>
                <a:gd name="T38" fmla="*/ 1443 w 2225"/>
                <a:gd name="T39" fmla="*/ 61 h 2689"/>
                <a:gd name="T40" fmla="*/ 1443 w 2225"/>
                <a:gd name="T41" fmla="*/ 233 h 2689"/>
                <a:gd name="T42" fmla="*/ 1387 w 2225"/>
                <a:gd name="T43" fmla="*/ 289 h 2689"/>
                <a:gd name="T44" fmla="*/ 1277 w 2225"/>
                <a:gd name="T45" fmla="*/ 289 h 2689"/>
                <a:gd name="T46" fmla="*/ 1277 w 2225"/>
                <a:gd name="T47" fmla="*/ 442 h 2689"/>
                <a:gd name="T48" fmla="*/ 2225 w 2225"/>
                <a:gd name="T49" fmla="*/ 1306 h 2689"/>
                <a:gd name="T50" fmla="*/ 1954 w 2225"/>
                <a:gd name="T51" fmla="*/ 1275 h 2689"/>
                <a:gd name="T52" fmla="*/ 1429 w 2225"/>
                <a:gd name="T53" fmla="*/ 744 h 2689"/>
                <a:gd name="T54" fmla="*/ 814 w 2225"/>
                <a:gd name="T55" fmla="*/ 751 h 2689"/>
                <a:gd name="T56" fmla="*/ 289 w 2225"/>
                <a:gd name="T57" fmla="*/ 1785 h 2689"/>
                <a:gd name="T58" fmla="*/ 445 w 2225"/>
                <a:gd name="T59" fmla="*/ 2097 h 2689"/>
                <a:gd name="T60" fmla="*/ 713 w 2225"/>
                <a:gd name="T61" fmla="*/ 2324 h 2689"/>
                <a:gd name="T62" fmla="*/ 1046 w 2225"/>
                <a:gd name="T63" fmla="*/ 2426 h 2689"/>
                <a:gd name="T64" fmla="*/ 1393 w 2225"/>
                <a:gd name="T65" fmla="*/ 2391 h 2689"/>
                <a:gd name="T66" fmla="*/ 1493 w 2225"/>
                <a:gd name="T67" fmla="*/ 2626 h 2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25" h="2689">
                  <a:moveTo>
                    <a:pt x="1493" y="2626"/>
                  </a:moveTo>
                  <a:cubicBezTo>
                    <a:pt x="1436" y="2640"/>
                    <a:pt x="1384" y="2654"/>
                    <a:pt x="1330" y="2665"/>
                  </a:cubicBezTo>
                  <a:cubicBezTo>
                    <a:pt x="1238" y="2683"/>
                    <a:pt x="1144" y="2689"/>
                    <a:pt x="1050" y="2681"/>
                  </a:cubicBezTo>
                  <a:cubicBezTo>
                    <a:pt x="837" y="2664"/>
                    <a:pt x="642" y="2595"/>
                    <a:pt x="469" y="2469"/>
                  </a:cubicBezTo>
                  <a:cubicBezTo>
                    <a:pt x="256" y="2312"/>
                    <a:pt x="114" y="2105"/>
                    <a:pt x="44" y="1849"/>
                  </a:cubicBezTo>
                  <a:cubicBezTo>
                    <a:pt x="12" y="1731"/>
                    <a:pt x="0" y="1612"/>
                    <a:pt x="9" y="1491"/>
                  </a:cubicBezTo>
                  <a:cubicBezTo>
                    <a:pt x="26" y="1239"/>
                    <a:pt x="117" y="1015"/>
                    <a:pt x="283" y="824"/>
                  </a:cubicBezTo>
                  <a:cubicBezTo>
                    <a:pt x="444" y="639"/>
                    <a:pt x="645" y="520"/>
                    <a:pt x="884" y="464"/>
                  </a:cubicBezTo>
                  <a:cubicBezTo>
                    <a:pt x="911" y="458"/>
                    <a:pt x="939" y="454"/>
                    <a:pt x="966" y="450"/>
                  </a:cubicBezTo>
                  <a:cubicBezTo>
                    <a:pt x="980" y="447"/>
                    <a:pt x="987" y="443"/>
                    <a:pt x="986" y="427"/>
                  </a:cubicBezTo>
                  <a:cubicBezTo>
                    <a:pt x="985" y="384"/>
                    <a:pt x="986" y="342"/>
                    <a:pt x="986" y="299"/>
                  </a:cubicBezTo>
                  <a:cubicBezTo>
                    <a:pt x="986" y="297"/>
                    <a:pt x="985" y="295"/>
                    <a:pt x="985" y="291"/>
                  </a:cubicBezTo>
                  <a:cubicBezTo>
                    <a:pt x="979" y="290"/>
                    <a:pt x="972" y="290"/>
                    <a:pt x="966" y="290"/>
                  </a:cubicBezTo>
                  <a:cubicBezTo>
                    <a:pt x="933" y="290"/>
                    <a:pt x="899" y="290"/>
                    <a:pt x="866" y="290"/>
                  </a:cubicBezTo>
                  <a:cubicBezTo>
                    <a:pt x="837" y="289"/>
                    <a:pt x="819" y="273"/>
                    <a:pt x="819" y="244"/>
                  </a:cubicBezTo>
                  <a:cubicBezTo>
                    <a:pt x="818" y="177"/>
                    <a:pt x="818" y="111"/>
                    <a:pt x="819" y="44"/>
                  </a:cubicBezTo>
                  <a:cubicBezTo>
                    <a:pt x="819" y="18"/>
                    <a:pt x="835" y="3"/>
                    <a:pt x="861" y="0"/>
                  </a:cubicBezTo>
                  <a:cubicBezTo>
                    <a:pt x="867" y="0"/>
                    <a:pt x="873" y="0"/>
                    <a:pt x="879" y="0"/>
                  </a:cubicBezTo>
                  <a:cubicBezTo>
                    <a:pt x="1047" y="0"/>
                    <a:pt x="1215" y="0"/>
                    <a:pt x="1383" y="0"/>
                  </a:cubicBezTo>
                  <a:cubicBezTo>
                    <a:pt x="1429" y="0"/>
                    <a:pt x="1443" y="14"/>
                    <a:pt x="1443" y="61"/>
                  </a:cubicBezTo>
                  <a:cubicBezTo>
                    <a:pt x="1443" y="118"/>
                    <a:pt x="1444" y="175"/>
                    <a:pt x="1443" y="233"/>
                  </a:cubicBezTo>
                  <a:cubicBezTo>
                    <a:pt x="1443" y="274"/>
                    <a:pt x="1428" y="289"/>
                    <a:pt x="1387" y="289"/>
                  </a:cubicBezTo>
                  <a:cubicBezTo>
                    <a:pt x="1351" y="289"/>
                    <a:pt x="1315" y="289"/>
                    <a:pt x="1277" y="289"/>
                  </a:cubicBezTo>
                  <a:cubicBezTo>
                    <a:pt x="1277" y="341"/>
                    <a:pt x="1277" y="392"/>
                    <a:pt x="1277" y="442"/>
                  </a:cubicBezTo>
                  <a:cubicBezTo>
                    <a:pt x="1771" y="536"/>
                    <a:pt x="2088" y="822"/>
                    <a:pt x="2225" y="1306"/>
                  </a:cubicBezTo>
                  <a:cubicBezTo>
                    <a:pt x="2139" y="1255"/>
                    <a:pt x="2047" y="1269"/>
                    <a:pt x="1954" y="1275"/>
                  </a:cubicBezTo>
                  <a:cubicBezTo>
                    <a:pt x="1858" y="1021"/>
                    <a:pt x="1686" y="838"/>
                    <a:pt x="1429" y="744"/>
                  </a:cubicBezTo>
                  <a:cubicBezTo>
                    <a:pt x="1224" y="668"/>
                    <a:pt x="1017" y="671"/>
                    <a:pt x="814" y="751"/>
                  </a:cubicBezTo>
                  <a:cubicBezTo>
                    <a:pt x="400" y="912"/>
                    <a:pt x="176" y="1356"/>
                    <a:pt x="289" y="1785"/>
                  </a:cubicBezTo>
                  <a:cubicBezTo>
                    <a:pt x="320" y="1899"/>
                    <a:pt x="372" y="2004"/>
                    <a:pt x="445" y="2097"/>
                  </a:cubicBezTo>
                  <a:cubicBezTo>
                    <a:pt x="519" y="2190"/>
                    <a:pt x="608" y="2267"/>
                    <a:pt x="713" y="2324"/>
                  </a:cubicBezTo>
                  <a:cubicBezTo>
                    <a:pt x="817" y="2381"/>
                    <a:pt x="927" y="2415"/>
                    <a:pt x="1046" y="2426"/>
                  </a:cubicBezTo>
                  <a:cubicBezTo>
                    <a:pt x="1164" y="2438"/>
                    <a:pt x="1279" y="2426"/>
                    <a:pt x="1393" y="2391"/>
                  </a:cubicBezTo>
                  <a:cubicBezTo>
                    <a:pt x="1389" y="2484"/>
                    <a:pt x="1411" y="2551"/>
                    <a:pt x="1493" y="26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1" name="Freeform 11">
              <a:extLst>
                <a:ext uri="{FF2B5EF4-FFF2-40B4-BE49-F238E27FC236}">
                  <a16:creationId xmlns:a16="http://schemas.microsoft.com/office/drawing/2014/main" id="{788C7BFC-43FF-4920-85A6-65D89526FC2C}"/>
                </a:ext>
              </a:extLst>
            </p:cNvPr>
            <p:cNvSpPr>
              <a:spLocks noEditPoints="1"/>
            </p:cNvSpPr>
            <p:nvPr/>
          </p:nvSpPr>
          <p:spPr bwMode="auto">
            <a:xfrm>
              <a:off x="3981" y="2316"/>
              <a:ext cx="2005" cy="2004"/>
            </a:xfrm>
            <a:custGeom>
              <a:avLst/>
              <a:gdLst>
                <a:gd name="T0" fmla="*/ 1094 w 1246"/>
                <a:gd name="T1" fmla="*/ 311 h 1247"/>
                <a:gd name="T2" fmla="*/ 1052 w 1246"/>
                <a:gd name="T3" fmla="*/ 391 h 1247"/>
                <a:gd name="T4" fmla="*/ 1108 w 1246"/>
                <a:gd name="T5" fmla="*/ 498 h 1247"/>
                <a:gd name="T6" fmla="*/ 1244 w 1246"/>
                <a:gd name="T7" fmla="*/ 576 h 1247"/>
                <a:gd name="T8" fmla="*/ 1187 w 1246"/>
                <a:gd name="T9" fmla="*/ 733 h 1247"/>
                <a:gd name="T10" fmla="*/ 1090 w 1246"/>
                <a:gd name="T11" fmla="*/ 763 h 1247"/>
                <a:gd name="T12" fmla="*/ 1053 w 1246"/>
                <a:gd name="T13" fmla="*/ 877 h 1247"/>
                <a:gd name="T14" fmla="*/ 1086 w 1246"/>
                <a:gd name="T15" fmla="*/ 1040 h 1247"/>
                <a:gd name="T16" fmla="*/ 937 w 1246"/>
                <a:gd name="T17" fmla="*/ 1096 h 1247"/>
                <a:gd name="T18" fmla="*/ 851 w 1246"/>
                <a:gd name="T19" fmla="*/ 1053 h 1247"/>
                <a:gd name="T20" fmla="*/ 746 w 1246"/>
                <a:gd name="T21" fmla="*/ 1107 h 1247"/>
                <a:gd name="T22" fmla="*/ 663 w 1246"/>
                <a:gd name="T23" fmla="*/ 1246 h 1247"/>
                <a:gd name="T24" fmla="*/ 513 w 1246"/>
                <a:gd name="T25" fmla="*/ 1185 h 1247"/>
                <a:gd name="T26" fmla="*/ 481 w 1246"/>
                <a:gd name="T27" fmla="*/ 1089 h 1247"/>
                <a:gd name="T28" fmla="*/ 370 w 1246"/>
                <a:gd name="T29" fmla="*/ 1054 h 1247"/>
                <a:gd name="T30" fmla="*/ 207 w 1246"/>
                <a:gd name="T31" fmla="*/ 1087 h 1247"/>
                <a:gd name="T32" fmla="*/ 147 w 1246"/>
                <a:gd name="T33" fmla="*/ 944 h 1247"/>
                <a:gd name="T34" fmla="*/ 194 w 1246"/>
                <a:gd name="T35" fmla="*/ 853 h 1247"/>
                <a:gd name="T36" fmla="*/ 139 w 1246"/>
                <a:gd name="T37" fmla="*/ 748 h 1247"/>
                <a:gd name="T38" fmla="*/ 0 w 1246"/>
                <a:gd name="T39" fmla="*/ 661 h 1247"/>
                <a:gd name="T40" fmla="*/ 60 w 1246"/>
                <a:gd name="T41" fmla="*/ 513 h 1247"/>
                <a:gd name="T42" fmla="*/ 158 w 1246"/>
                <a:gd name="T43" fmla="*/ 481 h 1247"/>
                <a:gd name="T44" fmla="*/ 193 w 1246"/>
                <a:gd name="T45" fmla="*/ 370 h 1247"/>
                <a:gd name="T46" fmla="*/ 160 w 1246"/>
                <a:gd name="T47" fmla="*/ 205 h 1247"/>
                <a:gd name="T48" fmla="*/ 306 w 1246"/>
                <a:gd name="T49" fmla="*/ 148 h 1247"/>
                <a:gd name="T50" fmla="*/ 391 w 1246"/>
                <a:gd name="T51" fmla="*/ 195 h 1247"/>
                <a:gd name="T52" fmla="*/ 499 w 1246"/>
                <a:gd name="T53" fmla="*/ 138 h 1247"/>
                <a:gd name="T54" fmla="*/ 587 w 1246"/>
                <a:gd name="T55" fmla="*/ 0 h 1247"/>
                <a:gd name="T56" fmla="*/ 733 w 1246"/>
                <a:gd name="T57" fmla="*/ 57 h 1247"/>
                <a:gd name="T58" fmla="*/ 762 w 1246"/>
                <a:gd name="T59" fmla="*/ 155 h 1247"/>
                <a:gd name="T60" fmla="*/ 876 w 1246"/>
                <a:gd name="T61" fmla="*/ 193 h 1247"/>
                <a:gd name="T62" fmla="*/ 1042 w 1246"/>
                <a:gd name="T63" fmla="*/ 161 h 1247"/>
                <a:gd name="T64" fmla="*/ 1118 w 1246"/>
                <a:gd name="T65" fmla="*/ 261 h 1247"/>
                <a:gd name="T66" fmla="*/ 638 w 1246"/>
                <a:gd name="T67" fmla="*/ 518 h 1247"/>
                <a:gd name="T68" fmla="*/ 633 w 1246"/>
                <a:gd name="T69" fmla="*/ 349 h 1247"/>
                <a:gd name="T70" fmla="*/ 492 w 1246"/>
                <a:gd name="T71" fmla="*/ 599 h 1247"/>
                <a:gd name="T72" fmla="*/ 493 w 1246"/>
                <a:gd name="T73" fmla="*/ 693 h 1247"/>
                <a:gd name="T74" fmla="*/ 613 w 1246"/>
                <a:gd name="T75" fmla="*/ 701 h 1247"/>
                <a:gd name="T76" fmla="*/ 600 w 1246"/>
                <a:gd name="T77" fmla="*/ 897 h 1247"/>
                <a:gd name="T78" fmla="*/ 778 w 1246"/>
                <a:gd name="T79" fmla="*/ 602 h 1247"/>
                <a:gd name="T80" fmla="*/ 634 w 1246"/>
                <a:gd name="T81" fmla="*/ 547 h 1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46" h="1247">
                  <a:moveTo>
                    <a:pt x="1118" y="261"/>
                  </a:moveTo>
                  <a:cubicBezTo>
                    <a:pt x="1109" y="280"/>
                    <a:pt x="1103" y="297"/>
                    <a:pt x="1094" y="311"/>
                  </a:cubicBezTo>
                  <a:cubicBezTo>
                    <a:pt x="1082" y="331"/>
                    <a:pt x="1066" y="349"/>
                    <a:pt x="1054" y="368"/>
                  </a:cubicBezTo>
                  <a:cubicBezTo>
                    <a:pt x="1050" y="374"/>
                    <a:pt x="1050" y="384"/>
                    <a:pt x="1052" y="391"/>
                  </a:cubicBezTo>
                  <a:cubicBezTo>
                    <a:pt x="1064" y="421"/>
                    <a:pt x="1077" y="451"/>
                    <a:pt x="1089" y="481"/>
                  </a:cubicBezTo>
                  <a:cubicBezTo>
                    <a:pt x="1093" y="490"/>
                    <a:pt x="1096" y="496"/>
                    <a:pt x="1108" y="498"/>
                  </a:cubicBezTo>
                  <a:cubicBezTo>
                    <a:pt x="1135" y="501"/>
                    <a:pt x="1161" y="507"/>
                    <a:pt x="1188" y="513"/>
                  </a:cubicBezTo>
                  <a:cubicBezTo>
                    <a:pt x="1221" y="519"/>
                    <a:pt x="1243" y="543"/>
                    <a:pt x="1244" y="576"/>
                  </a:cubicBezTo>
                  <a:cubicBezTo>
                    <a:pt x="1246" y="607"/>
                    <a:pt x="1246" y="637"/>
                    <a:pt x="1245" y="668"/>
                  </a:cubicBezTo>
                  <a:cubicBezTo>
                    <a:pt x="1243" y="702"/>
                    <a:pt x="1221" y="726"/>
                    <a:pt x="1187" y="733"/>
                  </a:cubicBezTo>
                  <a:cubicBezTo>
                    <a:pt x="1161" y="738"/>
                    <a:pt x="1134" y="742"/>
                    <a:pt x="1107" y="748"/>
                  </a:cubicBezTo>
                  <a:cubicBezTo>
                    <a:pt x="1100" y="750"/>
                    <a:pt x="1093" y="756"/>
                    <a:pt x="1090" y="763"/>
                  </a:cubicBezTo>
                  <a:cubicBezTo>
                    <a:pt x="1076" y="793"/>
                    <a:pt x="1063" y="823"/>
                    <a:pt x="1052" y="854"/>
                  </a:cubicBezTo>
                  <a:cubicBezTo>
                    <a:pt x="1049" y="861"/>
                    <a:pt x="1050" y="871"/>
                    <a:pt x="1053" y="877"/>
                  </a:cubicBezTo>
                  <a:cubicBezTo>
                    <a:pt x="1067" y="898"/>
                    <a:pt x="1082" y="919"/>
                    <a:pt x="1096" y="940"/>
                  </a:cubicBezTo>
                  <a:cubicBezTo>
                    <a:pt x="1121" y="977"/>
                    <a:pt x="1117" y="1008"/>
                    <a:pt x="1086" y="1040"/>
                  </a:cubicBezTo>
                  <a:cubicBezTo>
                    <a:pt x="1071" y="1056"/>
                    <a:pt x="1055" y="1071"/>
                    <a:pt x="1040" y="1087"/>
                  </a:cubicBezTo>
                  <a:cubicBezTo>
                    <a:pt x="1008" y="1118"/>
                    <a:pt x="975" y="1121"/>
                    <a:pt x="937" y="1096"/>
                  </a:cubicBezTo>
                  <a:cubicBezTo>
                    <a:pt x="917" y="1082"/>
                    <a:pt x="897" y="1069"/>
                    <a:pt x="878" y="1055"/>
                  </a:cubicBezTo>
                  <a:cubicBezTo>
                    <a:pt x="869" y="1048"/>
                    <a:pt x="862" y="1048"/>
                    <a:pt x="851" y="1053"/>
                  </a:cubicBezTo>
                  <a:cubicBezTo>
                    <a:pt x="823" y="1066"/>
                    <a:pt x="793" y="1078"/>
                    <a:pt x="763" y="1089"/>
                  </a:cubicBezTo>
                  <a:cubicBezTo>
                    <a:pt x="754" y="1093"/>
                    <a:pt x="748" y="1096"/>
                    <a:pt x="746" y="1107"/>
                  </a:cubicBezTo>
                  <a:cubicBezTo>
                    <a:pt x="743" y="1134"/>
                    <a:pt x="737" y="1160"/>
                    <a:pt x="732" y="1186"/>
                  </a:cubicBezTo>
                  <a:cubicBezTo>
                    <a:pt x="725" y="1222"/>
                    <a:pt x="701" y="1244"/>
                    <a:pt x="663" y="1246"/>
                  </a:cubicBezTo>
                  <a:cubicBezTo>
                    <a:pt x="637" y="1247"/>
                    <a:pt x="610" y="1247"/>
                    <a:pt x="583" y="1246"/>
                  </a:cubicBezTo>
                  <a:cubicBezTo>
                    <a:pt x="546" y="1245"/>
                    <a:pt x="520" y="1222"/>
                    <a:pt x="513" y="1185"/>
                  </a:cubicBezTo>
                  <a:cubicBezTo>
                    <a:pt x="508" y="1161"/>
                    <a:pt x="504" y="1136"/>
                    <a:pt x="500" y="1112"/>
                  </a:cubicBezTo>
                  <a:cubicBezTo>
                    <a:pt x="499" y="1099"/>
                    <a:pt x="494" y="1093"/>
                    <a:pt x="481" y="1089"/>
                  </a:cubicBezTo>
                  <a:cubicBezTo>
                    <a:pt x="451" y="1078"/>
                    <a:pt x="422" y="1064"/>
                    <a:pt x="393" y="1053"/>
                  </a:cubicBezTo>
                  <a:cubicBezTo>
                    <a:pt x="386" y="1050"/>
                    <a:pt x="376" y="1050"/>
                    <a:pt x="370" y="1054"/>
                  </a:cubicBezTo>
                  <a:cubicBezTo>
                    <a:pt x="348" y="1067"/>
                    <a:pt x="328" y="1083"/>
                    <a:pt x="307" y="1097"/>
                  </a:cubicBezTo>
                  <a:cubicBezTo>
                    <a:pt x="270" y="1121"/>
                    <a:pt x="239" y="1118"/>
                    <a:pt x="207" y="1087"/>
                  </a:cubicBezTo>
                  <a:cubicBezTo>
                    <a:pt x="190" y="1071"/>
                    <a:pt x="174" y="1054"/>
                    <a:pt x="157" y="1037"/>
                  </a:cubicBezTo>
                  <a:cubicBezTo>
                    <a:pt x="129" y="1008"/>
                    <a:pt x="126" y="978"/>
                    <a:pt x="147" y="944"/>
                  </a:cubicBezTo>
                  <a:cubicBezTo>
                    <a:pt x="162" y="921"/>
                    <a:pt x="177" y="899"/>
                    <a:pt x="193" y="878"/>
                  </a:cubicBezTo>
                  <a:cubicBezTo>
                    <a:pt x="199" y="869"/>
                    <a:pt x="199" y="863"/>
                    <a:pt x="194" y="853"/>
                  </a:cubicBezTo>
                  <a:cubicBezTo>
                    <a:pt x="181" y="824"/>
                    <a:pt x="169" y="793"/>
                    <a:pt x="156" y="763"/>
                  </a:cubicBezTo>
                  <a:cubicBezTo>
                    <a:pt x="153" y="757"/>
                    <a:pt x="146" y="750"/>
                    <a:pt x="139" y="748"/>
                  </a:cubicBezTo>
                  <a:cubicBezTo>
                    <a:pt x="114" y="742"/>
                    <a:pt x="87" y="738"/>
                    <a:pt x="61" y="733"/>
                  </a:cubicBezTo>
                  <a:cubicBezTo>
                    <a:pt x="23" y="726"/>
                    <a:pt x="0" y="699"/>
                    <a:pt x="0" y="661"/>
                  </a:cubicBezTo>
                  <a:cubicBezTo>
                    <a:pt x="0" y="635"/>
                    <a:pt x="0" y="610"/>
                    <a:pt x="0" y="585"/>
                  </a:cubicBezTo>
                  <a:cubicBezTo>
                    <a:pt x="1" y="548"/>
                    <a:pt x="24" y="520"/>
                    <a:pt x="60" y="513"/>
                  </a:cubicBezTo>
                  <a:cubicBezTo>
                    <a:pt x="85" y="508"/>
                    <a:pt x="110" y="504"/>
                    <a:pt x="135" y="500"/>
                  </a:cubicBezTo>
                  <a:cubicBezTo>
                    <a:pt x="147" y="498"/>
                    <a:pt x="153" y="494"/>
                    <a:pt x="158" y="481"/>
                  </a:cubicBezTo>
                  <a:cubicBezTo>
                    <a:pt x="168" y="451"/>
                    <a:pt x="183" y="422"/>
                    <a:pt x="194" y="392"/>
                  </a:cubicBezTo>
                  <a:cubicBezTo>
                    <a:pt x="197" y="386"/>
                    <a:pt x="196" y="376"/>
                    <a:pt x="193" y="370"/>
                  </a:cubicBezTo>
                  <a:cubicBezTo>
                    <a:pt x="180" y="350"/>
                    <a:pt x="166" y="330"/>
                    <a:pt x="152" y="311"/>
                  </a:cubicBezTo>
                  <a:cubicBezTo>
                    <a:pt x="125" y="272"/>
                    <a:pt x="127" y="239"/>
                    <a:pt x="160" y="205"/>
                  </a:cubicBezTo>
                  <a:cubicBezTo>
                    <a:pt x="176" y="189"/>
                    <a:pt x="192" y="173"/>
                    <a:pt x="208" y="157"/>
                  </a:cubicBezTo>
                  <a:cubicBezTo>
                    <a:pt x="239" y="128"/>
                    <a:pt x="271" y="125"/>
                    <a:pt x="306" y="148"/>
                  </a:cubicBezTo>
                  <a:cubicBezTo>
                    <a:pt x="328" y="163"/>
                    <a:pt x="349" y="179"/>
                    <a:pt x="372" y="194"/>
                  </a:cubicBezTo>
                  <a:cubicBezTo>
                    <a:pt x="376" y="197"/>
                    <a:pt x="385" y="197"/>
                    <a:pt x="391" y="195"/>
                  </a:cubicBezTo>
                  <a:cubicBezTo>
                    <a:pt x="422" y="183"/>
                    <a:pt x="453" y="170"/>
                    <a:pt x="484" y="156"/>
                  </a:cubicBezTo>
                  <a:cubicBezTo>
                    <a:pt x="490" y="153"/>
                    <a:pt x="498" y="145"/>
                    <a:pt x="499" y="138"/>
                  </a:cubicBezTo>
                  <a:cubicBezTo>
                    <a:pt x="505" y="114"/>
                    <a:pt x="508" y="90"/>
                    <a:pt x="512" y="66"/>
                  </a:cubicBezTo>
                  <a:cubicBezTo>
                    <a:pt x="519" y="24"/>
                    <a:pt x="545" y="1"/>
                    <a:pt x="587" y="0"/>
                  </a:cubicBezTo>
                  <a:cubicBezTo>
                    <a:pt x="612" y="0"/>
                    <a:pt x="638" y="0"/>
                    <a:pt x="663" y="1"/>
                  </a:cubicBezTo>
                  <a:cubicBezTo>
                    <a:pt x="699" y="1"/>
                    <a:pt x="725" y="21"/>
                    <a:pt x="733" y="57"/>
                  </a:cubicBezTo>
                  <a:cubicBezTo>
                    <a:pt x="739" y="84"/>
                    <a:pt x="742" y="111"/>
                    <a:pt x="748" y="137"/>
                  </a:cubicBezTo>
                  <a:cubicBezTo>
                    <a:pt x="750" y="144"/>
                    <a:pt x="756" y="152"/>
                    <a:pt x="762" y="155"/>
                  </a:cubicBezTo>
                  <a:cubicBezTo>
                    <a:pt x="794" y="170"/>
                    <a:pt x="825" y="183"/>
                    <a:pt x="857" y="195"/>
                  </a:cubicBezTo>
                  <a:cubicBezTo>
                    <a:pt x="863" y="198"/>
                    <a:pt x="872" y="197"/>
                    <a:pt x="876" y="193"/>
                  </a:cubicBezTo>
                  <a:cubicBezTo>
                    <a:pt x="896" y="180"/>
                    <a:pt x="916" y="166"/>
                    <a:pt x="935" y="152"/>
                  </a:cubicBezTo>
                  <a:cubicBezTo>
                    <a:pt x="975" y="124"/>
                    <a:pt x="1008" y="127"/>
                    <a:pt x="1042" y="161"/>
                  </a:cubicBezTo>
                  <a:cubicBezTo>
                    <a:pt x="1059" y="178"/>
                    <a:pt x="1078" y="193"/>
                    <a:pt x="1093" y="212"/>
                  </a:cubicBezTo>
                  <a:cubicBezTo>
                    <a:pt x="1104" y="226"/>
                    <a:pt x="1110" y="244"/>
                    <a:pt x="1118" y="261"/>
                  </a:cubicBezTo>
                  <a:close/>
                  <a:moveTo>
                    <a:pt x="634" y="547"/>
                  </a:moveTo>
                  <a:cubicBezTo>
                    <a:pt x="636" y="535"/>
                    <a:pt x="637" y="527"/>
                    <a:pt x="638" y="518"/>
                  </a:cubicBezTo>
                  <a:cubicBezTo>
                    <a:pt x="646" y="471"/>
                    <a:pt x="654" y="424"/>
                    <a:pt x="661" y="377"/>
                  </a:cubicBezTo>
                  <a:cubicBezTo>
                    <a:pt x="664" y="357"/>
                    <a:pt x="651" y="344"/>
                    <a:pt x="633" y="349"/>
                  </a:cubicBezTo>
                  <a:cubicBezTo>
                    <a:pt x="625" y="351"/>
                    <a:pt x="618" y="360"/>
                    <a:pt x="613" y="368"/>
                  </a:cubicBezTo>
                  <a:cubicBezTo>
                    <a:pt x="572" y="445"/>
                    <a:pt x="532" y="522"/>
                    <a:pt x="492" y="599"/>
                  </a:cubicBezTo>
                  <a:cubicBezTo>
                    <a:pt x="483" y="616"/>
                    <a:pt x="473" y="632"/>
                    <a:pt x="466" y="649"/>
                  </a:cubicBezTo>
                  <a:cubicBezTo>
                    <a:pt x="455" y="672"/>
                    <a:pt x="468" y="692"/>
                    <a:pt x="493" y="693"/>
                  </a:cubicBezTo>
                  <a:cubicBezTo>
                    <a:pt x="514" y="695"/>
                    <a:pt x="534" y="696"/>
                    <a:pt x="555" y="697"/>
                  </a:cubicBezTo>
                  <a:cubicBezTo>
                    <a:pt x="574" y="698"/>
                    <a:pt x="593" y="699"/>
                    <a:pt x="613" y="701"/>
                  </a:cubicBezTo>
                  <a:cubicBezTo>
                    <a:pt x="604" y="757"/>
                    <a:pt x="595" y="811"/>
                    <a:pt x="586" y="865"/>
                  </a:cubicBezTo>
                  <a:cubicBezTo>
                    <a:pt x="583" y="879"/>
                    <a:pt x="584" y="892"/>
                    <a:pt x="600" y="897"/>
                  </a:cubicBezTo>
                  <a:cubicBezTo>
                    <a:pt x="616" y="902"/>
                    <a:pt x="625" y="895"/>
                    <a:pt x="632" y="881"/>
                  </a:cubicBezTo>
                  <a:cubicBezTo>
                    <a:pt x="681" y="788"/>
                    <a:pt x="730" y="695"/>
                    <a:pt x="778" y="602"/>
                  </a:cubicBezTo>
                  <a:cubicBezTo>
                    <a:pt x="793" y="574"/>
                    <a:pt x="780" y="554"/>
                    <a:pt x="748" y="553"/>
                  </a:cubicBezTo>
                  <a:cubicBezTo>
                    <a:pt x="711" y="551"/>
                    <a:pt x="674" y="549"/>
                    <a:pt x="634" y="5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2" name="Freeform 12">
              <a:extLst>
                <a:ext uri="{FF2B5EF4-FFF2-40B4-BE49-F238E27FC236}">
                  <a16:creationId xmlns:a16="http://schemas.microsoft.com/office/drawing/2014/main" id="{4A47C93D-47FB-44B8-9CB2-3863AC2412F8}"/>
                </a:ext>
              </a:extLst>
            </p:cNvPr>
            <p:cNvSpPr>
              <a:spLocks/>
            </p:cNvSpPr>
            <p:nvPr/>
          </p:nvSpPr>
          <p:spPr bwMode="auto">
            <a:xfrm>
              <a:off x="2441" y="1446"/>
              <a:ext cx="1170" cy="1166"/>
            </a:xfrm>
            <a:custGeom>
              <a:avLst/>
              <a:gdLst>
                <a:gd name="T0" fmla="*/ 365 w 727"/>
                <a:gd name="T1" fmla="*/ 725 h 725"/>
                <a:gd name="T2" fmla="*/ 81 w 727"/>
                <a:gd name="T3" fmla="*/ 725 h 725"/>
                <a:gd name="T4" fmla="*/ 1 w 727"/>
                <a:gd name="T5" fmla="*/ 644 h 725"/>
                <a:gd name="T6" fmla="*/ 175 w 727"/>
                <a:gd name="T7" fmla="*/ 213 h 725"/>
                <a:gd name="T8" fmla="*/ 534 w 727"/>
                <a:gd name="T9" fmla="*/ 12 h 725"/>
                <a:gd name="T10" fmla="*/ 659 w 727"/>
                <a:gd name="T11" fmla="*/ 1 h 725"/>
                <a:gd name="T12" fmla="*/ 726 w 727"/>
                <a:gd name="T13" fmla="*/ 63 h 725"/>
                <a:gd name="T14" fmla="*/ 727 w 727"/>
                <a:gd name="T15" fmla="*/ 83 h 725"/>
                <a:gd name="T16" fmla="*/ 727 w 727"/>
                <a:gd name="T17" fmla="*/ 641 h 725"/>
                <a:gd name="T18" fmla="*/ 722 w 727"/>
                <a:gd name="T19" fmla="*/ 679 h 725"/>
                <a:gd name="T20" fmla="*/ 651 w 727"/>
                <a:gd name="T21" fmla="*/ 725 h 725"/>
                <a:gd name="T22" fmla="*/ 365 w 727"/>
                <a:gd name="T23" fmla="*/ 725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7" h="725">
                  <a:moveTo>
                    <a:pt x="365" y="725"/>
                  </a:moveTo>
                  <a:cubicBezTo>
                    <a:pt x="270" y="725"/>
                    <a:pt x="176" y="725"/>
                    <a:pt x="81" y="725"/>
                  </a:cubicBezTo>
                  <a:cubicBezTo>
                    <a:pt x="27" y="725"/>
                    <a:pt x="0" y="698"/>
                    <a:pt x="1" y="644"/>
                  </a:cubicBezTo>
                  <a:cubicBezTo>
                    <a:pt x="7" y="479"/>
                    <a:pt x="64" y="335"/>
                    <a:pt x="175" y="213"/>
                  </a:cubicBezTo>
                  <a:cubicBezTo>
                    <a:pt x="272" y="106"/>
                    <a:pt x="394" y="41"/>
                    <a:pt x="534" y="12"/>
                  </a:cubicBezTo>
                  <a:cubicBezTo>
                    <a:pt x="575" y="4"/>
                    <a:pt x="618" y="2"/>
                    <a:pt x="659" y="1"/>
                  </a:cubicBezTo>
                  <a:cubicBezTo>
                    <a:pt x="697" y="0"/>
                    <a:pt x="723" y="25"/>
                    <a:pt x="726" y="63"/>
                  </a:cubicBezTo>
                  <a:cubicBezTo>
                    <a:pt x="727" y="70"/>
                    <a:pt x="727" y="77"/>
                    <a:pt x="727" y="83"/>
                  </a:cubicBezTo>
                  <a:cubicBezTo>
                    <a:pt x="727" y="269"/>
                    <a:pt x="727" y="455"/>
                    <a:pt x="727" y="641"/>
                  </a:cubicBezTo>
                  <a:cubicBezTo>
                    <a:pt x="727" y="654"/>
                    <a:pt x="726" y="667"/>
                    <a:pt x="722" y="679"/>
                  </a:cubicBezTo>
                  <a:cubicBezTo>
                    <a:pt x="713" y="709"/>
                    <a:pt x="687" y="725"/>
                    <a:pt x="651" y="725"/>
                  </a:cubicBezTo>
                  <a:cubicBezTo>
                    <a:pt x="556" y="725"/>
                    <a:pt x="460" y="725"/>
                    <a:pt x="365" y="7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3" name="Freeform 13">
              <a:extLst>
                <a:ext uri="{FF2B5EF4-FFF2-40B4-BE49-F238E27FC236}">
                  <a16:creationId xmlns:a16="http://schemas.microsoft.com/office/drawing/2014/main" id="{D9D69687-C521-467E-AA16-A255F0866620}"/>
                </a:ext>
              </a:extLst>
            </p:cNvPr>
            <p:cNvSpPr>
              <a:spLocks/>
            </p:cNvSpPr>
            <p:nvPr/>
          </p:nvSpPr>
          <p:spPr bwMode="auto">
            <a:xfrm>
              <a:off x="3852" y="1561"/>
              <a:ext cx="245" cy="242"/>
            </a:xfrm>
            <a:custGeom>
              <a:avLst/>
              <a:gdLst>
                <a:gd name="T0" fmla="*/ 76 w 152"/>
                <a:gd name="T1" fmla="*/ 151 h 151"/>
                <a:gd name="T2" fmla="*/ 0 w 152"/>
                <a:gd name="T3" fmla="*/ 77 h 151"/>
                <a:gd name="T4" fmla="*/ 75 w 152"/>
                <a:gd name="T5" fmla="*/ 0 h 151"/>
                <a:gd name="T6" fmla="*/ 152 w 152"/>
                <a:gd name="T7" fmla="*/ 76 h 151"/>
                <a:gd name="T8" fmla="*/ 76 w 152"/>
                <a:gd name="T9" fmla="*/ 151 h 151"/>
              </a:gdLst>
              <a:ahLst/>
              <a:cxnLst>
                <a:cxn ang="0">
                  <a:pos x="T0" y="T1"/>
                </a:cxn>
                <a:cxn ang="0">
                  <a:pos x="T2" y="T3"/>
                </a:cxn>
                <a:cxn ang="0">
                  <a:pos x="T4" y="T5"/>
                </a:cxn>
                <a:cxn ang="0">
                  <a:pos x="T6" y="T7"/>
                </a:cxn>
                <a:cxn ang="0">
                  <a:pos x="T8" y="T9"/>
                </a:cxn>
              </a:cxnLst>
              <a:rect l="0" t="0" r="r" b="b"/>
              <a:pathLst>
                <a:path w="152" h="151">
                  <a:moveTo>
                    <a:pt x="76" y="151"/>
                  </a:moveTo>
                  <a:cubicBezTo>
                    <a:pt x="35" y="151"/>
                    <a:pt x="1" y="117"/>
                    <a:pt x="0" y="77"/>
                  </a:cubicBezTo>
                  <a:cubicBezTo>
                    <a:pt x="0" y="35"/>
                    <a:pt x="34" y="0"/>
                    <a:pt x="75" y="0"/>
                  </a:cubicBezTo>
                  <a:cubicBezTo>
                    <a:pt x="116" y="0"/>
                    <a:pt x="152" y="36"/>
                    <a:pt x="152" y="76"/>
                  </a:cubicBezTo>
                  <a:cubicBezTo>
                    <a:pt x="151" y="116"/>
                    <a:pt x="116" y="151"/>
                    <a:pt x="76" y="1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4" name="Freeform 14">
              <a:extLst>
                <a:ext uri="{FF2B5EF4-FFF2-40B4-BE49-F238E27FC236}">
                  <a16:creationId xmlns:a16="http://schemas.microsoft.com/office/drawing/2014/main" id="{BC442873-5DE1-48D2-82B4-2C76AA1F0E1E}"/>
                </a:ext>
              </a:extLst>
            </p:cNvPr>
            <p:cNvSpPr>
              <a:spLocks/>
            </p:cNvSpPr>
            <p:nvPr/>
          </p:nvSpPr>
          <p:spPr bwMode="auto">
            <a:xfrm>
              <a:off x="4200" y="1905"/>
              <a:ext cx="246" cy="245"/>
            </a:xfrm>
            <a:custGeom>
              <a:avLst/>
              <a:gdLst>
                <a:gd name="T0" fmla="*/ 74 w 153"/>
                <a:gd name="T1" fmla="*/ 1 h 153"/>
                <a:gd name="T2" fmla="*/ 151 w 153"/>
                <a:gd name="T3" fmla="*/ 75 h 153"/>
                <a:gd name="T4" fmla="*/ 76 w 153"/>
                <a:gd name="T5" fmla="*/ 153 h 153"/>
                <a:gd name="T6" fmla="*/ 0 w 153"/>
                <a:gd name="T7" fmla="*/ 76 h 153"/>
                <a:gd name="T8" fmla="*/ 74 w 153"/>
                <a:gd name="T9" fmla="*/ 1 h 153"/>
              </a:gdLst>
              <a:ahLst/>
              <a:cxnLst>
                <a:cxn ang="0">
                  <a:pos x="T0" y="T1"/>
                </a:cxn>
                <a:cxn ang="0">
                  <a:pos x="T2" y="T3"/>
                </a:cxn>
                <a:cxn ang="0">
                  <a:pos x="T4" y="T5"/>
                </a:cxn>
                <a:cxn ang="0">
                  <a:pos x="T6" y="T7"/>
                </a:cxn>
                <a:cxn ang="0">
                  <a:pos x="T8" y="T9"/>
                </a:cxn>
              </a:cxnLst>
              <a:rect l="0" t="0" r="r" b="b"/>
              <a:pathLst>
                <a:path w="153" h="153">
                  <a:moveTo>
                    <a:pt x="74" y="1"/>
                  </a:moveTo>
                  <a:cubicBezTo>
                    <a:pt x="112" y="0"/>
                    <a:pt x="150" y="37"/>
                    <a:pt x="151" y="75"/>
                  </a:cubicBezTo>
                  <a:cubicBezTo>
                    <a:pt x="153" y="116"/>
                    <a:pt x="117" y="153"/>
                    <a:pt x="76" y="153"/>
                  </a:cubicBezTo>
                  <a:cubicBezTo>
                    <a:pt x="35" y="153"/>
                    <a:pt x="1" y="118"/>
                    <a:pt x="0" y="76"/>
                  </a:cubicBezTo>
                  <a:cubicBezTo>
                    <a:pt x="0" y="38"/>
                    <a:pt x="36" y="1"/>
                    <a:pt x="7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5" name="Freeform 15">
              <a:extLst>
                <a:ext uri="{FF2B5EF4-FFF2-40B4-BE49-F238E27FC236}">
                  <a16:creationId xmlns:a16="http://schemas.microsoft.com/office/drawing/2014/main" id="{413E22FF-02AB-47FE-8CEA-6FFF37334E33}"/>
                </a:ext>
              </a:extLst>
            </p:cNvPr>
            <p:cNvSpPr>
              <a:spLocks/>
            </p:cNvSpPr>
            <p:nvPr/>
          </p:nvSpPr>
          <p:spPr bwMode="auto">
            <a:xfrm>
              <a:off x="2557" y="2858"/>
              <a:ext cx="239" cy="242"/>
            </a:xfrm>
            <a:custGeom>
              <a:avLst/>
              <a:gdLst>
                <a:gd name="T0" fmla="*/ 0 w 149"/>
                <a:gd name="T1" fmla="*/ 74 h 151"/>
                <a:gd name="T2" fmla="*/ 73 w 149"/>
                <a:gd name="T3" fmla="*/ 0 h 151"/>
                <a:gd name="T4" fmla="*/ 149 w 149"/>
                <a:gd name="T5" fmla="*/ 75 h 151"/>
                <a:gd name="T6" fmla="*/ 76 w 149"/>
                <a:gd name="T7" fmla="*/ 151 h 151"/>
                <a:gd name="T8" fmla="*/ 0 w 149"/>
                <a:gd name="T9" fmla="*/ 74 h 151"/>
              </a:gdLst>
              <a:ahLst/>
              <a:cxnLst>
                <a:cxn ang="0">
                  <a:pos x="T0" y="T1"/>
                </a:cxn>
                <a:cxn ang="0">
                  <a:pos x="T2" y="T3"/>
                </a:cxn>
                <a:cxn ang="0">
                  <a:pos x="T4" y="T5"/>
                </a:cxn>
                <a:cxn ang="0">
                  <a:pos x="T6" y="T7"/>
                </a:cxn>
                <a:cxn ang="0">
                  <a:pos x="T8" y="T9"/>
                </a:cxn>
              </a:cxnLst>
              <a:rect l="0" t="0" r="r" b="b"/>
              <a:pathLst>
                <a:path w="149" h="151">
                  <a:moveTo>
                    <a:pt x="0" y="74"/>
                  </a:moveTo>
                  <a:cubicBezTo>
                    <a:pt x="0" y="34"/>
                    <a:pt x="34" y="0"/>
                    <a:pt x="73" y="0"/>
                  </a:cubicBezTo>
                  <a:cubicBezTo>
                    <a:pt x="117" y="0"/>
                    <a:pt x="149" y="31"/>
                    <a:pt x="149" y="75"/>
                  </a:cubicBezTo>
                  <a:cubicBezTo>
                    <a:pt x="149" y="116"/>
                    <a:pt x="115" y="151"/>
                    <a:pt x="76" y="151"/>
                  </a:cubicBezTo>
                  <a:cubicBezTo>
                    <a:pt x="34" y="151"/>
                    <a:pt x="0" y="116"/>
                    <a:pt x="0"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6" name="Freeform 16">
              <a:extLst>
                <a:ext uri="{FF2B5EF4-FFF2-40B4-BE49-F238E27FC236}">
                  <a16:creationId xmlns:a16="http://schemas.microsoft.com/office/drawing/2014/main" id="{A36DD6E3-D5AC-47BD-81EE-062D25BCB92B}"/>
                </a:ext>
              </a:extLst>
            </p:cNvPr>
            <p:cNvSpPr>
              <a:spLocks/>
            </p:cNvSpPr>
            <p:nvPr/>
          </p:nvSpPr>
          <p:spPr bwMode="auto">
            <a:xfrm>
              <a:off x="2904" y="3205"/>
              <a:ext cx="240" cy="239"/>
            </a:xfrm>
            <a:custGeom>
              <a:avLst/>
              <a:gdLst>
                <a:gd name="T0" fmla="*/ 149 w 149"/>
                <a:gd name="T1" fmla="*/ 75 h 149"/>
                <a:gd name="T2" fmla="*/ 75 w 149"/>
                <a:gd name="T3" fmla="*/ 149 h 149"/>
                <a:gd name="T4" fmla="*/ 1 w 149"/>
                <a:gd name="T5" fmla="*/ 76 h 149"/>
                <a:gd name="T6" fmla="*/ 74 w 149"/>
                <a:gd name="T7" fmla="*/ 0 h 149"/>
                <a:gd name="T8" fmla="*/ 149 w 149"/>
                <a:gd name="T9" fmla="*/ 75 h 149"/>
              </a:gdLst>
              <a:ahLst/>
              <a:cxnLst>
                <a:cxn ang="0">
                  <a:pos x="T0" y="T1"/>
                </a:cxn>
                <a:cxn ang="0">
                  <a:pos x="T2" y="T3"/>
                </a:cxn>
                <a:cxn ang="0">
                  <a:pos x="T4" y="T5"/>
                </a:cxn>
                <a:cxn ang="0">
                  <a:pos x="T6" y="T7"/>
                </a:cxn>
                <a:cxn ang="0">
                  <a:pos x="T8" y="T9"/>
                </a:cxn>
              </a:cxnLst>
              <a:rect l="0" t="0" r="r" b="b"/>
              <a:pathLst>
                <a:path w="149" h="149">
                  <a:moveTo>
                    <a:pt x="149" y="75"/>
                  </a:moveTo>
                  <a:cubicBezTo>
                    <a:pt x="149" y="117"/>
                    <a:pt x="116" y="149"/>
                    <a:pt x="75" y="149"/>
                  </a:cubicBezTo>
                  <a:cubicBezTo>
                    <a:pt x="34" y="149"/>
                    <a:pt x="1" y="116"/>
                    <a:pt x="1" y="76"/>
                  </a:cubicBezTo>
                  <a:cubicBezTo>
                    <a:pt x="0" y="34"/>
                    <a:pt x="33" y="0"/>
                    <a:pt x="74" y="0"/>
                  </a:cubicBezTo>
                  <a:cubicBezTo>
                    <a:pt x="118" y="0"/>
                    <a:pt x="149" y="31"/>
                    <a:pt x="149"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7" name="Freeform 17">
              <a:extLst>
                <a:ext uri="{FF2B5EF4-FFF2-40B4-BE49-F238E27FC236}">
                  <a16:creationId xmlns:a16="http://schemas.microsoft.com/office/drawing/2014/main" id="{E731F250-9B49-4C85-999E-454196F16632}"/>
                </a:ext>
              </a:extLst>
            </p:cNvPr>
            <p:cNvSpPr>
              <a:spLocks/>
            </p:cNvSpPr>
            <p:nvPr/>
          </p:nvSpPr>
          <p:spPr bwMode="auto">
            <a:xfrm>
              <a:off x="3382" y="3330"/>
              <a:ext cx="238" cy="241"/>
            </a:xfrm>
            <a:custGeom>
              <a:avLst/>
              <a:gdLst>
                <a:gd name="T0" fmla="*/ 148 w 148"/>
                <a:gd name="T1" fmla="*/ 74 h 150"/>
                <a:gd name="T2" fmla="*/ 76 w 148"/>
                <a:gd name="T3" fmla="*/ 150 h 150"/>
                <a:gd name="T4" fmla="*/ 0 w 148"/>
                <a:gd name="T5" fmla="*/ 74 h 150"/>
                <a:gd name="T6" fmla="*/ 74 w 148"/>
                <a:gd name="T7" fmla="*/ 0 h 150"/>
                <a:gd name="T8" fmla="*/ 148 w 148"/>
                <a:gd name="T9" fmla="*/ 74 h 150"/>
              </a:gdLst>
              <a:ahLst/>
              <a:cxnLst>
                <a:cxn ang="0">
                  <a:pos x="T0" y="T1"/>
                </a:cxn>
                <a:cxn ang="0">
                  <a:pos x="T2" y="T3"/>
                </a:cxn>
                <a:cxn ang="0">
                  <a:pos x="T4" y="T5"/>
                </a:cxn>
                <a:cxn ang="0">
                  <a:pos x="T6" y="T7"/>
                </a:cxn>
                <a:cxn ang="0">
                  <a:pos x="T8" y="T9"/>
                </a:cxn>
              </a:cxnLst>
              <a:rect l="0" t="0" r="r" b="b"/>
              <a:pathLst>
                <a:path w="148" h="150">
                  <a:moveTo>
                    <a:pt x="148" y="74"/>
                  </a:moveTo>
                  <a:cubicBezTo>
                    <a:pt x="148" y="114"/>
                    <a:pt x="114" y="150"/>
                    <a:pt x="76" y="150"/>
                  </a:cubicBezTo>
                  <a:cubicBezTo>
                    <a:pt x="34" y="150"/>
                    <a:pt x="0" y="116"/>
                    <a:pt x="0" y="74"/>
                  </a:cubicBezTo>
                  <a:cubicBezTo>
                    <a:pt x="1" y="33"/>
                    <a:pt x="33" y="1"/>
                    <a:pt x="74" y="0"/>
                  </a:cubicBezTo>
                  <a:cubicBezTo>
                    <a:pt x="114" y="0"/>
                    <a:pt x="148" y="34"/>
                    <a:pt x="148"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cxnSp>
        <p:nvCxnSpPr>
          <p:cNvPr id="38" name="Straight Connector 37">
            <a:extLst>
              <a:ext uri="{FF2B5EF4-FFF2-40B4-BE49-F238E27FC236}">
                <a16:creationId xmlns:a16="http://schemas.microsoft.com/office/drawing/2014/main" id="{6D122862-A8B0-4C54-8394-F3CBD3D62F53}"/>
              </a:ext>
            </a:extLst>
          </p:cNvPr>
          <p:cNvCxnSpPr>
            <a:cxnSpLocks/>
          </p:cNvCxnSpPr>
          <p:nvPr/>
        </p:nvCxnSpPr>
        <p:spPr>
          <a:xfrm>
            <a:off x="3697288" y="3685854"/>
            <a:ext cx="0" cy="124498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16AF5679-D65C-4043-9D49-31ED0BB35077}"/>
              </a:ext>
            </a:extLst>
          </p:cNvPr>
          <p:cNvSpPr/>
          <p:nvPr/>
        </p:nvSpPr>
        <p:spPr>
          <a:xfrm>
            <a:off x="1762126" y="4499533"/>
            <a:ext cx="1695450" cy="250999"/>
          </a:xfrm>
          <a:prstGeom prst="rect">
            <a:avLst/>
          </a:prstGeom>
        </p:spPr>
        <p:txBody>
          <a:bodyPr wrap="square" lIns="0" tIns="0" rIns="0" bIns="0">
            <a:noAutofit/>
          </a:bodyPr>
          <a:lstStyle/>
          <a:p>
            <a:pPr algn="ctr"/>
            <a:r>
              <a:rPr lang="en-US" sz="1400" dirty="0">
                <a:solidFill>
                  <a:srgbClr val="333333"/>
                </a:solidFill>
                <a:latin typeface="Proxima Nova Light" panose="02000506030000020004"/>
              </a:rPr>
              <a:t>High-performance</a:t>
            </a:r>
          </a:p>
        </p:txBody>
      </p:sp>
      <p:sp>
        <p:nvSpPr>
          <p:cNvPr id="43" name="Rectangle 42">
            <a:extLst>
              <a:ext uri="{FF2B5EF4-FFF2-40B4-BE49-F238E27FC236}">
                <a16:creationId xmlns:a16="http://schemas.microsoft.com/office/drawing/2014/main" id="{FE9F5C16-54AE-44DB-836F-EABDE26A257F}"/>
              </a:ext>
            </a:extLst>
          </p:cNvPr>
          <p:cNvSpPr/>
          <p:nvPr/>
        </p:nvSpPr>
        <p:spPr>
          <a:xfrm>
            <a:off x="3937001" y="4499533"/>
            <a:ext cx="1914523" cy="250999"/>
          </a:xfrm>
          <a:prstGeom prst="rect">
            <a:avLst/>
          </a:prstGeom>
        </p:spPr>
        <p:txBody>
          <a:bodyPr wrap="square" lIns="0" tIns="0" rIns="0" bIns="0">
            <a:noAutofit/>
          </a:bodyPr>
          <a:lstStyle/>
          <a:p>
            <a:pPr algn="ctr"/>
            <a:r>
              <a:rPr lang="en-US" sz="1400" dirty="0">
                <a:solidFill>
                  <a:srgbClr val="333333"/>
                </a:solidFill>
                <a:latin typeface="Proxima Nova Light" panose="02000506030000020004"/>
              </a:rPr>
              <a:t>Sustainable organization</a:t>
            </a:r>
          </a:p>
        </p:txBody>
      </p:sp>
      <p:sp>
        <p:nvSpPr>
          <p:cNvPr id="44" name="Rectangle 43">
            <a:extLst>
              <a:ext uri="{FF2B5EF4-FFF2-40B4-BE49-F238E27FC236}">
                <a16:creationId xmlns:a16="http://schemas.microsoft.com/office/drawing/2014/main" id="{F4470425-DA0D-4063-9244-D89CBA128B60}"/>
              </a:ext>
            </a:extLst>
          </p:cNvPr>
          <p:cNvSpPr/>
          <p:nvPr/>
        </p:nvSpPr>
        <p:spPr>
          <a:xfrm>
            <a:off x="1524000" y="5133976"/>
            <a:ext cx="9144000" cy="3238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1B3B68"/>
                </a:solidFill>
              </a:rPr>
              <a:t>It is a part of your business strategy</a:t>
            </a:r>
            <a:endParaRPr lang="en-GB" sz="1600" b="1" dirty="0">
              <a:solidFill>
                <a:srgbClr val="1B3B68"/>
              </a:solidFill>
            </a:endParaRPr>
          </a:p>
        </p:txBody>
      </p:sp>
      <p:cxnSp>
        <p:nvCxnSpPr>
          <p:cNvPr id="45" name="Straight Connector 44">
            <a:extLst>
              <a:ext uri="{FF2B5EF4-FFF2-40B4-BE49-F238E27FC236}">
                <a16:creationId xmlns:a16="http://schemas.microsoft.com/office/drawing/2014/main" id="{7604B170-A0C7-4E62-BC8A-CB4C9663DF9D}"/>
              </a:ext>
            </a:extLst>
          </p:cNvPr>
          <p:cNvCxnSpPr>
            <a:cxnSpLocks/>
          </p:cNvCxnSpPr>
          <p:nvPr/>
        </p:nvCxnSpPr>
        <p:spPr>
          <a:xfrm>
            <a:off x="8266109" y="3685854"/>
            <a:ext cx="0" cy="124498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7BDFD441-BFF8-43B6-95D8-2EA97C0E1531}"/>
              </a:ext>
            </a:extLst>
          </p:cNvPr>
          <p:cNvSpPr/>
          <p:nvPr/>
        </p:nvSpPr>
        <p:spPr>
          <a:xfrm>
            <a:off x="6330947" y="4499533"/>
            <a:ext cx="1695450" cy="250999"/>
          </a:xfrm>
          <a:prstGeom prst="rect">
            <a:avLst/>
          </a:prstGeom>
        </p:spPr>
        <p:txBody>
          <a:bodyPr wrap="square" lIns="0" tIns="0" rIns="0" bIns="0">
            <a:noAutofit/>
          </a:bodyPr>
          <a:lstStyle/>
          <a:p>
            <a:pPr algn="ctr"/>
            <a:r>
              <a:rPr lang="en-US" sz="1400" dirty="0">
                <a:solidFill>
                  <a:srgbClr val="333333"/>
                </a:solidFill>
                <a:latin typeface="Proxima Nova Light" panose="02000506030000020004"/>
              </a:rPr>
              <a:t>Obtain strategic and operational goals</a:t>
            </a:r>
          </a:p>
        </p:txBody>
      </p:sp>
      <p:sp>
        <p:nvSpPr>
          <p:cNvPr id="47" name="Rectangle 46">
            <a:extLst>
              <a:ext uri="{FF2B5EF4-FFF2-40B4-BE49-F238E27FC236}">
                <a16:creationId xmlns:a16="http://schemas.microsoft.com/office/drawing/2014/main" id="{A4B4DE01-EEAF-474A-8DCC-B96DC5FE4AD8}"/>
              </a:ext>
            </a:extLst>
          </p:cNvPr>
          <p:cNvSpPr/>
          <p:nvPr/>
        </p:nvSpPr>
        <p:spPr>
          <a:xfrm>
            <a:off x="8505823" y="4499533"/>
            <a:ext cx="1914523" cy="250999"/>
          </a:xfrm>
          <a:prstGeom prst="rect">
            <a:avLst/>
          </a:prstGeom>
        </p:spPr>
        <p:txBody>
          <a:bodyPr wrap="square" lIns="0" tIns="0" rIns="0" bIns="0">
            <a:noAutofit/>
          </a:bodyPr>
          <a:lstStyle/>
          <a:p>
            <a:pPr algn="ctr"/>
            <a:r>
              <a:rPr lang="en-US" sz="1400" dirty="0">
                <a:solidFill>
                  <a:srgbClr val="333333"/>
                </a:solidFill>
                <a:latin typeface="Proxima Nova Light" panose="02000506030000020004"/>
              </a:rPr>
              <a:t>Meet objectives</a:t>
            </a:r>
          </a:p>
        </p:txBody>
      </p:sp>
      <p:cxnSp>
        <p:nvCxnSpPr>
          <p:cNvPr id="48" name="Straight Connector 47">
            <a:extLst>
              <a:ext uri="{FF2B5EF4-FFF2-40B4-BE49-F238E27FC236}">
                <a16:creationId xmlns:a16="http://schemas.microsoft.com/office/drawing/2014/main" id="{19887FD8-9050-4C7F-A1C5-8B112AE43A74}"/>
              </a:ext>
            </a:extLst>
          </p:cNvPr>
          <p:cNvCxnSpPr>
            <a:cxnSpLocks/>
          </p:cNvCxnSpPr>
          <p:nvPr/>
        </p:nvCxnSpPr>
        <p:spPr>
          <a:xfrm>
            <a:off x="6091235" y="3685854"/>
            <a:ext cx="0" cy="124498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0" name="Group 20">
            <a:extLst>
              <a:ext uri="{FF2B5EF4-FFF2-40B4-BE49-F238E27FC236}">
                <a16:creationId xmlns:a16="http://schemas.microsoft.com/office/drawing/2014/main" id="{39D0C4AD-FC78-4C03-9541-BC15F62A3900}"/>
              </a:ext>
            </a:extLst>
          </p:cNvPr>
          <p:cNvGrpSpPr>
            <a:grpSpLocks noChangeAspect="1"/>
          </p:cNvGrpSpPr>
          <p:nvPr/>
        </p:nvGrpSpPr>
        <p:grpSpPr bwMode="auto">
          <a:xfrm>
            <a:off x="4600404" y="3719644"/>
            <a:ext cx="587717" cy="613851"/>
            <a:chOff x="1772" y="0"/>
            <a:chExt cx="4138" cy="4322"/>
          </a:xfrm>
          <a:solidFill>
            <a:srgbClr val="BABD59"/>
          </a:solidFill>
        </p:grpSpPr>
        <p:sp>
          <p:nvSpPr>
            <p:cNvPr id="52" name="Freeform 21">
              <a:extLst>
                <a:ext uri="{FF2B5EF4-FFF2-40B4-BE49-F238E27FC236}">
                  <a16:creationId xmlns:a16="http://schemas.microsoft.com/office/drawing/2014/main" id="{90CA22FF-41BC-41A2-A7C2-2BF432D04C8D}"/>
                </a:ext>
              </a:extLst>
            </p:cNvPr>
            <p:cNvSpPr>
              <a:spLocks/>
            </p:cNvSpPr>
            <p:nvPr/>
          </p:nvSpPr>
          <p:spPr bwMode="auto">
            <a:xfrm>
              <a:off x="1772" y="3223"/>
              <a:ext cx="1121" cy="1099"/>
            </a:xfrm>
            <a:custGeom>
              <a:avLst/>
              <a:gdLst>
                <a:gd name="T0" fmla="*/ 284 w 621"/>
                <a:gd name="T1" fmla="*/ 303 h 610"/>
                <a:gd name="T2" fmla="*/ 338 w 621"/>
                <a:gd name="T3" fmla="*/ 303 h 610"/>
                <a:gd name="T4" fmla="*/ 338 w 621"/>
                <a:gd name="T5" fmla="*/ 281 h 610"/>
                <a:gd name="T6" fmla="*/ 338 w 621"/>
                <a:gd name="T7" fmla="*/ 83 h 610"/>
                <a:gd name="T8" fmla="*/ 351 w 621"/>
                <a:gd name="T9" fmla="*/ 60 h 610"/>
                <a:gd name="T10" fmla="*/ 452 w 621"/>
                <a:gd name="T11" fmla="*/ 3 h 610"/>
                <a:gd name="T12" fmla="*/ 477 w 621"/>
                <a:gd name="T13" fmla="*/ 4 h 610"/>
                <a:gd name="T14" fmla="*/ 607 w 621"/>
                <a:gd name="T15" fmla="*/ 76 h 610"/>
                <a:gd name="T16" fmla="*/ 620 w 621"/>
                <a:gd name="T17" fmla="*/ 98 h 610"/>
                <a:gd name="T18" fmla="*/ 620 w 621"/>
                <a:gd name="T19" fmla="*/ 422 h 610"/>
                <a:gd name="T20" fmla="*/ 607 w 621"/>
                <a:gd name="T21" fmla="*/ 443 h 610"/>
                <a:gd name="T22" fmla="*/ 322 w 621"/>
                <a:gd name="T23" fmla="*/ 607 h 610"/>
                <a:gd name="T24" fmla="*/ 299 w 621"/>
                <a:gd name="T25" fmla="*/ 607 h 610"/>
                <a:gd name="T26" fmla="*/ 14 w 621"/>
                <a:gd name="T27" fmla="*/ 443 h 610"/>
                <a:gd name="T28" fmla="*/ 0 w 621"/>
                <a:gd name="T29" fmla="*/ 420 h 610"/>
                <a:gd name="T30" fmla="*/ 0 w 621"/>
                <a:gd name="T31" fmla="*/ 98 h 610"/>
                <a:gd name="T32" fmla="*/ 14 w 621"/>
                <a:gd name="T33" fmla="*/ 75 h 610"/>
                <a:gd name="T34" fmla="*/ 146 w 621"/>
                <a:gd name="T35" fmla="*/ 4 h 610"/>
                <a:gd name="T36" fmla="*/ 172 w 621"/>
                <a:gd name="T37" fmla="*/ 4 h 610"/>
                <a:gd name="T38" fmla="*/ 270 w 621"/>
                <a:gd name="T39" fmla="*/ 59 h 610"/>
                <a:gd name="T40" fmla="*/ 284 w 621"/>
                <a:gd name="T41" fmla="*/ 84 h 610"/>
                <a:gd name="T42" fmla="*/ 284 w 621"/>
                <a:gd name="T43" fmla="*/ 280 h 610"/>
                <a:gd name="T44" fmla="*/ 284 w 621"/>
                <a:gd name="T45" fmla="*/ 303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21" h="610">
                  <a:moveTo>
                    <a:pt x="284" y="303"/>
                  </a:moveTo>
                  <a:cubicBezTo>
                    <a:pt x="303" y="303"/>
                    <a:pt x="319" y="303"/>
                    <a:pt x="338" y="303"/>
                  </a:cubicBezTo>
                  <a:cubicBezTo>
                    <a:pt x="338" y="295"/>
                    <a:pt x="338" y="288"/>
                    <a:pt x="338" y="281"/>
                  </a:cubicBezTo>
                  <a:cubicBezTo>
                    <a:pt x="338" y="215"/>
                    <a:pt x="338" y="149"/>
                    <a:pt x="338" y="83"/>
                  </a:cubicBezTo>
                  <a:cubicBezTo>
                    <a:pt x="338" y="72"/>
                    <a:pt x="340" y="65"/>
                    <a:pt x="351" y="60"/>
                  </a:cubicBezTo>
                  <a:cubicBezTo>
                    <a:pt x="385" y="41"/>
                    <a:pt x="418" y="21"/>
                    <a:pt x="452" y="3"/>
                  </a:cubicBezTo>
                  <a:cubicBezTo>
                    <a:pt x="459" y="0"/>
                    <a:pt x="470" y="0"/>
                    <a:pt x="477" y="4"/>
                  </a:cubicBezTo>
                  <a:cubicBezTo>
                    <a:pt x="521" y="27"/>
                    <a:pt x="564" y="51"/>
                    <a:pt x="607" y="76"/>
                  </a:cubicBezTo>
                  <a:cubicBezTo>
                    <a:pt x="614" y="80"/>
                    <a:pt x="620" y="90"/>
                    <a:pt x="620" y="98"/>
                  </a:cubicBezTo>
                  <a:cubicBezTo>
                    <a:pt x="621" y="206"/>
                    <a:pt x="621" y="314"/>
                    <a:pt x="620" y="422"/>
                  </a:cubicBezTo>
                  <a:cubicBezTo>
                    <a:pt x="620" y="429"/>
                    <a:pt x="614" y="439"/>
                    <a:pt x="607" y="443"/>
                  </a:cubicBezTo>
                  <a:cubicBezTo>
                    <a:pt x="512" y="498"/>
                    <a:pt x="417" y="553"/>
                    <a:pt x="322" y="607"/>
                  </a:cubicBezTo>
                  <a:cubicBezTo>
                    <a:pt x="316" y="610"/>
                    <a:pt x="305" y="610"/>
                    <a:pt x="299" y="607"/>
                  </a:cubicBezTo>
                  <a:cubicBezTo>
                    <a:pt x="204" y="553"/>
                    <a:pt x="108" y="498"/>
                    <a:pt x="14" y="443"/>
                  </a:cubicBezTo>
                  <a:cubicBezTo>
                    <a:pt x="7" y="439"/>
                    <a:pt x="0" y="428"/>
                    <a:pt x="0" y="420"/>
                  </a:cubicBezTo>
                  <a:cubicBezTo>
                    <a:pt x="0" y="313"/>
                    <a:pt x="0" y="205"/>
                    <a:pt x="0" y="98"/>
                  </a:cubicBezTo>
                  <a:cubicBezTo>
                    <a:pt x="0" y="86"/>
                    <a:pt x="4" y="80"/>
                    <a:pt x="14" y="75"/>
                  </a:cubicBezTo>
                  <a:cubicBezTo>
                    <a:pt x="58" y="51"/>
                    <a:pt x="101" y="27"/>
                    <a:pt x="146" y="4"/>
                  </a:cubicBezTo>
                  <a:cubicBezTo>
                    <a:pt x="153" y="0"/>
                    <a:pt x="165" y="1"/>
                    <a:pt x="172" y="4"/>
                  </a:cubicBezTo>
                  <a:cubicBezTo>
                    <a:pt x="205" y="21"/>
                    <a:pt x="237" y="41"/>
                    <a:pt x="270" y="59"/>
                  </a:cubicBezTo>
                  <a:cubicBezTo>
                    <a:pt x="281" y="64"/>
                    <a:pt x="284" y="72"/>
                    <a:pt x="284" y="84"/>
                  </a:cubicBezTo>
                  <a:cubicBezTo>
                    <a:pt x="284" y="149"/>
                    <a:pt x="284" y="214"/>
                    <a:pt x="284" y="280"/>
                  </a:cubicBezTo>
                  <a:cubicBezTo>
                    <a:pt x="284" y="287"/>
                    <a:pt x="284" y="294"/>
                    <a:pt x="284" y="3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3" name="Freeform 22">
              <a:extLst>
                <a:ext uri="{FF2B5EF4-FFF2-40B4-BE49-F238E27FC236}">
                  <a16:creationId xmlns:a16="http://schemas.microsoft.com/office/drawing/2014/main" id="{BB83CE9A-FF69-4D58-8783-53258C5CF9E8}"/>
                </a:ext>
              </a:extLst>
            </p:cNvPr>
            <p:cNvSpPr>
              <a:spLocks/>
            </p:cNvSpPr>
            <p:nvPr/>
          </p:nvSpPr>
          <p:spPr bwMode="auto">
            <a:xfrm>
              <a:off x="4787" y="3221"/>
              <a:ext cx="1123" cy="1101"/>
            </a:xfrm>
            <a:custGeom>
              <a:avLst/>
              <a:gdLst>
                <a:gd name="T0" fmla="*/ 283 w 622"/>
                <a:gd name="T1" fmla="*/ 304 h 611"/>
                <a:gd name="T2" fmla="*/ 337 w 622"/>
                <a:gd name="T3" fmla="*/ 304 h 611"/>
                <a:gd name="T4" fmla="*/ 337 w 622"/>
                <a:gd name="T5" fmla="*/ 281 h 611"/>
                <a:gd name="T6" fmla="*/ 337 w 622"/>
                <a:gd name="T7" fmla="*/ 85 h 611"/>
                <a:gd name="T8" fmla="*/ 351 w 622"/>
                <a:gd name="T9" fmla="*/ 60 h 611"/>
                <a:gd name="T10" fmla="*/ 449 w 622"/>
                <a:gd name="T11" fmla="*/ 5 h 611"/>
                <a:gd name="T12" fmla="*/ 475 w 622"/>
                <a:gd name="T13" fmla="*/ 5 h 611"/>
                <a:gd name="T14" fmla="*/ 608 w 622"/>
                <a:gd name="T15" fmla="*/ 78 h 611"/>
                <a:gd name="T16" fmla="*/ 621 w 622"/>
                <a:gd name="T17" fmla="*/ 99 h 611"/>
                <a:gd name="T18" fmla="*/ 621 w 622"/>
                <a:gd name="T19" fmla="*/ 421 h 611"/>
                <a:gd name="T20" fmla="*/ 608 w 622"/>
                <a:gd name="T21" fmla="*/ 444 h 611"/>
                <a:gd name="T22" fmla="*/ 322 w 622"/>
                <a:gd name="T23" fmla="*/ 608 h 611"/>
                <a:gd name="T24" fmla="*/ 300 w 622"/>
                <a:gd name="T25" fmla="*/ 608 h 611"/>
                <a:gd name="T26" fmla="*/ 14 w 622"/>
                <a:gd name="T27" fmla="*/ 444 h 611"/>
                <a:gd name="T28" fmla="*/ 1 w 622"/>
                <a:gd name="T29" fmla="*/ 421 h 611"/>
                <a:gd name="T30" fmla="*/ 1 w 622"/>
                <a:gd name="T31" fmla="*/ 99 h 611"/>
                <a:gd name="T32" fmla="*/ 14 w 622"/>
                <a:gd name="T33" fmla="*/ 78 h 611"/>
                <a:gd name="T34" fmla="*/ 146 w 622"/>
                <a:gd name="T35" fmla="*/ 4 h 611"/>
                <a:gd name="T36" fmla="*/ 169 w 622"/>
                <a:gd name="T37" fmla="*/ 4 h 611"/>
                <a:gd name="T38" fmla="*/ 270 w 622"/>
                <a:gd name="T39" fmla="*/ 61 h 611"/>
                <a:gd name="T40" fmla="*/ 283 w 622"/>
                <a:gd name="T41" fmla="*/ 84 h 611"/>
                <a:gd name="T42" fmla="*/ 283 w 622"/>
                <a:gd name="T43" fmla="*/ 280 h 611"/>
                <a:gd name="T44" fmla="*/ 283 w 622"/>
                <a:gd name="T45" fmla="*/ 304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22" h="611">
                  <a:moveTo>
                    <a:pt x="283" y="304"/>
                  </a:moveTo>
                  <a:cubicBezTo>
                    <a:pt x="302" y="304"/>
                    <a:pt x="318" y="304"/>
                    <a:pt x="337" y="304"/>
                  </a:cubicBezTo>
                  <a:cubicBezTo>
                    <a:pt x="337" y="295"/>
                    <a:pt x="337" y="288"/>
                    <a:pt x="337" y="281"/>
                  </a:cubicBezTo>
                  <a:cubicBezTo>
                    <a:pt x="337" y="216"/>
                    <a:pt x="337" y="150"/>
                    <a:pt x="337" y="85"/>
                  </a:cubicBezTo>
                  <a:cubicBezTo>
                    <a:pt x="337" y="73"/>
                    <a:pt x="340" y="66"/>
                    <a:pt x="351" y="60"/>
                  </a:cubicBezTo>
                  <a:cubicBezTo>
                    <a:pt x="384" y="42"/>
                    <a:pt x="416" y="23"/>
                    <a:pt x="449" y="5"/>
                  </a:cubicBezTo>
                  <a:cubicBezTo>
                    <a:pt x="456" y="2"/>
                    <a:pt x="468" y="1"/>
                    <a:pt x="475" y="5"/>
                  </a:cubicBezTo>
                  <a:cubicBezTo>
                    <a:pt x="520" y="28"/>
                    <a:pt x="565" y="52"/>
                    <a:pt x="608" y="78"/>
                  </a:cubicBezTo>
                  <a:cubicBezTo>
                    <a:pt x="615" y="81"/>
                    <a:pt x="621" y="92"/>
                    <a:pt x="621" y="99"/>
                  </a:cubicBezTo>
                  <a:cubicBezTo>
                    <a:pt x="622" y="206"/>
                    <a:pt x="622" y="314"/>
                    <a:pt x="621" y="421"/>
                  </a:cubicBezTo>
                  <a:cubicBezTo>
                    <a:pt x="621" y="429"/>
                    <a:pt x="614" y="440"/>
                    <a:pt x="608" y="444"/>
                  </a:cubicBezTo>
                  <a:cubicBezTo>
                    <a:pt x="513" y="499"/>
                    <a:pt x="418" y="554"/>
                    <a:pt x="322" y="608"/>
                  </a:cubicBezTo>
                  <a:cubicBezTo>
                    <a:pt x="316" y="611"/>
                    <a:pt x="305" y="611"/>
                    <a:pt x="300" y="608"/>
                  </a:cubicBezTo>
                  <a:cubicBezTo>
                    <a:pt x="204" y="554"/>
                    <a:pt x="109" y="499"/>
                    <a:pt x="14" y="444"/>
                  </a:cubicBezTo>
                  <a:cubicBezTo>
                    <a:pt x="7" y="440"/>
                    <a:pt x="1" y="429"/>
                    <a:pt x="1" y="421"/>
                  </a:cubicBezTo>
                  <a:cubicBezTo>
                    <a:pt x="0" y="313"/>
                    <a:pt x="0" y="206"/>
                    <a:pt x="1" y="99"/>
                  </a:cubicBezTo>
                  <a:cubicBezTo>
                    <a:pt x="1" y="92"/>
                    <a:pt x="7" y="81"/>
                    <a:pt x="14" y="78"/>
                  </a:cubicBezTo>
                  <a:cubicBezTo>
                    <a:pt x="57" y="52"/>
                    <a:pt x="101" y="27"/>
                    <a:pt x="146" y="4"/>
                  </a:cubicBezTo>
                  <a:cubicBezTo>
                    <a:pt x="152" y="0"/>
                    <a:pt x="163" y="1"/>
                    <a:pt x="169" y="4"/>
                  </a:cubicBezTo>
                  <a:cubicBezTo>
                    <a:pt x="203" y="22"/>
                    <a:pt x="236" y="42"/>
                    <a:pt x="270" y="61"/>
                  </a:cubicBezTo>
                  <a:cubicBezTo>
                    <a:pt x="280" y="66"/>
                    <a:pt x="283" y="73"/>
                    <a:pt x="283" y="84"/>
                  </a:cubicBezTo>
                  <a:cubicBezTo>
                    <a:pt x="283" y="150"/>
                    <a:pt x="283" y="215"/>
                    <a:pt x="283" y="280"/>
                  </a:cubicBezTo>
                  <a:cubicBezTo>
                    <a:pt x="283" y="287"/>
                    <a:pt x="283" y="295"/>
                    <a:pt x="283" y="3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4" name="Freeform 23">
              <a:extLst>
                <a:ext uri="{FF2B5EF4-FFF2-40B4-BE49-F238E27FC236}">
                  <a16:creationId xmlns:a16="http://schemas.microsoft.com/office/drawing/2014/main" id="{C4F9A33F-DE87-44CD-B961-51406536950E}"/>
                </a:ext>
              </a:extLst>
            </p:cNvPr>
            <p:cNvSpPr>
              <a:spLocks/>
            </p:cNvSpPr>
            <p:nvPr/>
          </p:nvSpPr>
          <p:spPr bwMode="auto">
            <a:xfrm>
              <a:off x="3279" y="3223"/>
              <a:ext cx="1122" cy="1099"/>
            </a:xfrm>
            <a:custGeom>
              <a:avLst/>
              <a:gdLst>
                <a:gd name="T0" fmla="*/ 283 w 622"/>
                <a:gd name="T1" fmla="*/ 303 h 610"/>
                <a:gd name="T2" fmla="*/ 339 w 622"/>
                <a:gd name="T3" fmla="*/ 303 h 610"/>
                <a:gd name="T4" fmla="*/ 339 w 622"/>
                <a:gd name="T5" fmla="*/ 281 h 610"/>
                <a:gd name="T6" fmla="*/ 339 w 622"/>
                <a:gd name="T7" fmla="*/ 83 h 610"/>
                <a:gd name="T8" fmla="*/ 352 w 622"/>
                <a:gd name="T9" fmla="*/ 60 h 610"/>
                <a:gd name="T10" fmla="*/ 453 w 622"/>
                <a:gd name="T11" fmla="*/ 3 h 610"/>
                <a:gd name="T12" fmla="*/ 478 w 622"/>
                <a:gd name="T13" fmla="*/ 4 h 610"/>
                <a:gd name="T14" fmla="*/ 607 w 622"/>
                <a:gd name="T15" fmla="*/ 75 h 610"/>
                <a:gd name="T16" fmla="*/ 622 w 622"/>
                <a:gd name="T17" fmla="*/ 100 h 610"/>
                <a:gd name="T18" fmla="*/ 621 w 622"/>
                <a:gd name="T19" fmla="*/ 420 h 610"/>
                <a:gd name="T20" fmla="*/ 608 w 622"/>
                <a:gd name="T21" fmla="*/ 443 h 610"/>
                <a:gd name="T22" fmla="*/ 323 w 622"/>
                <a:gd name="T23" fmla="*/ 607 h 610"/>
                <a:gd name="T24" fmla="*/ 300 w 622"/>
                <a:gd name="T25" fmla="*/ 607 h 610"/>
                <a:gd name="T26" fmla="*/ 15 w 622"/>
                <a:gd name="T27" fmla="*/ 443 h 610"/>
                <a:gd name="T28" fmla="*/ 1 w 622"/>
                <a:gd name="T29" fmla="*/ 420 h 610"/>
                <a:gd name="T30" fmla="*/ 0 w 622"/>
                <a:gd name="T31" fmla="*/ 98 h 610"/>
                <a:gd name="T32" fmla="*/ 15 w 622"/>
                <a:gd name="T33" fmla="*/ 75 h 610"/>
                <a:gd name="T34" fmla="*/ 144 w 622"/>
                <a:gd name="T35" fmla="*/ 4 h 610"/>
                <a:gd name="T36" fmla="*/ 171 w 622"/>
                <a:gd name="T37" fmla="*/ 4 h 610"/>
                <a:gd name="T38" fmla="*/ 270 w 622"/>
                <a:gd name="T39" fmla="*/ 59 h 610"/>
                <a:gd name="T40" fmla="*/ 283 w 622"/>
                <a:gd name="T41" fmla="*/ 83 h 610"/>
                <a:gd name="T42" fmla="*/ 283 w 622"/>
                <a:gd name="T43" fmla="*/ 303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2" h="610">
                  <a:moveTo>
                    <a:pt x="283" y="303"/>
                  </a:moveTo>
                  <a:cubicBezTo>
                    <a:pt x="302" y="303"/>
                    <a:pt x="319" y="303"/>
                    <a:pt x="339" y="303"/>
                  </a:cubicBezTo>
                  <a:cubicBezTo>
                    <a:pt x="339" y="295"/>
                    <a:pt x="339" y="288"/>
                    <a:pt x="339" y="281"/>
                  </a:cubicBezTo>
                  <a:cubicBezTo>
                    <a:pt x="339" y="215"/>
                    <a:pt x="339" y="149"/>
                    <a:pt x="339" y="83"/>
                  </a:cubicBezTo>
                  <a:cubicBezTo>
                    <a:pt x="339" y="72"/>
                    <a:pt x="341" y="65"/>
                    <a:pt x="352" y="60"/>
                  </a:cubicBezTo>
                  <a:cubicBezTo>
                    <a:pt x="386" y="41"/>
                    <a:pt x="419" y="21"/>
                    <a:pt x="453" y="3"/>
                  </a:cubicBezTo>
                  <a:cubicBezTo>
                    <a:pt x="459" y="0"/>
                    <a:pt x="471" y="0"/>
                    <a:pt x="478" y="4"/>
                  </a:cubicBezTo>
                  <a:cubicBezTo>
                    <a:pt x="521" y="27"/>
                    <a:pt x="564" y="51"/>
                    <a:pt x="607" y="75"/>
                  </a:cubicBezTo>
                  <a:cubicBezTo>
                    <a:pt x="618" y="81"/>
                    <a:pt x="622" y="87"/>
                    <a:pt x="622" y="100"/>
                  </a:cubicBezTo>
                  <a:cubicBezTo>
                    <a:pt x="621" y="206"/>
                    <a:pt x="622" y="313"/>
                    <a:pt x="621" y="420"/>
                  </a:cubicBezTo>
                  <a:cubicBezTo>
                    <a:pt x="621" y="428"/>
                    <a:pt x="615" y="439"/>
                    <a:pt x="608" y="443"/>
                  </a:cubicBezTo>
                  <a:cubicBezTo>
                    <a:pt x="513" y="498"/>
                    <a:pt x="418" y="553"/>
                    <a:pt x="323" y="607"/>
                  </a:cubicBezTo>
                  <a:cubicBezTo>
                    <a:pt x="317" y="610"/>
                    <a:pt x="306" y="610"/>
                    <a:pt x="300" y="607"/>
                  </a:cubicBezTo>
                  <a:cubicBezTo>
                    <a:pt x="204" y="553"/>
                    <a:pt x="109" y="498"/>
                    <a:pt x="15" y="443"/>
                  </a:cubicBezTo>
                  <a:cubicBezTo>
                    <a:pt x="8" y="439"/>
                    <a:pt x="1" y="428"/>
                    <a:pt x="1" y="420"/>
                  </a:cubicBezTo>
                  <a:cubicBezTo>
                    <a:pt x="0" y="313"/>
                    <a:pt x="1" y="206"/>
                    <a:pt x="0" y="98"/>
                  </a:cubicBezTo>
                  <a:cubicBezTo>
                    <a:pt x="0" y="86"/>
                    <a:pt x="5" y="80"/>
                    <a:pt x="15" y="75"/>
                  </a:cubicBezTo>
                  <a:cubicBezTo>
                    <a:pt x="58" y="51"/>
                    <a:pt x="100" y="27"/>
                    <a:pt x="144" y="4"/>
                  </a:cubicBezTo>
                  <a:cubicBezTo>
                    <a:pt x="151" y="0"/>
                    <a:pt x="163" y="0"/>
                    <a:pt x="171" y="4"/>
                  </a:cubicBezTo>
                  <a:cubicBezTo>
                    <a:pt x="204" y="22"/>
                    <a:pt x="237" y="41"/>
                    <a:pt x="270" y="59"/>
                  </a:cubicBezTo>
                  <a:cubicBezTo>
                    <a:pt x="280" y="65"/>
                    <a:pt x="283" y="71"/>
                    <a:pt x="283" y="83"/>
                  </a:cubicBezTo>
                  <a:cubicBezTo>
                    <a:pt x="283" y="155"/>
                    <a:pt x="283" y="228"/>
                    <a:pt x="283" y="3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5" name="Freeform 24">
              <a:extLst>
                <a:ext uri="{FF2B5EF4-FFF2-40B4-BE49-F238E27FC236}">
                  <a16:creationId xmlns:a16="http://schemas.microsoft.com/office/drawing/2014/main" id="{AE86F585-6537-419E-949A-59436CBE2910}"/>
                </a:ext>
              </a:extLst>
            </p:cNvPr>
            <p:cNvSpPr>
              <a:spLocks/>
            </p:cNvSpPr>
            <p:nvPr/>
          </p:nvSpPr>
          <p:spPr bwMode="auto">
            <a:xfrm>
              <a:off x="3279" y="831"/>
              <a:ext cx="1122" cy="1105"/>
            </a:xfrm>
            <a:custGeom>
              <a:avLst/>
              <a:gdLst>
                <a:gd name="T0" fmla="*/ 283 w 622"/>
                <a:gd name="T1" fmla="*/ 306 h 613"/>
                <a:gd name="T2" fmla="*/ 339 w 622"/>
                <a:gd name="T3" fmla="*/ 306 h 613"/>
                <a:gd name="T4" fmla="*/ 338 w 622"/>
                <a:gd name="T5" fmla="*/ 121 h 613"/>
                <a:gd name="T6" fmla="*/ 382 w 622"/>
                <a:gd name="T7" fmla="*/ 45 h 613"/>
                <a:gd name="T8" fmla="*/ 452 w 622"/>
                <a:gd name="T9" fmla="*/ 7 h 613"/>
                <a:gd name="T10" fmla="*/ 477 w 622"/>
                <a:gd name="T11" fmla="*/ 6 h 613"/>
                <a:gd name="T12" fmla="*/ 608 w 622"/>
                <a:gd name="T13" fmla="*/ 82 h 613"/>
                <a:gd name="T14" fmla="*/ 621 w 622"/>
                <a:gd name="T15" fmla="*/ 103 h 613"/>
                <a:gd name="T16" fmla="*/ 621 w 622"/>
                <a:gd name="T17" fmla="*/ 423 h 613"/>
                <a:gd name="T18" fmla="*/ 608 w 622"/>
                <a:gd name="T19" fmla="*/ 446 h 613"/>
                <a:gd name="T20" fmla="*/ 322 w 622"/>
                <a:gd name="T21" fmla="*/ 610 h 613"/>
                <a:gd name="T22" fmla="*/ 300 w 622"/>
                <a:gd name="T23" fmla="*/ 610 h 613"/>
                <a:gd name="T24" fmla="*/ 14 w 622"/>
                <a:gd name="T25" fmla="*/ 446 h 613"/>
                <a:gd name="T26" fmla="*/ 1 w 622"/>
                <a:gd name="T27" fmla="*/ 423 h 613"/>
                <a:gd name="T28" fmla="*/ 0 w 622"/>
                <a:gd name="T29" fmla="*/ 105 h 613"/>
                <a:gd name="T30" fmla="*/ 15 w 622"/>
                <a:gd name="T31" fmla="*/ 80 h 613"/>
                <a:gd name="T32" fmla="*/ 142 w 622"/>
                <a:gd name="T33" fmla="*/ 8 h 613"/>
                <a:gd name="T34" fmla="*/ 172 w 622"/>
                <a:gd name="T35" fmla="*/ 7 h 613"/>
                <a:gd name="T36" fmla="*/ 266 w 622"/>
                <a:gd name="T37" fmla="*/ 60 h 613"/>
                <a:gd name="T38" fmla="*/ 283 w 622"/>
                <a:gd name="T39" fmla="*/ 89 h 613"/>
                <a:gd name="T40" fmla="*/ 283 w 622"/>
                <a:gd name="T41" fmla="*/ 283 h 613"/>
                <a:gd name="T42" fmla="*/ 283 w 622"/>
                <a:gd name="T43" fmla="*/ 306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2" h="613">
                  <a:moveTo>
                    <a:pt x="283" y="306"/>
                  </a:moveTo>
                  <a:cubicBezTo>
                    <a:pt x="302" y="306"/>
                    <a:pt x="320" y="306"/>
                    <a:pt x="339" y="306"/>
                  </a:cubicBezTo>
                  <a:cubicBezTo>
                    <a:pt x="339" y="243"/>
                    <a:pt x="342" y="182"/>
                    <a:pt x="338" y="121"/>
                  </a:cubicBezTo>
                  <a:cubicBezTo>
                    <a:pt x="336" y="83"/>
                    <a:pt x="346" y="59"/>
                    <a:pt x="382" y="45"/>
                  </a:cubicBezTo>
                  <a:cubicBezTo>
                    <a:pt x="407" y="35"/>
                    <a:pt x="428" y="18"/>
                    <a:pt x="452" y="7"/>
                  </a:cubicBezTo>
                  <a:cubicBezTo>
                    <a:pt x="459" y="3"/>
                    <a:pt x="471" y="3"/>
                    <a:pt x="477" y="6"/>
                  </a:cubicBezTo>
                  <a:cubicBezTo>
                    <a:pt x="521" y="31"/>
                    <a:pt x="565" y="56"/>
                    <a:pt x="608" y="82"/>
                  </a:cubicBezTo>
                  <a:cubicBezTo>
                    <a:pt x="615" y="86"/>
                    <a:pt x="621" y="96"/>
                    <a:pt x="621" y="103"/>
                  </a:cubicBezTo>
                  <a:cubicBezTo>
                    <a:pt x="622" y="210"/>
                    <a:pt x="622" y="317"/>
                    <a:pt x="621" y="423"/>
                  </a:cubicBezTo>
                  <a:cubicBezTo>
                    <a:pt x="621" y="431"/>
                    <a:pt x="614" y="442"/>
                    <a:pt x="608" y="446"/>
                  </a:cubicBezTo>
                  <a:cubicBezTo>
                    <a:pt x="513" y="501"/>
                    <a:pt x="418" y="556"/>
                    <a:pt x="322" y="610"/>
                  </a:cubicBezTo>
                  <a:cubicBezTo>
                    <a:pt x="316" y="613"/>
                    <a:pt x="306" y="613"/>
                    <a:pt x="300" y="610"/>
                  </a:cubicBezTo>
                  <a:cubicBezTo>
                    <a:pt x="204" y="556"/>
                    <a:pt x="109" y="501"/>
                    <a:pt x="14" y="446"/>
                  </a:cubicBezTo>
                  <a:cubicBezTo>
                    <a:pt x="8" y="442"/>
                    <a:pt x="1" y="431"/>
                    <a:pt x="1" y="423"/>
                  </a:cubicBezTo>
                  <a:cubicBezTo>
                    <a:pt x="0" y="317"/>
                    <a:pt x="1" y="211"/>
                    <a:pt x="0" y="105"/>
                  </a:cubicBezTo>
                  <a:cubicBezTo>
                    <a:pt x="0" y="93"/>
                    <a:pt x="5" y="86"/>
                    <a:pt x="15" y="80"/>
                  </a:cubicBezTo>
                  <a:cubicBezTo>
                    <a:pt x="58" y="57"/>
                    <a:pt x="100" y="33"/>
                    <a:pt x="142" y="8"/>
                  </a:cubicBezTo>
                  <a:cubicBezTo>
                    <a:pt x="153" y="1"/>
                    <a:pt x="161" y="0"/>
                    <a:pt x="172" y="7"/>
                  </a:cubicBezTo>
                  <a:cubicBezTo>
                    <a:pt x="203" y="26"/>
                    <a:pt x="234" y="44"/>
                    <a:pt x="266" y="60"/>
                  </a:cubicBezTo>
                  <a:cubicBezTo>
                    <a:pt x="279" y="67"/>
                    <a:pt x="284" y="75"/>
                    <a:pt x="283" y="89"/>
                  </a:cubicBezTo>
                  <a:cubicBezTo>
                    <a:pt x="282" y="154"/>
                    <a:pt x="283" y="219"/>
                    <a:pt x="283" y="283"/>
                  </a:cubicBezTo>
                  <a:cubicBezTo>
                    <a:pt x="283" y="290"/>
                    <a:pt x="283" y="298"/>
                    <a:pt x="283" y="3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6" name="Freeform 25">
              <a:extLst>
                <a:ext uri="{FF2B5EF4-FFF2-40B4-BE49-F238E27FC236}">
                  <a16:creationId xmlns:a16="http://schemas.microsoft.com/office/drawing/2014/main" id="{AE505A01-8C26-4ED3-B070-9DADD0129710}"/>
                </a:ext>
              </a:extLst>
            </p:cNvPr>
            <p:cNvSpPr>
              <a:spLocks/>
            </p:cNvSpPr>
            <p:nvPr/>
          </p:nvSpPr>
          <p:spPr bwMode="auto">
            <a:xfrm>
              <a:off x="2014" y="2386"/>
              <a:ext cx="635" cy="710"/>
            </a:xfrm>
            <a:custGeom>
              <a:avLst/>
              <a:gdLst>
                <a:gd name="T0" fmla="*/ 0 w 352"/>
                <a:gd name="T1" fmla="*/ 194 h 394"/>
                <a:gd name="T2" fmla="*/ 0 w 352"/>
                <a:gd name="T3" fmla="*/ 110 h 394"/>
                <a:gd name="T4" fmla="*/ 12 w 352"/>
                <a:gd name="T5" fmla="*/ 88 h 394"/>
                <a:gd name="T6" fmla="*/ 164 w 352"/>
                <a:gd name="T7" fmla="*/ 3 h 394"/>
                <a:gd name="T8" fmla="*/ 188 w 352"/>
                <a:gd name="T9" fmla="*/ 3 h 394"/>
                <a:gd name="T10" fmla="*/ 340 w 352"/>
                <a:gd name="T11" fmla="*/ 88 h 394"/>
                <a:gd name="T12" fmla="*/ 352 w 352"/>
                <a:gd name="T13" fmla="*/ 110 h 394"/>
                <a:gd name="T14" fmla="*/ 352 w 352"/>
                <a:gd name="T15" fmla="*/ 282 h 394"/>
                <a:gd name="T16" fmla="*/ 339 w 352"/>
                <a:gd name="T17" fmla="*/ 303 h 394"/>
                <a:gd name="T18" fmla="*/ 190 w 352"/>
                <a:gd name="T19" fmla="*/ 388 h 394"/>
                <a:gd name="T20" fmla="*/ 163 w 352"/>
                <a:gd name="T21" fmla="*/ 388 h 394"/>
                <a:gd name="T22" fmla="*/ 13 w 352"/>
                <a:gd name="T23" fmla="*/ 304 h 394"/>
                <a:gd name="T24" fmla="*/ 0 w 352"/>
                <a:gd name="T25" fmla="*/ 280 h 394"/>
                <a:gd name="T26" fmla="*/ 0 w 352"/>
                <a:gd name="T27" fmla="*/ 194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2" h="394">
                  <a:moveTo>
                    <a:pt x="0" y="194"/>
                  </a:moveTo>
                  <a:cubicBezTo>
                    <a:pt x="0" y="166"/>
                    <a:pt x="1" y="138"/>
                    <a:pt x="0" y="110"/>
                  </a:cubicBezTo>
                  <a:cubicBezTo>
                    <a:pt x="0" y="100"/>
                    <a:pt x="2" y="94"/>
                    <a:pt x="12" y="88"/>
                  </a:cubicBezTo>
                  <a:cubicBezTo>
                    <a:pt x="63" y="60"/>
                    <a:pt x="113" y="31"/>
                    <a:pt x="164" y="3"/>
                  </a:cubicBezTo>
                  <a:cubicBezTo>
                    <a:pt x="170" y="0"/>
                    <a:pt x="182" y="0"/>
                    <a:pt x="188" y="3"/>
                  </a:cubicBezTo>
                  <a:cubicBezTo>
                    <a:pt x="239" y="31"/>
                    <a:pt x="289" y="60"/>
                    <a:pt x="340" y="88"/>
                  </a:cubicBezTo>
                  <a:cubicBezTo>
                    <a:pt x="349" y="93"/>
                    <a:pt x="352" y="100"/>
                    <a:pt x="352" y="110"/>
                  </a:cubicBezTo>
                  <a:cubicBezTo>
                    <a:pt x="352" y="167"/>
                    <a:pt x="351" y="225"/>
                    <a:pt x="352" y="282"/>
                  </a:cubicBezTo>
                  <a:cubicBezTo>
                    <a:pt x="352" y="293"/>
                    <a:pt x="348" y="298"/>
                    <a:pt x="339" y="303"/>
                  </a:cubicBezTo>
                  <a:cubicBezTo>
                    <a:pt x="289" y="331"/>
                    <a:pt x="239" y="359"/>
                    <a:pt x="190" y="388"/>
                  </a:cubicBezTo>
                  <a:cubicBezTo>
                    <a:pt x="180" y="394"/>
                    <a:pt x="173" y="394"/>
                    <a:pt x="163" y="388"/>
                  </a:cubicBezTo>
                  <a:cubicBezTo>
                    <a:pt x="113" y="359"/>
                    <a:pt x="63" y="331"/>
                    <a:pt x="13" y="304"/>
                  </a:cubicBezTo>
                  <a:cubicBezTo>
                    <a:pt x="3" y="298"/>
                    <a:pt x="0" y="291"/>
                    <a:pt x="0" y="280"/>
                  </a:cubicBezTo>
                  <a:cubicBezTo>
                    <a:pt x="1" y="252"/>
                    <a:pt x="0" y="223"/>
                    <a:pt x="0" y="1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7" name="Freeform 26">
              <a:extLst>
                <a:ext uri="{FF2B5EF4-FFF2-40B4-BE49-F238E27FC236}">
                  <a16:creationId xmlns:a16="http://schemas.microsoft.com/office/drawing/2014/main" id="{4CAEA75A-C39A-46A1-BDDF-AF43ACE52E5F}"/>
                </a:ext>
              </a:extLst>
            </p:cNvPr>
            <p:cNvSpPr>
              <a:spLocks/>
            </p:cNvSpPr>
            <p:nvPr/>
          </p:nvSpPr>
          <p:spPr bwMode="auto">
            <a:xfrm>
              <a:off x="3522" y="2386"/>
              <a:ext cx="636" cy="710"/>
            </a:xfrm>
            <a:custGeom>
              <a:avLst/>
              <a:gdLst>
                <a:gd name="T0" fmla="*/ 352 w 352"/>
                <a:gd name="T1" fmla="*/ 196 h 394"/>
                <a:gd name="T2" fmla="*/ 352 w 352"/>
                <a:gd name="T3" fmla="*/ 280 h 394"/>
                <a:gd name="T4" fmla="*/ 339 w 352"/>
                <a:gd name="T5" fmla="*/ 304 h 394"/>
                <a:gd name="T6" fmla="*/ 190 w 352"/>
                <a:gd name="T7" fmla="*/ 388 h 394"/>
                <a:gd name="T8" fmla="*/ 162 w 352"/>
                <a:gd name="T9" fmla="*/ 388 h 394"/>
                <a:gd name="T10" fmla="*/ 13 w 352"/>
                <a:gd name="T11" fmla="*/ 303 h 394"/>
                <a:gd name="T12" fmla="*/ 0 w 352"/>
                <a:gd name="T13" fmla="*/ 282 h 394"/>
                <a:gd name="T14" fmla="*/ 0 w 352"/>
                <a:gd name="T15" fmla="*/ 110 h 394"/>
                <a:gd name="T16" fmla="*/ 12 w 352"/>
                <a:gd name="T17" fmla="*/ 88 h 394"/>
                <a:gd name="T18" fmla="*/ 164 w 352"/>
                <a:gd name="T19" fmla="*/ 3 h 394"/>
                <a:gd name="T20" fmla="*/ 189 w 352"/>
                <a:gd name="T21" fmla="*/ 3 h 394"/>
                <a:gd name="T22" fmla="*/ 340 w 352"/>
                <a:gd name="T23" fmla="*/ 88 h 394"/>
                <a:gd name="T24" fmla="*/ 352 w 352"/>
                <a:gd name="T25" fmla="*/ 110 h 394"/>
                <a:gd name="T26" fmla="*/ 352 w 352"/>
                <a:gd name="T27" fmla="*/ 196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2" h="394">
                  <a:moveTo>
                    <a:pt x="352" y="196"/>
                  </a:moveTo>
                  <a:cubicBezTo>
                    <a:pt x="352" y="224"/>
                    <a:pt x="351" y="252"/>
                    <a:pt x="352" y="280"/>
                  </a:cubicBezTo>
                  <a:cubicBezTo>
                    <a:pt x="352" y="291"/>
                    <a:pt x="349" y="298"/>
                    <a:pt x="339" y="304"/>
                  </a:cubicBezTo>
                  <a:cubicBezTo>
                    <a:pt x="289" y="331"/>
                    <a:pt x="239" y="360"/>
                    <a:pt x="190" y="388"/>
                  </a:cubicBezTo>
                  <a:cubicBezTo>
                    <a:pt x="180" y="394"/>
                    <a:pt x="172" y="394"/>
                    <a:pt x="162" y="388"/>
                  </a:cubicBezTo>
                  <a:cubicBezTo>
                    <a:pt x="113" y="359"/>
                    <a:pt x="63" y="331"/>
                    <a:pt x="13" y="303"/>
                  </a:cubicBezTo>
                  <a:cubicBezTo>
                    <a:pt x="4" y="298"/>
                    <a:pt x="0" y="293"/>
                    <a:pt x="0" y="282"/>
                  </a:cubicBezTo>
                  <a:cubicBezTo>
                    <a:pt x="1" y="225"/>
                    <a:pt x="1" y="167"/>
                    <a:pt x="0" y="110"/>
                  </a:cubicBezTo>
                  <a:cubicBezTo>
                    <a:pt x="0" y="100"/>
                    <a:pt x="3" y="93"/>
                    <a:pt x="12" y="88"/>
                  </a:cubicBezTo>
                  <a:cubicBezTo>
                    <a:pt x="63" y="60"/>
                    <a:pt x="113" y="31"/>
                    <a:pt x="164" y="3"/>
                  </a:cubicBezTo>
                  <a:cubicBezTo>
                    <a:pt x="170" y="0"/>
                    <a:pt x="182" y="0"/>
                    <a:pt x="189" y="3"/>
                  </a:cubicBezTo>
                  <a:cubicBezTo>
                    <a:pt x="239" y="31"/>
                    <a:pt x="289" y="60"/>
                    <a:pt x="340" y="88"/>
                  </a:cubicBezTo>
                  <a:cubicBezTo>
                    <a:pt x="350" y="94"/>
                    <a:pt x="352" y="100"/>
                    <a:pt x="352" y="110"/>
                  </a:cubicBezTo>
                  <a:cubicBezTo>
                    <a:pt x="351" y="139"/>
                    <a:pt x="352" y="168"/>
                    <a:pt x="352" y="1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8" name="Freeform 27">
              <a:extLst>
                <a:ext uri="{FF2B5EF4-FFF2-40B4-BE49-F238E27FC236}">
                  <a16:creationId xmlns:a16="http://schemas.microsoft.com/office/drawing/2014/main" id="{24A6F06C-095C-4D83-8EC7-858A54C6B27B}"/>
                </a:ext>
              </a:extLst>
            </p:cNvPr>
            <p:cNvSpPr>
              <a:spLocks/>
            </p:cNvSpPr>
            <p:nvPr/>
          </p:nvSpPr>
          <p:spPr bwMode="auto">
            <a:xfrm>
              <a:off x="5031" y="2384"/>
              <a:ext cx="635" cy="709"/>
            </a:xfrm>
            <a:custGeom>
              <a:avLst/>
              <a:gdLst>
                <a:gd name="T0" fmla="*/ 0 w 352"/>
                <a:gd name="T1" fmla="*/ 196 h 393"/>
                <a:gd name="T2" fmla="*/ 1 w 352"/>
                <a:gd name="T3" fmla="*/ 110 h 393"/>
                <a:gd name="T4" fmla="*/ 12 w 352"/>
                <a:gd name="T5" fmla="*/ 90 h 393"/>
                <a:gd name="T6" fmla="*/ 163 w 352"/>
                <a:gd name="T7" fmla="*/ 4 h 393"/>
                <a:gd name="T8" fmla="*/ 188 w 352"/>
                <a:gd name="T9" fmla="*/ 4 h 393"/>
                <a:gd name="T10" fmla="*/ 341 w 352"/>
                <a:gd name="T11" fmla="*/ 91 h 393"/>
                <a:gd name="T12" fmla="*/ 351 w 352"/>
                <a:gd name="T13" fmla="*/ 109 h 393"/>
                <a:gd name="T14" fmla="*/ 351 w 352"/>
                <a:gd name="T15" fmla="*/ 285 h 393"/>
                <a:gd name="T16" fmla="*/ 341 w 352"/>
                <a:gd name="T17" fmla="*/ 303 h 393"/>
                <a:gd name="T18" fmla="*/ 188 w 352"/>
                <a:gd name="T19" fmla="*/ 389 h 393"/>
                <a:gd name="T20" fmla="*/ 165 w 352"/>
                <a:gd name="T21" fmla="*/ 390 h 393"/>
                <a:gd name="T22" fmla="*/ 12 w 352"/>
                <a:gd name="T23" fmla="*/ 303 h 393"/>
                <a:gd name="T24" fmla="*/ 1 w 352"/>
                <a:gd name="T25" fmla="*/ 283 h 393"/>
                <a:gd name="T26" fmla="*/ 0 w 352"/>
                <a:gd name="T27" fmla="*/ 19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2" h="393">
                  <a:moveTo>
                    <a:pt x="0" y="196"/>
                  </a:moveTo>
                  <a:cubicBezTo>
                    <a:pt x="0" y="167"/>
                    <a:pt x="0" y="138"/>
                    <a:pt x="1" y="110"/>
                  </a:cubicBezTo>
                  <a:cubicBezTo>
                    <a:pt x="1" y="103"/>
                    <a:pt x="7" y="94"/>
                    <a:pt x="12" y="90"/>
                  </a:cubicBezTo>
                  <a:cubicBezTo>
                    <a:pt x="62" y="61"/>
                    <a:pt x="112" y="32"/>
                    <a:pt x="163" y="4"/>
                  </a:cubicBezTo>
                  <a:cubicBezTo>
                    <a:pt x="170" y="1"/>
                    <a:pt x="182" y="0"/>
                    <a:pt x="188" y="4"/>
                  </a:cubicBezTo>
                  <a:cubicBezTo>
                    <a:pt x="239" y="32"/>
                    <a:pt x="290" y="61"/>
                    <a:pt x="341" y="91"/>
                  </a:cubicBezTo>
                  <a:cubicBezTo>
                    <a:pt x="346" y="94"/>
                    <a:pt x="351" y="103"/>
                    <a:pt x="351" y="109"/>
                  </a:cubicBezTo>
                  <a:cubicBezTo>
                    <a:pt x="352" y="167"/>
                    <a:pt x="352" y="226"/>
                    <a:pt x="351" y="285"/>
                  </a:cubicBezTo>
                  <a:cubicBezTo>
                    <a:pt x="351" y="291"/>
                    <a:pt x="346" y="300"/>
                    <a:pt x="341" y="303"/>
                  </a:cubicBezTo>
                  <a:cubicBezTo>
                    <a:pt x="290" y="332"/>
                    <a:pt x="239" y="361"/>
                    <a:pt x="188" y="389"/>
                  </a:cubicBezTo>
                  <a:cubicBezTo>
                    <a:pt x="182" y="393"/>
                    <a:pt x="171" y="393"/>
                    <a:pt x="165" y="390"/>
                  </a:cubicBezTo>
                  <a:cubicBezTo>
                    <a:pt x="113" y="362"/>
                    <a:pt x="63" y="333"/>
                    <a:pt x="12" y="303"/>
                  </a:cubicBezTo>
                  <a:cubicBezTo>
                    <a:pt x="6" y="300"/>
                    <a:pt x="1" y="290"/>
                    <a:pt x="1" y="283"/>
                  </a:cubicBezTo>
                  <a:cubicBezTo>
                    <a:pt x="0" y="254"/>
                    <a:pt x="0" y="225"/>
                    <a:pt x="0" y="1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9" name="Freeform 28">
              <a:extLst>
                <a:ext uri="{FF2B5EF4-FFF2-40B4-BE49-F238E27FC236}">
                  <a16:creationId xmlns:a16="http://schemas.microsoft.com/office/drawing/2014/main" id="{597ABD0A-7DDF-4C3D-9B3F-154B4B1A4A30}"/>
                </a:ext>
              </a:extLst>
            </p:cNvPr>
            <p:cNvSpPr>
              <a:spLocks/>
            </p:cNvSpPr>
            <p:nvPr/>
          </p:nvSpPr>
          <p:spPr bwMode="auto">
            <a:xfrm>
              <a:off x="3522" y="0"/>
              <a:ext cx="636" cy="708"/>
            </a:xfrm>
            <a:custGeom>
              <a:avLst/>
              <a:gdLst>
                <a:gd name="T0" fmla="*/ 352 w 352"/>
                <a:gd name="T1" fmla="*/ 296 h 393"/>
                <a:gd name="T2" fmla="*/ 186 w 352"/>
                <a:gd name="T3" fmla="*/ 390 h 393"/>
                <a:gd name="T4" fmla="*/ 164 w 352"/>
                <a:gd name="T5" fmla="*/ 389 h 393"/>
                <a:gd name="T6" fmla="*/ 12 w 352"/>
                <a:gd name="T7" fmla="*/ 302 h 393"/>
                <a:gd name="T8" fmla="*/ 1 w 352"/>
                <a:gd name="T9" fmla="*/ 282 h 393"/>
                <a:gd name="T10" fmla="*/ 1 w 352"/>
                <a:gd name="T11" fmla="*/ 112 h 393"/>
                <a:gd name="T12" fmla="*/ 13 w 352"/>
                <a:gd name="T13" fmla="*/ 91 h 393"/>
                <a:gd name="T14" fmla="*/ 164 w 352"/>
                <a:gd name="T15" fmla="*/ 4 h 393"/>
                <a:gd name="T16" fmla="*/ 188 w 352"/>
                <a:gd name="T17" fmla="*/ 4 h 393"/>
                <a:gd name="T18" fmla="*/ 340 w 352"/>
                <a:gd name="T19" fmla="*/ 92 h 393"/>
                <a:gd name="T20" fmla="*/ 351 w 352"/>
                <a:gd name="T21" fmla="*/ 108 h 393"/>
                <a:gd name="T22" fmla="*/ 352 w 352"/>
                <a:gd name="T23" fmla="*/ 29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2" h="393">
                  <a:moveTo>
                    <a:pt x="352" y="296"/>
                  </a:moveTo>
                  <a:cubicBezTo>
                    <a:pt x="296" y="328"/>
                    <a:pt x="241" y="359"/>
                    <a:pt x="186" y="390"/>
                  </a:cubicBezTo>
                  <a:cubicBezTo>
                    <a:pt x="180" y="393"/>
                    <a:pt x="170" y="392"/>
                    <a:pt x="164" y="389"/>
                  </a:cubicBezTo>
                  <a:cubicBezTo>
                    <a:pt x="113" y="361"/>
                    <a:pt x="62" y="332"/>
                    <a:pt x="12" y="302"/>
                  </a:cubicBezTo>
                  <a:cubicBezTo>
                    <a:pt x="6" y="299"/>
                    <a:pt x="1" y="289"/>
                    <a:pt x="1" y="282"/>
                  </a:cubicBezTo>
                  <a:cubicBezTo>
                    <a:pt x="0" y="226"/>
                    <a:pt x="0" y="169"/>
                    <a:pt x="1" y="112"/>
                  </a:cubicBezTo>
                  <a:cubicBezTo>
                    <a:pt x="1" y="105"/>
                    <a:pt x="7" y="95"/>
                    <a:pt x="13" y="91"/>
                  </a:cubicBezTo>
                  <a:cubicBezTo>
                    <a:pt x="63" y="61"/>
                    <a:pt x="113" y="32"/>
                    <a:pt x="164" y="4"/>
                  </a:cubicBezTo>
                  <a:cubicBezTo>
                    <a:pt x="170" y="0"/>
                    <a:pt x="182" y="0"/>
                    <a:pt x="188" y="4"/>
                  </a:cubicBezTo>
                  <a:cubicBezTo>
                    <a:pt x="240" y="32"/>
                    <a:pt x="290" y="62"/>
                    <a:pt x="340" y="92"/>
                  </a:cubicBezTo>
                  <a:cubicBezTo>
                    <a:pt x="346" y="95"/>
                    <a:pt x="351" y="102"/>
                    <a:pt x="351" y="108"/>
                  </a:cubicBezTo>
                  <a:cubicBezTo>
                    <a:pt x="352" y="171"/>
                    <a:pt x="352" y="233"/>
                    <a:pt x="352" y="2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0" name="Freeform 29">
              <a:extLst>
                <a:ext uri="{FF2B5EF4-FFF2-40B4-BE49-F238E27FC236}">
                  <a16:creationId xmlns:a16="http://schemas.microsoft.com/office/drawing/2014/main" id="{0A707F58-7DFE-4BEA-9800-3287C5BC1B70}"/>
                </a:ext>
              </a:extLst>
            </p:cNvPr>
            <p:cNvSpPr>
              <a:spLocks/>
            </p:cNvSpPr>
            <p:nvPr/>
          </p:nvSpPr>
          <p:spPr bwMode="auto">
            <a:xfrm>
              <a:off x="2247" y="1570"/>
              <a:ext cx="1017" cy="750"/>
            </a:xfrm>
            <a:custGeom>
              <a:avLst/>
              <a:gdLst>
                <a:gd name="T0" fmla="*/ 0 w 564"/>
                <a:gd name="T1" fmla="*/ 416 h 416"/>
                <a:gd name="T2" fmla="*/ 0 w 564"/>
                <a:gd name="T3" fmla="*/ 0 h 416"/>
                <a:gd name="T4" fmla="*/ 519 w 564"/>
                <a:gd name="T5" fmla="*/ 0 h 416"/>
                <a:gd name="T6" fmla="*/ 518 w 564"/>
                <a:gd name="T7" fmla="*/ 44 h 416"/>
                <a:gd name="T8" fmla="*/ 536 w 564"/>
                <a:gd name="T9" fmla="*/ 73 h 416"/>
                <a:gd name="T10" fmla="*/ 564 w 564"/>
                <a:gd name="T11" fmla="*/ 92 h 416"/>
                <a:gd name="T12" fmla="*/ 95 w 564"/>
                <a:gd name="T13" fmla="*/ 92 h 416"/>
                <a:gd name="T14" fmla="*/ 95 w 564"/>
                <a:gd name="T15" fmla="*/ 415 h 416"/>
                <a:gd name="T16" fmla="*/ 0 w 564"/>
                <a:gd name="T17" fmla="*/ 416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4" h="416">
                  <a:moveTo>
                    <a:pt x="0" y="416"/>
                  </a:moveTo>
                  <a:cubicBezTo>
                    <a:pt x="0" y="273"/>
                    <a:pt x="0" y="137"/>
                    <a:pt x="0" y="0"/>
                  </a:cubicBezTo>
                  <a:cubicBezTo>
                    <a:pt x="173" y="0"/>
                    <a:pt x="345" y="0"/>
                    <a:pt x="519" y="0"/>
                  </a:cubicBezTo>
                  <a:cubicBezTo>
                    <a:pt x="519" y="15"/>
                    <a:pt x="520" y="29"/>
                    <a:pt x="518" y="44"/>
                  </a:cubicBezTo>
                  <a:cubicBezTo>
                    <a:pt x="517" y="58"/>
                    <a:pt x="522" y="67"/>
                    <a:pt x="536" y="73"/>
                  </a:cubicBezTo>
                  <a:cubicBezTo>
                    <a:pt x="546" y="76"/>
                    <a:pt x="555" y="83"/>
                    <a:pt x="564" y="92"/>
                  </a:cubicBezTo>
                  <a:cubicBezTo>
                    <a:pt x="408" y="92"/>
                    <a:pt x="252" y="92"/>
                    <a:pt x="95" y="92"/>
                  </a:cubicBezTo>
                  <a:cubicBezTo>
                    <a:pt x="95" y="200"/>
                    <a:pt x="95" y="304"/>
                    <a:pt x="95" y="415"/>
                  </a:cubicBezTo>
                  <a:cubicBezTo>
                    <a:pt x="63" y="387"/>
                    <a:pt x="32" y="383"/>
                    <a:pt x="0" y="4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1" name="Freeform 30">
              <a:extLst>
                <a:ext uri="{FF2B5EF4-FFF2-40B4-BE49-F238E27FC236}">
                  <a16:creationId xmlns:a16="http://schemas.microsoft.com/office/drawing/2014/main" id="{15C47056-A538-4A22-BD60-A4ABF2FDC5EE}"/>
                </a:ext>
              </a:extLst>
            </p:cNvPr>
            <p:cNvSpPr>
              <a:spLocks/>
            </p:cNvSpPr>
            <p:nvPr/>
          </p:nvSpPr>
          <p:spPr bwMode="auto">
            <a:xfrm>
              <a:off x="4416" y="1570"/>
              <a:ext cx="1016" cy="748"/>
            </a:xfrm>
            <a:custGeom>
              <a:avLst/>
              <a:gdLst>
                <a:gd name="T0" fmla="*/ 0 w 563"/>
                <a:gd name="T1" fmla="*/ 93 h 415"/>
                <a:gd name="T2" fmla="*/ 42 w 563"/>
                <a:gd name="T3" fmla="*/ 0 h 415"/>
                <a:gd name="T4" fmla="*/ 563 w 563"/>
                <a:gd name="T5" fmla="*/ 0 h 415"/>
                <a:gd name="T6" fmla="*/ 563 w 563"/>
                <a:gd name="T7" fmla="*/ 414 h 415"/>
                <a:gd name="T8" fmla="*/ 469 w 563"/>
                <a:gd name="T9" fmla="*/ 415 h 415"/>
                <a:gd name="T10" fmla="*/ 469 w 563"/>
                <a:gd name="T11" fmla="*/ 93 h 415"/>
                <a:gd name="T12" fmla="*/ 0 w 563"/>
                <a:gd name="T13" fmla="*/ 93 h 415"/>
              </a:gdLst>
              <a:ahLst/>
              <a:cxnLst>
                <a:cxn ang="0">
                  <a:pos x="T0" y="T1"/>
                </a:cxn>
                <a:cxn ang="0">
                  <a:pos x="T2" y="T3"/>
                </a:cxn>
                <a:cxn ang="0">
                  <a:pos x="T4" y="T5"/>
                </a:cxn>
                <a:cxn ang="0">
                  <a:pos x="T6" y="T7"/>
                </a:cxn>
                <a:cxn ang="0">
                  <a:pos x="T8" y="T9"/>
                </a:cxn>
                <a:cxn ang="0">
                  <a:pos x="T10" y="T11"/>
                </a:cxn>
                <a:cxn ang="0">
                  <a:pos x="T12" y="T13"/>
                </a:cxn>
              </a:cxnLst>
              <a:rect l="0" t="0" r="r" b="b"/>
              <a:pathLst>
                <a:path w="563" h="415">
                  <a:moveTo>
                    <a:pt x="0" y="93"/>
                  </a:moveTo>
                  <a:cubicBezTo>
                    <a:pt x="42" y="74"/>
                    <a:pt x="57" y="44"/>
                    <a:pt x="42" y="0"/>
                  </a:cubicBezTo>
                  <a:cubicBezTo>
                    <a:pt x="219" y="0"/>
                    <a:pt x="391" y="0"/>
                    <a:pt x="563" y="0"/>
                  </a:cubicBezTo>
                  <a:cubicBezTo>
                    <a:pt x="563" y="137"/>
                    <a:pt x="563" y="273"/>
                    <a:pt x="563" y="414"/>
                  </a:cubicBezTo>
                  <a:cubicBezTo>
                    <a:pt x="532" y="385"/>
                    <a:pt x="502" y="385"/>
                    <a:pt x="469" y="415"/>
                  </a:cubicBezTo>
                  <a:cubicBezTo>
                    <a:pt x="469" y="305"/>
                    <a:pt x="469" y="200"/>
                    <a:pt x="469" y="93"/>
                  </a:cubicBezTo>
                  <a:cubicBezTo>
                    <a:pt x="312" y="93"/>
                    <a:pt x="156" y="93"/>
                    <a:pt x="0" y="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63" name="Group 33">
            <a:extLst>
              <a:ext uri="{FF2B5EF4-FFF2-40B4-BE49-F238E27FC236}">
                <a16:creationId xmlns:a16="http://schemas.microsoft.com/office/drawing/2014/main" id="{502514FD-F8E4-42F9-882E-B8D0CDFCF4C7}"/>
              </a:ext>
            </a:extLst>
          </p:cNvPr>
          <p:cNvGrpSpPr>
            <a:grpSpLocks noChangeAspect="1"/>
          </p:cNvGrpSpPr>
          <p:nvPr/>
        </p:nvGrpSpPr>
        <p:grpSpPr bwMode="auto">
          <a:xfrm>
            <a:off x="6839722" y="3687978"/>
            <a:ext cx="677900" cy="677182"/>
            <a:chOff x="1456" y="-182"/>
            <a:chExt cx="4721" cy="4716"/>
          </a:xfrm>
          <a:solidFill>
            <a:srgbClr val="BABD59"/>
          </a:solidFill>
        </p:grpSpPr>
        <p:sp>
          <p:nvSpPr>
            <p:cNvPr id="65" name="Freeform 34">
              <a:extLst>
                <a:ext uri="{FF2B5EF4-FFF2-40B4-BE49-F238E27FC236}">
                  <a16:creationId xmlns:a16="http://schemas.microsoft.com/office/drawing/2014/main" id="{7263DC4B-BD09-4223-98DA-37AD4F050DE4}"/>
                </a:ext>
              </a:extLst>
            </p:cNvPr>
            <p:cNvSpPr>
              <a:spLocks/>
            </p:cNvSpPr>
            <p:nvPr/>
          </p:nvSpPr>
          <p:spPr bwMode="auto">
            <a:xfrm>
              <a:off x="1456" y="-182"/>
              <a:ext cx="4721" cy="4716"/>
            </a:xfrm>
            <a:custGeom>
              <a:avLst/>
              <a:gdLst>
                <a:gd name="T0" fmla="*/ 1918 w 2793"/>
                <a:gd name="T1" fmla="*/ 215 h 2794"/>
                <a:gd name="T2" fmla="*/ 1746 w 2793"/>
                <a:gd name="T3" fmla="*/ 385 h 2794"/>
                <a:gd name="T4" fmla="*/ 1723 w 2793"/>
                <a:gd name="T5" fmla="*/ 386 h 2794"/>
                <a:gd name="T6" fmla="*/ 1383 w 2793"/>
                <a:gd name="T7" fmla="*/ 339 h 2794"/>
                <a:gd name="T8" fmla="*/ 493 w 2793"/>
                <a:gd name="T9" fmla="*/ 882 h 2794"/>
                <a:gd name="T10" fmla="*/ 371 w 2793"/>
                <a:gd name="T11" fmla="*/ 1263 h 2794"/>
                <a:gd name="T12" fmla="*/ 596 w 2793"/>
                <a:gd name="T13" fmla="*/ 2045 h 2794"/>
                <a:gd name="T14" fmla="*/ 1229 w 2793"/>
                <a:gd name="T15" fmla="*/ 2418 h 2794"/>
                <a:gd name="T16" fmla="*/ 2099 w 2793"/>
                <a:gd name="T17" fmla="*/ 2177 h 2794"/>
                <a:gd name="T18" fmla="*/ 2444 w 2793"/>
                <a:gd name="T19" fmla="*/ 1565 h 2794"/>
                <a:gd name="T20" fmla="*/ 2411 w 2793"/>
                <a:gd name="T21" fmla="*/ 1076 h 2794"/>
                <a:gd name="T22" fmla="*/ 2419 w 2793"/>
                <a:gd name="T23" fmla="*/ 1045 h 2794"/>
                <a:gd name="T24" fmla="*/ 2584 w 2793"/>
                <a:gd name="T25" fmla="*/ 881 h 2794"/>
                <a:gd name="T26" fmla="*/ 2214 w 2793"/>
                <a:gd name="T27" fmla="*/ 2382 h 2794"/>
                <a:gd name="T28" fmla="*/ 509 w 2793"/>
                <a:gd name="T29" fmla="*/ 2293 h 2794"/>
                <a:gd name="T30" fmla="*/ 387 w 2793"/>
                <a:gd name="T31" fmla="*/ 623 h 2794"/>
                <a:gd name="T32" fmla="*/ 1918 w 2793"/>
                <a:gd name="T33" fmla="*/ 215 h 2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93" h="2794">
                  <a:moveTo>
                    <a:pt x="1918" y="215"/>
                  </a:moveTo>
                  <a:cubicBezTo>
                    <a:pt x="1860" y="273"/>
                    <a:pt x="1803" y="330"/>
                    <a:pt x="1746" y="385"/>
                  </a:cubicBezTo>
                  <a:cubicBezTo>
                    <a:pt x="1742" y="389"/>
                    <a:pt x="1730" y="389"/>
                    <a:pt x="1723" y="386"/>
                  </a:cubicBezTo>
                  <a:cubicBezTo>
                    <a:pt x="1612" y="352"/>
                    <a:pt x="1499" y="333"/>
                    <a:pt x="1383" y="339"/>
                  </a:cubicBezTo>
                  <a:cubicBezTo>
                    <a:pt x="989" y="359"/>
                    <a:pt x="692" y="542"/>
                    <a:pt x="493" y="882"/>
                  </a:cubicBezTo>
                  <a:cubicBezTo>
                    <a:pt x="424" y="999"/>
                    <a:pt x="386" y="1128"/>
                    <a:pt x="371" y="1263"/>
                  </a:cubicBezTo>
                  <a:cubicBezTo>
                    <a:pt x="339" y="1555"/>
                    <a:pt x="412" y="1817"/>
                    <a:pt x="596" y="2045"/>
                  </a:cubicBezTo>
                  <a:cubicBezTo>
                    <a:pt x="760" y="2248"/>
                    <a:pt x="971" y="2375"/>
                    <a:pt x="1229" y="2418"/>
                  </a:cubicBezTo>
                  <a:cubicBezTo>
                    <a:pt x="1556" y="2474"/>
                    <a:pt x="1848" y="2393"/>
                    <a:pt x="2099" y="2177"/>
                  </a:cubicBezTo>
                  <a:cubicBezTo>
                    <a:pt x="2286" y="2016"/>
                    <a:pt x="2401" y="1810"/>
                    <a:pt x="2444" y="1565"/>
                  </a:cubicBezTo>
                  <a:cubicBezTo>
                    <a:pt x="2472" y="1399"/>
                    <a:pt x="2462" y="1236"/>
                    <a:pt x="2411" y="1076"/>
                  </a:cubicBezTo>
                  <a:cubicBezTo>
                    <a:pt x="2407" y="1063"/>
                    <a:pt x="2410" y="1054"/>
                    <a:pt x="2419" y="1045"/>
                  </a:cubicBezTo>
                  <a:cubicBezTo>
                    <a:pt x="2474" y="991"/>
                    <a:pt x="2529" y="936"/>
                    <a:pt x="2584" y="881"/>
                  </a:cubicBezTo>
                  <a:cubicBezTo>
                    <a:pt x="2793" y="1342"/>
                    <a:pt x="2704" y="1987"/>
                    <a:pt x="2214" y="2382"/>
                  </a:cubicBezTo>
                  <a:cubicBezTo>
                    <a:pt x="1702" y="2794"/>
                    <a:pt x="973" y="2753"/>
                    <a:pt x="509" y="2293"/>
                  </a:cubicBezTo>
                  <a:cubicBezTo>
                    <a:pt x="64" y="1852"/>
                    <a:pt x="0" y="1140"/>
                    <a:pt x="387" y="623"/>
                  </a:cubicBezTo>
                  <a:cubicBezTo>
                    <a:pt x="776" y="102"/>
                    <a:pt x="1434" y="0"/>
                    <a:pt x="1918" y="2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6" name="Freeform 35">
              <a:extLst>
                <a:ext uri="{FF2B5EF4-FFF2-40B4-BE49-F238E27FC236}">
                  <a16:creationId xmlns:a16="http://schemas.microsoft.com/office/drawing/2014/main" id="{5DB5BDAC-F0A2-4DDC-9C64-0BDE49FBD130}"/>
                </a:ext>
              </a:extLst>
            </p:cNvPr>
            <p:cNvSpPr>
              <a:spLocks/>
            </p:cNvSpPr>
            <p:nvPr/>
          </p:nvSpPr>
          <p:spPr bwMode="auto">
            <a:xfrm>
              <a:off x="2343" y="704"/>
              <a:ext cx="2913" cy="2909"/>
            </a:xfrm>
            <a:custGeom>
              <a:avLst/>
              <a:gdLst>
                <a:gd name="T0" fmla="*/ 1200 w 1723"/>
                <a:gd name="T1" fmla="*/ 137 h 1723"/>
                <a:gd name="T2" fmla="*/ 1024 w 1723"/>
                <a:gd name="T3" fmla="*/ 308 h 1723"/>
                <a:gd name="T4" fmla="*/ 1003 w 1723"/>
                <a:gd name="T5" fmla="*/ 312 h 1723"/>
                <a:gd name="T6" fmla="*/ 455 w 1723"/>
                <a:gd name="T7" fmla="*/ 502 h 1723"/>
                <a:gd name="T8" fmla="*/ 331 w 1723"/>
                <a:gd name="T9" fmla="*/ 778 h 1723"/>
                <a:gd name="T10" fmla="*/ 525 w 1723"/>
                <a:gd name="T11" fmla="*/ 1292 h 1723"/>
                <a:gd name="T12" fmla="*/ 915 w 1723"/>
                <a:gd name="T13" fmla="*/ 1423 h 1723"/>
                <a:gd name="T14" fmla="*/ 1378 w 1723"/>
                <a:gd name="T15" fmla="*/ 1133 h 1723"/>
                <a:gd name="T16" fmla="*/ 1447 w 1723"/>
                <a:gd name="T17" fmla="*/ 904 h 1723"/>
                <a:gd name="T18" fmla="*/ 1435 w 1723"/>
                <a:gd name="T19" fmla="*/ 741 h 1723"/>
                <a:gd name="T20" fmla="*/ 1440 w 1723"/>
                <a:gd name="T21" fmla="*/ 725 h 1723"/>
                <a:gd name="T22" fmla="*/ 1613 w 1723"/>
                <a:gd name="T23" fmla="*/ 554 h 1723"/>
                <a:gd name="T24" fmla="*/ 1421 w 1723"/>
                <a:gd name="T25" fmla="*/ 1447 h 1723"/>
                <a:gd name="T26" fmla="*/ 374 w 1723"/>
                <a:gd name="T27" fmla="*/ 1467 h 1723"/>
                <a:gd name="T28" fmla="*/ 247 w 1723"/>
                <a:gd name="T29" fmla="*/ 393 h 1723"/>
                <a:gd name="T30" fmla="*/ 1200 w 1723"/>
                <a:gd name="T31" fmla="*/ 137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3" h="1723">
                  <a:moveTo>
                    <a:pt x="1200" y="137"/>
                  </a:moveTo>
                  <a:cubicBezTo>
                    <a:pt x="1140" y="195"/>
                    <a:pt x="1082" y="252"/>
                    <a:pt x="1024" y="308"/>
                  </a:cubicBezTo>
                  <a:cubicBezTo>
                    <a:pt x="1020" y="312"/>
                    <a:pt x="1010" y="314"/>
                    <a:pt x="1003" y="312"/>
                  </a:cubicBezTo>
                  <a:cubicBezTo>
                    <a:pt x="785" y="273"/>
                    <a:pt x="601" y="335"/>
                    <a:pt x="455" y="502"/>
                  </a:cubicBezTo>
                  <a:cubicBezTo>
                    <a:pt x="386" y="581"/>
                    <a:pt x="345" y="674"/>
                    <a:pt x="331" y="778"/>
                  </a:cubicBezTo>
                  <a:cubicBezTo>
                    <a:pt x="302" y="984"/>
                    <a:pt x="369" y="1158"/>
                    <a:pt x="525" y="1292"/>
                  </a:cubicBezTo>
                  <a:cubicBezTo>
                    <a:pt x="636" y="1388"/>
                    <a:pt x="768" y="1432"/>
                    <a:pt x="915" y="1423"/>
                  </a:cubicBezTo>
                  <a:cubicBezTo>
                    <a:pt x="1121" y="1410"/>
                    <a:pt x="1275" y="1310"/>
                    <a:pt x="1378" y="1133"/>
                  </a:cubicBezTo>
                  <a:cubicBezTo>
                    <a:pt x="1420" y="1063"/>
                    <a:pt x="1440" y="985"/>
                    <a:pt x="1447" y="904"/>
                  </a:cubicBezTo>
                  <a:cubicBezTo>
                    <a:pt x="1451" y="849"/>
                    <a:pt x="1447" y="795"/>
                    <a:pt x="1435" y="741"/>
                  </a:cubicBezTo>
                  <a:cubicBezTo>
                    <a:pt x="1434" y="736"/>
                    <a:pt x="1436" y="729"/>
                    <a:pt x="1440" y="725"/>
                  </a:cubicBezTo>
                  <a:cubicBezTo>
                    <a:pt x="1497" y="668"/>
                    <a:pt x="1555" y="611"/>
                    <a:pt x="1613" y="554"/>
                  </a:cubicBezTo>
                  <a:cubicBezTo>
                    <a:pt x="1721" y="775"/>
                    <a:pt x="1723" y="1170"/>
                    <a:pt x="1421" y="1447"/>
                  </a:cubicBezTo>
                  <a:cubicBezTo>
                    <a:pt x="1122" y="1721"/>
                    <a:pt x="676" y="1723"/>
                    <a:pt x="374" y="1467"/>
                  </a:cubicBezTo>
                  <a:cubicBezTo>
                    <a:pt x="56" y="1198"/>
                    <a:pt x="0" y="729"/>
                    <a:pt x="247" y="393"/>
                  </a:cubicBezTo>
                  <a:cubicBezTo>
                    <a:pt x="486" y="69"/>
                    <a:pt x="897" y="0"/>
                    <a:pt x="1200" y="1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7" name="Freeform 36">
              <a:extLst>
                <a:ext uri="{FF2B5EF4-FFF2-40B4-BE49-F238E27FC236}">
                  <a16:creationId xmlns:a16="http://schemas.microsoft.com/office/drawing/2014/main" id="{7B6A26E6-601B-4A1A-B93B-10BC30F836EA}"/>
                </a:ext>
              </a:extLst>
            </p:cNvPr>
            <p:cNvSpPr>
              <a:spLocks/>
            </p:cNvSpPr>
            <p:nvPr/>
          </p:nvSpPr>
          <p:spPr bwMode="auto">
            <a:xfrm>
              <a:off x="3853" y="14"/>
              <a:ext cx="2148" cy="2145"/>
            </a:xfrm>
            <a:custGeom>
              <a:avLst/>
              <a:gdLst>
                <a:gd name="T0" fmla="*/ 940 w 1271"/>
                <a:gd name="T1" fmla="*/ 323 h 1271"/>
                <a:gd name="T2" fmla="*/ 1095 w 1271"/>
                <a:gd name="T3" fmla="*/ 331 h 1271"/>
                <a:gd name="T4" fmla="*/ 1226 w 1271"/>
                <a:gd name="T5" fmla="*/ 338 h 1271"/>
                <a:gd name="T6" fmla="*/ 1247 w 1271"/>
                <a:gd name="T7" fmla="*/ 390 h 1271"/>
                <a:gd name="T8" fmla="*/ 1148 w 1271"/>
                <a:gd name="T9" fmla="*/ 492 h 1271"/>
                <a:gd name="T10" fmla="*/ 921 w 1271"/>
                <a:gd name="T11" fmla="*/ 720 h 1271"/>
                <a:gd name="T12" fmla="*/ 831 w 1271"/>
                <a:gd name="T13" fmla="*/ 754 h 1271"/>
                <a:gd name="T14" fmla="*/ 662 w 1271"/>
                <a:gd name="T15" fmla="*/ 748 h 1271"/>
                <a:gd name="T16" fmla="*/ 631 w 1271"/>
                <a:gd name="T17" fmla="*/ 761 h 1271"/>
                <a:gd name="T18" fmla="*/ 160 w 1271"/>
                <a:gd name="T19" fmla="*/ 1231 h 1271"/>
                <a:gd name="T20" fmla="*/ 14 w 1271"/>
                <a:gd name="T21" fmla="*/ 1205 h 1271"/>
                <a:gd name="T22" fmla="*/ 36 w 1271"/>
                <a:gd name="T23" fmla="*/ 1101 h 1271"/>
                <a:gd name="T24" fmla="*/ 192 w 1271"/>
                <a:gd name="T25" fmla="*/ 946 h 1271"/>
                <a:gd name="T26" fmla="*/ 499 w 1271"/>
                <a:gd name="T27" fmla="*/ 639 h 1271"/>
                <a:gd name="T28" fmla="*/ 518 w 1271"/>
                <a:gd name="T29" fmla="*/ 592 h 1271"/>
                <a:gd name="T30" fmla="*/ 510 w 1271"/>
                <a:gd name="T31" fmla="*/ 423 h 1271"/>
                <a:gd name="T32" fmla="*/ 541 w 1271"/>
                <a:gd name="T33" fmla="*/ 346 h 1271"/>
                <a:gd name="T34" fmla="*/ 850 w 1271"/>
                <a:gd name="T35" fmla="*/ 37 h 1271"/>
                <a:gd name="T36" fmla="*/ 882 w 1271"/>
                <a:gd name="T37" fmla="*/ 12 h 1271"/>
                <a:gd name="T38" fmla="*/ 924 w 1271"/>
                <a:gd name="T39" fmla="*/ 30 h 1271"/>
                <a:gd name="T40" fmla="*/ 929 w 1271"/>
                <a:gd name="T41" fmla="*/ 73 h 1271"/>
                <a:gd name="T42" fmla="*/ 940 w 1271"/>
                <a:gd name="T43" fmla="*/ 323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71" h="1271">
                  <a:moveTo>
                    <a:pt x="940" y="323"/>
                  </a:moveTo>
                  <a:cubicBezTo>
                    <a:pt x="994" y="326"/>
                    <a:pt x="1044" y="328"/>
                    <a:pt x="1095" y="331"/>
                  </a:cubicBezTo>
                  <a:cubicBezTo>
                    <a:pt x="1139" y="333"/>
                    <a:pt x="1183" y="335"/>
                    <a:pt x="1226" y="338"/>
                  </a:cubicBezTo>
                  <a:cubicBezTo>
                    <a:pt x="1261" y="341"/>
                    <a:pt x="1271" y="364"/>
                    <a:pt x="1247" y="390"/>
                  </a:cubicBezTo>
                  <a:cubicBezTo>
                    <a:pt x="1216" y="425"/>
                    <a:pt x="1182" y="458"/>
                    <a:pt x="1148" y="492"/>
                  </a:cubicBezTo>
                  <a:cubicBezTo>
                    <a:pt x="1073" y="568"/>
                    <a:pt x="996" y="643"/>
                    <a:pt x="921" y="720"/>
                  </a:cubicBezTo>
                  <a:cubicBezTo>
                    <a:pt x="896" y="745"/>
                    <a:pt x="868" y="756"/>
                    <a:pt x="831" y="754"/>
                  </a:cubicBezTo>
                  <a:cubicBezTo>
                    <a:pt x="775" y="750"/>
                    <a:pt x="718" y="748"/>
                    <a:pt x="662" y="748"/>
                  </a:cubicBezTo>
                  <a:cubicBezTo>
                    <a:pt x="651" y="747"/>
                    <a:pt x="638" y="754"/>
                    <a:pt x="631" y="761"/>
                  </a:cubicBezTo>
                  <a:cubicBezTo>
                    <a:pt x="473" y="917"/>
                    <a:pt x="315" y="1073"/>
                    <a:pt x="160" y="1231"/>
                  </a:cubicBezTo>
                  <a:cubicBezTo>
                    <a:pt x="121" y="1271"/>
                    <a:pt x="39" y="1263"/>
                    <a:pt x="14" y="1205"/>
                  </a:cubicBezTo>
                  <a:cubicBezTo>
                    <a:pt x="0" y="1171"/>
                    <a:pt x="7" y="1130"/>
                    <a:pt x="36" y="1101"/>
                  </a:cubicBezTo>
                  <a:cubicBezTo>
                    <a:pt x="88" y="1049"/>
                    <a:pt x="140" y="997"/>
                    <a:pt x="192" y="946"/>
                  </a:cubicBezTo>
                  <a:cubicBezTo>
                    <a:pt x="294" y="843"/>
                    <a:pt x="397" y="741"/>
                    <a:pt x="499" y="639"/>
                  </a:cubicBezTo>
                  <a:cubicBezTo>
                    <a:pt x="513" y="626"/>
                    <a:pt x="519" y="612"/>
                    <a:pt x="518" y="592"/>
                  </a:cubicBezTo>
                  <a:cubicBezTo>
                    <a:pt x="514" y="536"/>
                    <a:pt x="513" y="479"/>
                    <a:pt x="510" y="423"/>
                  </a:cubicBezTo>
                  <a:cubicBezTo>
                    <a:pt x="509" y="392"/>
                    <a:pt x="519" y="367"/>
                    <a:pt x="541" y="346"/>
                  </a:cubicBezTo>
                  <a:cubicBezTo>
                    <a:pt x="644" y="243"/>
                    <a:pt x="747" y="140"/>
                    <a:pt x="850" y="37"/>
                  </a:cubicBezTo>
                  <a:cubicBezTo>
                    <a:pt x="860" y="27"/>
                    <a:pt x="870" y="19"/>
                    <a:pt x="882" y="12"/>
                  </a:cubicBezTo>
                  <a:cubicBezTo>
                    <a:pt x="901" y="0"/>
                    <a:pt x="919" y="7"/>
                    <a:pt x="924" y="30"/>
                  </a:cubicBezTo>
                  <a:cubicBezTo>
                    <a:pt x="927" y="44"/>
                    <a:pt x="929" y="58"/>
                    <a:pt x="929" y="73"/>
                  </a:cubicBezTo>
                  <a:cubicBezTo>
                    <a:pt x="933" y="155"/>
                    <a:pt x="937" y="238"/>
                    <a:pt x="940"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8" name="Freeform 37">
              <a:extLst>
                <a:ext uri="{FF2B5EF4-FFF2-40B4-BE49-F238E27FC236}">
                  <a16:creationId xmlns:a16="http://schemas.microsoft.com/office/drawing/2014/main" id="{067F3AE9-4B58-41C7-97AD-8A96B0A654AC}"/>
                </a:ext>
              </a:extLst>
            </p:cNvPr>
            <p:cNvSpPr>
              <a:spLocks/>
            </p:cNvSpPr>
            <p:nvPr/>
          </p:nvSpPr>
          <p:spPr bwMode="auto">
            <a:xfrm>
              <a:off x="3275" y="1605"/>
              <a:ext cx="1114" cy="1113"/>
            </a:xfrm>
            <a:custGeom>
              <a:avLst/>
              <a:gdLst>
                <a:gd name="T0" fmla="*/ 654 w 659"/>
                <a:gd name="T1" fmla="*/ 318 h 659"/>
                <a:gd name="T2" fmla="*/ 314 w 659"/>
                <a:gd name="T3" fmla="*/ 647 h 659"/>
                <a:gd name="T4" fmla="*/ 16 w 659"/>
                <a:gd name="T5" fmla="*/ 299 h 659"/>
                <a:gd name="T6" fmla="*/ 345 w 659"/>
                <a:gd name="T7" fmla="*/ 10 h 659"/>
                <a:gd name="T8" fmla="*/ 278 w 659"/>
                <a:gd name="T9" fmla="*/ 78 h 659"/>
                <a:gd name="T10" fmla="*/ 223 w 659"/>
                <a:gd name="T11" fmla="*/ 195 h 659"/>
                <a:gd name="T12" fmla="*/ 375 w 659"/>
                <a:gd name="T13" fmla="*/ 434 h 659"/>
                <a:gd name="T14" fmla="*/ 581 w 659"/>
                <a:gd name="T15" fmla="*/ 388 h 659"/>
                <a:gd name="T16" fmla="*/ 654 w 659"/>
                <a:gd name="T17" fmla="*/ 318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9" h="659">
                  <a:moveTo>
                    <a:pt x="654" y="318"/>
                  </a:moveTo>
                  <a:cubicBezTo>
                    <a:pt x="659" y="495"/>
                    <a:pt x="514" y="659"/>
                    <a:pt x="314" y="647"/>
                  </a:cubicBezTo>
                  <a:cubicBezTo>
                    <a:pt x="145" y="637"/>
                    <a:pt x="0" y="493"/>
                    <a:pt x="16" y="299"/>
                  </a:cubicBezTo>
                  <a:cubicBezTo>
                    <a:pt x="32" y="108"/>
                    <a:pt x="204" y="0"/>
                    <a:pt x="345" y="10"/>
                  </a:cubicBezTo>
                  <a:cubicBezTo>
                    <a:pt x="322" y="34"/>
                    <a:pt x="300" y="56"/>
                    <a:pt x="278" y="78"/>
                  </a:cubicBezTo>
                  <a:cubicBezTo>
                    <a:pt x="247" y="111"/>
                    <a:pt x="228" y="150"/>
                    <a:pt x="223" y="195"/>
                  </a:cubicBezTo>
                  <a:cubicBezTo>
                    <a:pt x="209" y="306"/>
                    <a:pt x="269" y="401"/>
                    <a:pt x="375" y="434"/>
                  </a:cubicBezTo>
                  <a:cubicBezTo>
                    <a:pt x="452" y="457"/>
                    <a:pt x="521" y="439"/>
                    <a:pt x="581" y="388"/>
                  </a:cubicBezTo>
                  <a:cubicBezTo>
                    <a:pt x="606" y="367"/>
                    <a:pt x="628" y="343"/>
                    <a:pt x="654" y="3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70" name="Group 40">
            <a:extLst>
              <a:ext uri="{FF2B5EF4-FFF2-40B4-BE49-F238E27FC236}">
                <a16:creationId xmlns:a16="http://schemas.microsoft.com/office/drawing/2014/main" id="{FB41E490-9052-44E7-A7F6-A0CEDBDD3281}"/>
              </a:ext>
            </a:extLst>
          </p:cNvPr>
          <p:cNvGrpSpPr>
            <a:grpSpLocks noChangeAspect="1"/>
          </p:cNvGrpSpPr>
          <p:nvPr/>
        </p:nvGrpSpPr>
        <p:grpSpPr bwMode="auto">
          <a:xfrm>
            <a:off x="9116612" y="3770280"/>
            <a:ext cx="692942" cy="512579"/>
            <a:chOff x="1532" y="454"/>
            <a:chExt cx="4618" cy="3416"/>
          </a:xfrm>
          <a:solidFill>
            <a:srgbClr val="BABD59"/>
          </a:solidFill>
        </p:grpSpPr>
        <p:sp>
          <p:nvSpPr>
            <p:cNvPr id="72" name="Freeform 41">
              <a:extLst>
                <a:ext uri="{FF2B5EF4-FFF2-40B4-BE49-F238E27FC236}">
                  <a16:creationId xmlns:a16="http://schemas.microsoft.com/office/drawing/2014/main" id="{C3F29160-439E-4ADD-BCCF-6754D4869CB0}"/>
                </a:ext>
              </a:extLst>
            </p:cNvPr>
            <p:cNvSpPr>
              <a:spLocks/>
            </p:cNvSpPr>
            <p:nvPr/>
          </p:nvSpPr>
          <p:spPr bwMode="auto">
            <a:xfrm>
              <a:off x="2196" y="841"/>
              <a:ext cx="3356" cy="3029"/>
            </a:xfrm>
            <a:custGeom>
              <a:avLst/>
              <a:gdLst>
                <a:gd name="T0" fmla="*/ 375 w 1785"/>
                <a:gd name="T1" fmla="*/ 1344 h 1612"/>
                <a:gd name="T2" fmla="*/ 567 w 1785"/>
                <a:gd name="T3" fmla="*/ 1242 h 1612"/>
                <a:gd name="T4" fmla="*/ 539 w 1785"/>
                <a:gd name="T5" fmla="*/ 1203 h 1612"/>
                <a:gd name="T6" fmla="*/ 469 w 1785"/>
                <a:gd name="T7" fmla="*/ 1246 h 1612"/>
                <a:gd name="T8" fmla="*/ 297 w 1785"/>
                <a:gd name="T9" fmla="*/ 1304 h 1612"/>
                <a:gd name="T10" fmla="*/ 210 w 1785"/>
                <a:gd name="T11" fmla="*/ 1240 h 1612"/>
                <a:gd name="T12" fmla="*/ 203 w 1785"/>
                <a:gd name="T13" fmla="*/ 1205 h 1612"/>
                <a:gd name="T14" fmla="*/ 227 w 1785"/>
                <a:gd name="T15" fmla="*/ 1158 h 1612"/>
                <a:gd name="T16" fmla="*/ 406 w 1785"/>
                <a:gd name="T17" fmla="*/ 1053 h 1612"/>
                <a:gd name="T18" fmla="*/ 383 w 1785"/>
                <a:gd name="T19" fmla="*/ 1015 h 1612"/>
                <a:gd name="T20" fmla="*/ 228 w 1785"/>
                <a:gd name="T21" fmla="*/ 1108 h 1612"/>
                <a:gd name="T22" fmla="*/ 88 w 1785"/>
                <a:gd name="T23" fmla="*/ 1139 h 1612"/>
                <a:gd name="T24" fmla="*/ 37 w 1785"/>
                <a:gd name="T25" fmla="*/ 1102 h 1612"/>
                <a:gd name="T26" fmla="*/ 6 w 1785"/>
                <a:gd name="T27" fmla="*/ 1033 h 1612"/>
                <a:gd name="T28" fmla="*/ 13 w 1785"/>
                <a:gd name="T29" fmla="*/ 1003 h 1612"/>
                <a:gd name="T30" fmla="*/ 683 w 1785"/>
                <a:gd name="T31" fmla="*/ 360 h 1612"/>
                <a:gd name="T32" fmla="*/ 705 w 1785"/>
                <a:gd name="T33" fmla="*/ 351 h 1612"/>
                <a:gd name="T34" fmla="*/ 811 w 1785"/>
                <a:gd name="T35" fmla="*/ 382 h 1612"/>
                <a:gd name="T36" fmla="*/ 1155 w 1785"/>
                <a:gd name="T37" fmla="*/ 618 h 1612"/>
                <a:gd name="T38" fmla="*/ 1389 w 1785"/>
                <a:gd name="T39" fmla="*/ 537 h 1612"/>
                <a:gd name="T40" fmla="*/ 1348 w 1785"/>
                <a:gd name="T41" fmla="*/ 411 h 1612"/>
                <a:gd name="T42" fmla="*/ 900 w 1785"/>
                <a:gd name="T43" fmla="*/ 46 h 1612"/>
                <a:gd name="T44" fmla="*/ 887 w 1785"/>
                <a:gd name="T45" fmla="*/ 34 h 1612"/>
                <a:gd name="T46" fmla="*/ 1000 w 1785"/>
                <a:gd name="T47" fmla="*/ 6 h 1612"/>
                <a:gd name="T48" fmla="*/ 1276 w 1785"/>
                <a:gd name="T49" fmla="*/ 49 h 1612"/>
                <a:gd name="T50" fmla="*/ 1392 w 1785"/>
                <a:gd name="T51" fmla="*/ 92 h 1612"/>
                <a:gd name="T52" fmla="*/ 1413 w 1785"/>
                <a:gd name="T53" fmla="*/ 111 h 1612"/>
                <a:gd name="T54" fmla="*/ 1779 w 1785"/>
                <a:gd name="T55" fmla="*/ 746 h 1612"/>
                <a:gd name="T56" fmla="*/ 1782 w 1785"/>
                <a:gd name="T57" fmla="*/ 775 h 1612"/>
                <a:gd name="T58" fmla="*/ 1737 w 1785"/>
                <a:gd name="T59" fmla="*/ 878 h 1612"/>
                <a:gd name="T60" fmla="*/ 1621 w 1785"/>
                <a:gd name="T61" fmla="*/ 837 h 1612"/>
                <a:gd name="T62" fmla="*/ 1425 w 1785"/>
                <a:gd name="T63" fmla="*/ 917 h 1612"/>
                <a:gd name="T64" fmla="*/ 1415 w 1785"/>
                <a:gd name="T65" fmla="*/ 1055 h 1612"/>
                <a:gd name="T66" fmla="*/ 1419 w 1785"/>
                <a:gd name="T67" fmla="*/ 1065 h 1612"/>
                <a:gd name="T68" fmla="*/ 1325 w 1785"/>
                <a:gd name="T69" fmla="*/ 1059 h 1612"/>
                <a:gd name="T70" fmla="*/ 1221 w 1785"/>
                <a:gd name="T71" fmla="*/ 1102 h 1612"/>
                <a:gd name="T72" fmla="*/ 1194 w 1785"/>
                <a:gd name="T73" fmla="*/ 1242 h 1612"/>
                <a:gd name="T74" fmla="*/ 1199 w 1785"/>
                <a:gd name="T75" fmla="*/ 1254 h 1612"/>
                <a:gd name="T76" fmla="*/ 1122 w 1785"/>
                <a:gd name="T77" fmla="*/ 1254 h 1612"/>
                <a:gd name="T78" fmla="*/ 1005 w 1785"/>
                <a:gd name="T79" fmla="*/ 1368 h 1612"/>
                <a:gd name="T80" fmla="*/ 1012 w 1785"/>
                <a:gd name="T81" fmla="*/ 1427 h 1612"/>
                <a:gd name="T82" fmla="*/ 949 w 1785"/>
                <a:gd name="T83" fmla="*/ 1436 h 1612"/>
                <a:gd name="T84" fmla="*/ 887 w 1785"/>
                <a:gd name="T85" fmla="*/ 1524 h 1612"/>
                <a:gd name="T86" fmla="*/ 873 w 1785"/>
                <a:gd name="T87" fmla="*/ 1548 h 1612"/>
                <a:gd name="T88" fmla="*/ 715 w 1785"/>
                <a:gd name="T89" fmla="*/ 1608 h 1612"/>
                <a:gd name="T90" fmla="*/ 639 w 1785"/>
                <a:gd name="T91" fmla="*/ 1608 h 1612"/>
                <a:gd name="T92" fmla="*/ 572 w 1785"/>
                <a:gd name="T93" fmla="*/ 1521 h 1612"/>
                <a:gd name="T94" fmla="*/ 770 w 1785"/>
                <a:gd name="T95" fmla="*/ 1436 h 1612"/>
                <a:gd name="T96" fmla="*/ 748 w 1785"/>
                <a:gd name="T97" fmla="*/ 1396 h 1612"/>
                <a:gd name="T98" fmla="*/ 621 w 1785"/>
                <a:gd name="T99" fmla="*/ 1453 h 1612"/>
                <a:gd name="T100" fmla="*/ 511 w 1785"/>
                <a:gd name="T101" fmla="*/ 1482 h 1612"/>
                <a:gd name="T102" fmla="*/ 396 w 1785"/>
                <a:gd name="T103" fmla="*/ 1412 h 1612"/>
                <a:gd name="T104" fmla="*/ 375 w 1785"/>
                <a:gd name="T105" fmla="*/ 1344 h 1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85" h="1612">
                  <a:moveTo>
                    <a:pt x="375" y="1344"/>
                  </a:moveTo>
                  <a:cubicBezTo>
                    <a:pt x="440" y="1309"/>
                    <a:pt x="502" y="1276"/>
                    <a:pt x="567" y="1242"/>
                  </a:cubicBezTo>
                  <a:cubicBezTo>
                    <a:pt x="555" y="1226"/>
                    <a:pt x="547" y="1215"/>
                    <a:pt x="539" y="1203"/>
                  </a:cubicBezTo>
                  <a:cubicBezTo>
                    <a:pt x="515" y="1218"/>
                    <a:pt x="492" y="1233"/>
                    <a:pt x="469" y="1246"/>
                  </a:cubicBezTo>
                  <a:cubicBezTo>
                    <a:pt x="415" y="1277"/>
                    <a:pt x="360" y="1303"/>
                    <a:pt x="297" y="1304"/>
                  </a:cubicBezTo>
                  <a:cubicBezTo>
                    <a:pt x="245" y="1305"/>
                    <a:pt x="223" y="1289"/>
                    <a:pt x="210" y="1240"/>
                  </a:cubicBezTo>
                  <a:cubicBezTo>
                    <a:pt x="207" y="1228"/>
                    <a:pt x="205" y="1216"/>
                    <a:pt x="203" y="1205"/>
                  </a:cubicBezTo>
                  <a:cubicBezTo>
                    <a:pt x="200" y="1183"/>
                    <a:pt x="205" y="1170"/>
                    <a:pt x="227" y="1158"/>
                  </a:cubicBezTo>
                  <a:cubicBezTo>
                    <a:pt x="288" y="1126"/>
                    <a:pt x="346" y="1089"/>
                    <a:pt x="406" y="1053"/>
                  </a:cubicBezTo>
                  <a:cubicBezTo>
                    <a:pt x="398" y="1039"/>
                    <a:pt x="391" y="1028"/>
                    <a:pt x="383" y="1015"/>
                  </a:cubicBezTo>
                  <a:cubicBezTo>
                    <a:pt x="331" y="1046"/>
                    <a:pt x="279" y="1076"/>
                    <a:pt x="228" y="1108"/>
                  </a:cubicBezTo>
                  <a:cubicBezTo>
                    <a:pt x="185" y="1135"/>
                    <a:pt x="140" y="1151"/>
                    <a:pt x="88" y="1139"/>
                  </a:cubicBezTo>
                  <a:cubicBezTo>
                    <a:pt x="66" y="1134"/>
                    <a:pt x="47" y="1124"/>
                    <a:pt x="37" y="1102"/>
                  </a:cubicBezTo>
                  <a:cubicBezTo>
                    <a:pt x="26" y="1079"/>
                    <a:pt x="16" y="1056"/>
                    <a:pt x="6" y="1033"/>
                  </a:cubicBezTo>
                  <a:cubicBezTo>
                    <a:pt x="0" y="1021"/>
                    <a:pt x="4" y="1012"/>
                    <a:pt x="13" y="1003"/>
                  </a:cubicBezTo>
                  <a:cubicBezTo>
                    <a:pt x="236" y="789"/>
                    <a:pt x="459" y="574"/>
                    <a:pt x="683" y="360"/>
                  </a:cubicBezTo>
                  <a:cubicBezTo>
                    <a:pt x="688" y="355"/>
                    <a:pt x="697" y="352"/>
                    <a:pt x="705" y="351"/>
                  </a:cubicBezTo>
                  <a:cubicBezTo>
                    <a:pt x="745" y="346"/>
                    <a:pt x="778" y="359"/>
                    <a:pt x="811" y="382"/>
                  </a:cubicBezTo>
                  <a:cubicBezTo>
                    <a:pt x="924" y="462"/>
                    <a:pt x="1040" y="539"/>
                    <a:pt x="1155" y="618"/>
                  </a:cubicBezTo>
                  <a:cubicBezTo>
                    <a:pt x="1234" y="671"/>
                    <a:pt x="1360" y="627"/>
                    <a:pt x="1389" y="537"/>
                  </a:cubicBezTo>
                  <a:cubicBezTo>
                    <a:pt x="1402" y="496"/>
                    <a:pt x="1383" y="439"/>
                    <a:pt x="1348" y="411"/>
                  </a:cubicBezTo>
                  <a:cubicBezTo>
                    <a:pt x="1199" y="289"/>
                    <a:pt x="1049" y="167"/>
                    <a:pt x="900" y="46"/>
                  </a:cubicBezTo>
                  <a:cubicBezTo>
                    <a:pt x="896" y="42"/>
                    <a:pt x="893" y="39"/>
                    <a:pt x="887" y="34"/>
                  </a:cubicBezTo>
                  <a:cubicBezTo>
                    <a:pt x="924" y="17"/>
                    <a:pt x="961" y="9"/>
                    <a:pt x="1000" y="6"/>
                  </a:cubicBezTo>
                  <a:cubicBezTo>
                    <a:pt x="1095" y="0"/>
                    <a:pt x="1186" y="20"/>
                    <a:pt x="1276" y="49"/>
                  </a:cubicBezTo>
                  <a:cubicBezTo>
                    <a:pt x="1315" y="62"/>
                    <a:pt x="1354" y="77"/>
                    <a:pt x="1392" y="92"/>
                  </a:cubicBezTo>
                  <a:cubicBezTo>
                    <a:pt x="1400" y="95"/>
                    <a:pt x="1409" y="103"/>
                    <a:pt x="1413" y="111"/>
                  </a:cubicBezTo>
                  <a:cubicBezTo>
                    <a:pt x="1536" y="322"/>
                    <a:pt x="1657" y="534"/>
                    <a:pt x="1779" y="746"/>
                  </a:cubicBezTo>
                  <a:cubicBezTo>
                    <a:pt x="1783" y="754"/>
                    <a:pt x="1785" y="767"/>
                    <a:pt x="1782" y="775"/>
                  </a:cubicBezTo>
                  <a:cubicBezTo>
                    <a:pt x="1768" y="811"/>
                    <a:pt x="1751" y="846"/>
                    <a:pt x="1737" y="878"/>
                  </a:cubicBezTo>
                  <a:cubicBezTo>
                    <a:pt x="1695" y="863"/>
                    <a:pt x="1659" y="844"/>
                    <a:pt x="1621" y="837"/>
                  </a:cubicBezTo>
                  <a:cubicBezTo>
                    <a:pt x="1543" y="823"/>
                    <a:pt x="1464" y="848"/>
                    <a:pt x="1425" y="917"/>
                  </a:cubicBezTo>
                  <a:cubicBezTo>
                    <a:pt x="1399" y="961"/>
                    <a:pt x="1400" y="1008"/>
                    <a:pt x="1415" y="1055"/>
                  </a:cubicBezTo>
                  <a:cubicBezTo>
                    <a:pt x="1417" y="1059"/>
                    <a:pt x="1418" y="1063"/>
                    <a:pt x="1419" y="1065"/>
                  </a:cubicBezTo>
                  <a:cubicBezTo>
                    <a:pt x="1388" y="1063"/>
                    <a:pt x="1357" y="1058"/>
                    <a:pt x="1325" y="1059"/>
                  </a:cubicBezTo>
                  <a:cubicBezTo>
                    <a:pt x="1286" y="1059"/>
                    <a:pt x="1249" y="1073"/>
                    <a:pt x="1221" y="1102"/>
                  </a:cubicBezTo>
                  <a:cubicBezTo>
                    <a:pt x="1180" y="1142"/>
                    <a:pt x="1177" y="1190"/>
                    <a:pt x="1194" y="1242"/>
                  </a:cubicBezTo>
                  <a:cubicBezTo>
                    <a:pt x="1195" y="1247"/>
                    <a:pt x="1197" y="1251"/>
                    <a:pt x="1199" y="1254"/>
                  </a:cubicBezTo>
                  <a:cubicBezTo>
                    <a:pt x="1173" y="1254"/>
                    <a:pt x="1147" y="1253"/>
                    <a:pt x="1122" y="1254"/>
                  </a:cubicBezTo>
                  <a:cubicBezTo>
                    <a:pt x="1060" y="1258"/>
                    <a:pt x="1009" y="1306"/>
                    <a:pt x="1005" y="1368"/>
                  </a:cubicBezTo>
                  <a:cubicBezTo>
                    <a:pt x="1003" y="1388"/>
                    <a:pt x="1009" y="1408"/>
                    <a:pt x="1012" y="1427"/>
                  </a:cubicBezTo>
                  <a:cubicBezTo>
                    <a:pt x="992" y="1430"/>
                    <a:pt x="969" y="1430"/>
                    <a:pt x="949" y="1436"/>
                  </a:cubicBezTo>
                  <a:cubicBezTo>
                    <a:pt x="909" y="1448"/>
                    <a:pt x="886" y="1481"/>
                    <a:pt x="887" y="1524"/>
                  </a:cubicBezTo>
                  <a:cubicBezTo>
                    <a:pt x="887" y="1536"/>
                    <a:pt x="884" y="1542"/>
                    <a:pt x="873" y="1548"/>
                  </a:cubicBezTo>
                  <a:cubicBezTo>
                    <a:pt x="822" y="1573"/>
                    <a:pt x="771" y="1599"/>
                    <a:pt x="715" y="1608"/>
                  </a:cubicBezTo>
                  <a:cubicBezTo>
                    <a:pt x="690" y="1612"/>
                    <a:pt x="664" y="1612"/>
                    <a:pt x="639" y="1608"/>
                  </a:cubicBezTo>
                  <a:cubicBezTo>
                    <a:pt x="592" y="1601"/>
                    <a:pt x="569" y="1566"/>
                    <a:pt x="572" y="1521"/>
                  </a:cubicBezTo>
                  <a:cubicBezTo>
                    <a:pt x="638" y="1493"/>
                    <a:pt x="703" y="1465"/>
                    <a:pt x="770" y="1436"/>
                  </a:cubicBezTo>
                  <a:cubicBezTo>
                    <a:pt x="761" y="1420"/>
                    <a:pt x="754" y="1408"/>
                    <a:pt x="748" y="1396"/>
                  </a:cubicBezTo>
                  <a:cubicBezTo>
                    <a:pt x="704" y="1416"/>
                    <a:pt x="663" y="1437"/>
                    <a:pt x="621" y="1453"/>
                  </a:cubicBezTo>
                  <a:cubicBezTo>
                    <a:pt x="585" y="1466"/>
                    <a:pt x="548" y="1478"/>
                    <a:pt x="511" y="1482"/>
                  </a:cubicBezTo>
                  <a:cubicBezTo>
                    <a:pt x="443" y="1489"/>
                    <a:pt x="422" y="1475"/>
                    <a:pt x="396" y="1412"/>
                  </a:cubicBezTo>
                  <a:cubicBezTo>
                    <a:pt x="386" y="1389"/>
                    <a:pt x="381" y="1363"/>
                    <a:pt x="375" y="13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3" name="Freeform 42">
              <a:extLst>
                <a:ext uri="{FF2B5EF4-FFF2-40B4-BE49-F238E27FC236}">
                  <a16:creationId xmlns:a16="http://schemas.microsoft.com/office/drawing/2014/main" id="{BC7FEA87-A3C3-4207-9753-FAEAC91FEF6E}"/>
                </a:ext>
              </a:extLst>
            </p:cNvPr>
            <p:cNvSpPr>
              <a:spLocks/>
            </p:cNvSpPr>
            <p:nvPr/>
          </p:nvSpPr>
          <p:spPr bwMode="auto">
            <a:xfrm>
              <a:off x="2150" y="845"/>
              <a:ext cx="2592" cy="1691"/>
            </a:xfrm>
            <a:custGeom>
              <a:avLst/>
              <a:gdLst>
                <a:gd name="T0" fmla="*/ 456 w 1378"/>
                <a:gd name="T1" fmla="*/ 354 h 900"/>
                <a:gd name="T2" fmla="*/ 472 w 1378"/>
                <a:gd name="T3" fmla="*/ 391 h 900"/>
                <a:gd name="T4" fmla="*/ 639 w 1378"/>
                <a:gd name="T5" fmla="*/ 352 h 900"/>
                <a:gd name="T6" fmla="*/ 642 w 1378"/>
                <a:gd name="T7" fmla="*/ 360 h 900"/>
                <a:gd name="T8" fmla="*/ 84 w 1378"/>
                <a:gd name="T9" fmla="*/ 900 h 900"/>
                <a:gd name="T10" fmla="*/ 58 w 1378"/>
                <a:gd name="T11" fmla="*/ 857 h 900"/>
                <a:gd name="T12" fmla="*/ 3 w 1378"/>
                <a:gd name="T13" fmla="*/ 739 h 900"/>
                <a:gd name="T14" fmla="*/ 5 w 1378"/>
                <a:gd name="T15" fmla="*/ 714 h 900"/>
                <a:gd name="T16" fmla="*/ 351 w 1378"/>
                <a:gd name="T17" fmla="*/ 94 h 900"/>
                <a:gd name="T18" fmla="*/ 370 w 1378"/>
                <a:gd name="T19" fmla="*/ 78 h 900"/>
                <a:gd name="T20" fmla="*/ 706 w 1378"/>
                <a:gd name="T21" fmla="*/ 3 h 900"/>
                <a:gd name="T22" fmla="*/ 781 w 1378"/>
                <a:gd name="T23" fmla="*/ 5 h 900"/>
                <a:gd name="T24" fmla="*/ 828 w 1378"/>
                <a:gd name="T25" fmla="*/ 25 h 900"/>
                <a:gd name="T26" fmla="*/ 1336 w 1378"/>
                <a:gd name="T27" fmla="*/ 436 h 900"/>
                <a:gd name="T28" fmla="*/ 1370 w 1378"/>
                <a:gd name="T29" fmla="*/ 518 h 900"/>
                <a:gd name="T30" fmla="*/ 1307 w 1378"/>
                <a:gd name="T31" fmla="*/ 584 h 900"/>
                <a:gd name="T32" fmla="*/ 1188 w 1378"/>
                <a:gd name="T33" fmla="*/ 569 h 900"/>
                <a:gd name="T34" fmla="*/ 820 w 1378"/>
                <a:gd name="T35" fmla="*/ 317 h 900"/>
                <a:gd name="T36" fmla="*/ 797 w 1378"/>
                <a:gd name="T37" fmla="*/ 306 h 900"/>
                <a:gd name="T38" fmla="*/ 456 w 1378"/>
                <a:gd name="T39" fmla="*/ 354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78" h="900">
                  <a:moveTo>
                    <a:pt x="456" y="354"/>
                  </a:moveTo>
                  <a:cubicBezTo>
                    <a:pt x="462" y="368"/>
                    <a:pt x="468" y="380"/>
                    <a:pt x="472" y="391"/>
                  </a:cubicBezTo>
                  <a:cubicBezTo>
                    <a:pt x="529" y="378"/>
                    <a:pt x="584" y="365"/>
                    <a:pt x="639" y="352"/>
                  </a:cubicBezTo>
                  <a:cubicBezTo>
                    <a:pt x="640" y="355"/>
                    <a:pt x="641" y="357"/>
                    <a:pt x="642" y="360"/>
                  </a:cubicBezTo>
                  <a:cubicBezTo>
                    <a:pt x="457" y="539"/>
                    <a:pt x="272" y="718"/>
                    <a:pt x="84" y="900"/>
                  </a:cubicBezTo>
                  <a:cubicBezTo>
                    <a:pt x="75" y="884"/>
                    <a:pt x="65" y="871"/>
                    <a:pt x="58" y="857"/>
                  </a:cubicBezTo>
                  <a:cubicBezTo>
                    <a:pt x="39" y="818"/>
                    <a:pt x="21" y="779"/>
                    <a:pt x="3" y="739"/>
                  </a:cubicBezTo>
                  <a:cubicBezTo>
                    <a:pt x="0" y="732"/>
                    <a:pt x="1" y="721"/>
                    <a:pt x="5" y="714"/>
                  </a:cubicBezTo>
                  <a:cubicBezTo>
                    <a:pt x="120" y="507"/>
                    <a:pt x="235" y="301"/>
                    <a:pt x="351" y="94"/>
                  </a:cubicBezTo>
                  <a:cubicBezTo>
                    <a:pt x="355" y="87"/>
                    <a:pt x="363" y="80"/>
                    <a:pt x="370" y="78"/>
                  </a:cubicBezTo>
                  <a:cubicBezTo>
                    <a:pt x="480" y="44"/>
                    <a:pt x="590" y="13"/>
                    <a:pt x="706" y="3"/>
                  </a:cubicBezTo>
                  <a:cubicBezTo>
                    <a:pt x="731" y="0"/>
                    <a:pt x="756" y="1"/>
                    <a:pt x="781" y="5"/>
                  </a:cubicBezTo>
                  <a:cubicBezTo>
                    <a:pt x="797" y="7"/>
                    <a:pt x="815" y="15"/>
                    <a:pt x="828" y="25"/>
                  </a:cubicBezTo>
                  <a:cubicBezTo>
                    <a:pt x="997" y="161"/>
                    <a:pt x="1167" y="299"/>
                    <a:pt x="1336" y="436"/>
                  </a:cubicBezTo>
                  <a:cubicBezTo>
                    <a:pt x="1362" y="457"/>
                    <a:pt x="1378" y="484"/>
                    <a:pt x="1370" y="518"/>
                  </a:cubicBezTo>
                  <a:cubicBezTo>
                    <a:pt x="1363" y="551"/>
                    <a:pt x="1339" y="574"/>
                    <a:pt x="1307" y="584"/>
                  </a:cubicBezTo>
                  <a:cubicBezTo>
                    <a:pt x="1265" y="598"/>
                    <a:pt x="1226" y="595"/>
                    <a:pt x="1188" y="569"/>
                  </a:cubicBezTo>
                  <a:cubicBezTo>
                    <a:pt x="1066" y="484"/>
                    <a:pt x="943" y="400"/>
                    <a:pt x="820" y="317"/>
                  </a:cubicBezTo>
                  <a:cubicBezTo>
                    <a:pt x="813" y="312"/>
                    <a:pt x="805" y="307"/>
                    <a:pt x="797" y="306"/>
                  </a:cubicBezTo>
                  <a:cubicBezTo>
                    <a:pt x="681" y="300"/>
                    <a:pt x="567" y="312"/>
                    <a:pt x="456" y="3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4" name="Freeform 43">
              <a:extLst>
                <a:ext uri="{FF2B5EF4-FFF2-40B4-BE49-F238E27FC236}">
                  <a16:creationId xmlns:a16="http://schemas.microsoft.com/office/drawing/2014/main" id="{9D5B7D0A-CD69-4D26-BFD2-75EF8ED930DE}"/>
                </a:ext>
              </a:extLst>
            </p:cNvPr>
            <p:cNvSpPr>
              <a:spLocks/>
            </p:cNvSpPr>
            <p:nvPr/>
          </p:nvSpPr>
          <p:spPr bwMode="auto">
            <a:xfrm>
              <a:off x="4770" y="486"/>
              <a:ext cx="1380" cy="1888"/>
            </a:xfrm>
            <a:custGeom>
              <a:avLst/>
              <a:gdLst>
                <a:gd name="T0" fmla="*/ 734 w 734"/>
                <a:gd name="T1" fmla="*/ 871 h 1005"/>
                <a:gd name="T2" fmla="*/ 502 w 734"/>
                <a:gd name="T3" fmla="*/ 1005 h 1005"/>
                <a:gd name="T4" fmla="*/ 0 w 734"/>
                <a:gd name="T5" fmla="*/ 134 h 1005"/>
                <a:gd name="T6" fmla="*/ 232 w 734"/>
                <a:gd name="T7" fmla="*/ 0 h 1005"/>
                <a:gd name="T8" fmla="*/ 734 w 734"/>
                <a:gd name="T9" fmla="*/ 871 h 1005"/>
              </a:gdLst>
              <a:ahLst/>
              <a:cxnLst>
                <a:cxn ang="0">
                  <a:pos x="T0" y="T1"/>
                </a:cxn>
                <a:cxn ang="0">
                  <a:pos x="T2" y="T3"/>
                </a:cxn>
                <a:cxn ang="0">
                  <a:pos x="T4" y="T5"/>
                </a:cxn>
                <a:cxn ang="0">
                  <a:pos x="T6" y="T7"/>
                </a:cxn>
                <a:cxn ang="0">
                  <a:pos x="T8" y="T9"/>
                </a:cxn>
              </a:cxnLst>
              <a:rect l="0" t="0" r="r" b="b"/>
              <a:pathLst>
                <a:path w="734" h="1005">
                  <a:moveTo>
                    <a:pt x="734" y="871"/>
                  </a:moveTo>
                  <a:cubicBezTo>
                    <a:pt x="656" y="916"/>
                    <a:pt x="581" y="959"/>
                    <a:pt x="502" y="1005"/>
                  </a:cubicBezTo>
                  <a:cubicBezTo>
                    <a:pt x="335" y="715"/>
                    <a:pt x="168" y="425"/>
                    <a:pt x="0" y="134"/>
                  </a:cubicBezTo>
                  <a:cubicBezTo>
                    <a:pt x="77" y="89"/>
                    <a:pt x="153" y="45"/>
                    <a:pt x="232" y="0"/>
                  </a:cubicBezTo>
                  <a:cubicBezTo>
                    <a:pt x="399" y="290"/>
                    <a:pt x="566" y="579"/>
                    <a:pt x="734" y="8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5" name="Freeform 44">
              <a:extLst>
                <a:ext uri="{FF2B5EF4-FFF2-40B4-BE49-F238E27FC236}">
                  <a16:creationId xmlns:a16="http://schemas.microsoft.com/office/drawing/2014/main" id="{B69A0D30-C434-409F-8C8F-4C3170A7A9B7}"/>
                </a:ext>
              </a:extLst>
            </p:cNvPr>
            <p:cNvSpPr>
              <a:spLocks/>
            </p:cNvSpPr>
            <p:nvPr/>
          </p:nvSpPr>
          <p:spPr bwMode="auto">
            <a:xfrm>
              <a:off x="1532" y="454"/>
              <a:ext cx="1363" cy="1894"/>
            </a:xfrm>
            <a:custGeom>
              <a:avLst/>
              <a:gdLst>
                <a:gd name="T0" fmla="*/ 234 w 725"/>
                <a:gd name="T1" fmla="*/ 1008 h 1008"/>
                <a:gd name="T2" fmla="*/ 0 w 725"/>
                <a:gd name="T3" fmla="*/ 877 h 1008"/>
                <a:gd name="T4" fmla="*/ 492 w 725"/>
                <a:gd name="T5" fmla="*/ 0 h 1008"/>
                <a:gd name="T6" fmla="*/ 725 w 725"/>
                <a:gd name="T7" fmla="*/ 131 h 1008"/>
                <a:gd name="T8" fmla="*/ 234 w 725"/>
                <a:gd name="T9" fmla="*/ 1008 h 1008"/>
              </a:gdLst>
              <a:ahLst/>
              <a:cxnLst>
                <a:cxn ang="0">
                  <a:pos x="T0" y="T1"/>
                </a:cxn>
                <a:cxn ang="0">
                  <a:pos x="T2" y="T3"/>
                </a:cxn>
                <a:cxn ang="0">
                  <a:pos x="T4" y="T5"/>
                </a:cxn>
                <a:cxn ang="0">
                  <a:pos x="T6" y="T7"/>
                </a:cxn>
                <a:cxn ang="0">
                  <a:pos x="T8" y="T9"/>
                </a:cxn>
              </a:cxnLst>
              <a:rect l="0" t="0" r="r" b="b"/>
              <a:pathLst>
                <a:path w="725" h="1008">
                  <a:moveTo>
                    <a:pt x="234" y="1008"/>
                  </a:moveTo>
                  <a:cubicBezTo>
                    <a:pt x="156" y="965"/>
                    <a:pt x="79" y="921"/>
                    <a:pt x="0" y="877"/>
                  </a:cubicBezTo>
                  <a:cubicBezTo>
                    <a:pt x="164" y="585"/>
                    <a:pt x="328" y="293"/>
                    <a:pt x="492" y="0"/>
                  </a:cubicBezTo>
                  <a:cubicBezTo>
                    <a:pt x="570" y="44"/>
                    <a:pt x="647" y="87"/>
                    <a:pt x="725" y="131"/>
                  </a:cubicBezTo>
                  <a:cubicBezTo>
                    <a:pt x="561" y="424"/>
                    <a:pt x="398" y="715"/>
                    <a:pt x="234" y="10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6" name="Freeform 45">
              <a:extLst>
                <a:ext uri="{FF2B5EF4-FFF2-40B4-BE49-F238E27FC236}">
                  <a16:creationId xmlns:a16="http://schemas.microsoft.com/office/drawing/2014/main" id="{363660D2-A8D1-4B18-8430-02CB37F4EC73}"/>
                </a:ext>
              </a:extLst>
            </p:cNvPr>
            <p:cNvSpPr>
              <a:spLocks/>
            </p:cNvSpPr>
            <p:nvPr/>
          </p:nvSpPr>
          <p:spPr bwMode="auto">
            <a:xfrm>
              <a:off x="4883" y="2491"/>
              <a:ext cx="701" cy="580"/>
            </a:xfrm>
            <a:custGeom>
              <a:avLst/>
              <a:gdLst>
                <a:gd name="T0" fmla="*/ 166 w 373"/>
                <a:gd name="T1" fmla="*/ 0 h 309"/>
                <a:gd name="T2" fmla="*/ 335 w 373"/>
                <a:gd name="T3" fmla="*/ 110 h 309"/>
                <a:gd name="T4" fmla="*/ 262 w 373"/>
                <a:gd name="T5" fmla="*/ 283 h 309"/>
                <a:gd name="T6" fmla="*/ 26 w 373"/>
                <a:gd name="T7" fmla="*/ 158 h 309"/>
                <a:gd name="T8" fmla="*/ 166 w 373"/>
                <a:gd name="T9" fmla="*/ 0 h 309"/>
              </a:gdLst>
              <a:ahLst/>
              <a:cxnLst>
                <a:cxn ang="0">
                  <a:pos x="T0" y="T1"/>
                </a:cxn>
                <a:cxn ang="0">
                  <a:pos x="T2" y="T3"/>
                </a:cxn>
                <a:cxn ang="0">
                  <a:pos x="T4" y="T5"/>
                </a:cxn>
                <a:cxn ang="0">
                  <a:pos x="T6" y="T7"/>
                </a:cxn>
                <a:cxn ang="0">
                  <a:pos x="T8" y="T9"/>
                </a:cxn>
              </a:cxnLst>
              <a:rect l="0" t="0" r="r" b="b"/>
              <a:pathLst>
                <a:path w="373" h="309">
                  <a:moveTo>
                    <a:pt x="166" y="0"/>
                  </a:moveTo>
                  <a:cubicBezTo>
                    <a:pt x="232" y="5"/>
                    <a:pt x="297" y="36"/>
                    <a:pt x="335" y="110"/>
                  </a:cubicBezTo>
                  <a:cubicBezTo>
                    <a:pt x="373" y="184"/>
                    <a:pt x="341" y="259"/>
                    <a:pt x="262" y="283"/>
                  </a:cubicBezTo>
                  <a:cubicBezTo>
                    <a:pt x="173" y="309"/>
                    <a:pt x="54" y="246"/>
                    <a:pt x="26" y="158"/>
                  </a:cubicBezTo>
                  <a:cubicBezTo>
                    <a:pt x="0" y="72"/>
                    <a:pt x="57" y="0"/>
                    <a:pt x="16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7" name="Freeform 46">
              <a:extLst>
                <a:ext uri="{FF2B5EF4-FFF2-40B4-BE49-F238E27FC236}">
                  <a16:creationId xmlns:a16="http://schemas.microsoft.com/office/drawing/2014/main" id="{FF709FA6-BA45-4F59-B935-B67EE4A90B12}"/>
                </a:ext>
              </a:extLst>
            </p:cNvPr>
            <p:cNvSpPr>
              <a:spLocks/>
            </p:cNvSpPr>
            <p:nvPr/>
          </p:nvSpPr>
          <p:spPr bwMode="auto">
            <a:xfrm>
              <a:off x="4507" y="2904"/>
              <a:ext cx="643" cy="506"/>
            </a:xfrm>
            <a:custGeom>
              <a:avLst/>
              <a:gdLst>
                <a:gd name="T0" fmla="*/ 221 w 342"/>
                <a:gd name="T1" fmla="*/ 268 h 269"/>
                <a:gd name="T2" fmla="*/ 17 w 342"/>
                <a:gd name="T3" fmla="*/ 151 h 269"/>
                <a:gd name="T4" fmla="*/ 1 w 342"/>
                <a:gd name="T5" fmla="*/ 84 h 269"/>
                <a:gd name="T6" fmla="*/ 91 w 342"/>
                <a:gd name="T7" fmla="*/ 5 h 269"/>
                <a:gd name="T8" fmla="*/ 307 w 342"/>
                <a:gd name="T9" fmla="*/ 105 h 269"/>
                <a:gd name="T10" fmla="*/ 333 w 342"/>
                <a:gd name="T11" fmla="*/ 167 h 269"/>
                <a:gd name="T12" fmla="*/ 243 w 342"/>
                <a:gd name="T13" fmla="*/ 268 h 269"/>
                <a:gd name="T14" fmla="*/ 221 w 342"/>
                <a:gd name="T15" fmla="*/ 268 h 2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2" h="269">
                  <a:moveTo>
                    <a:pt x="221" y="268"/>
                  </a:moveTo>
                  <a:cubicBezTo>
                    <a:pt x="133" y="263"/>
                    <a:pt x="62" y="228"/>
                    <a:pt x="17" y="151"/>
                  </a:cubicBezTo>
                  <a:cubicBezTo>
                    <a:pt x="6" y="132"/>
                    <a:pt x="0" y="106"/>
                    <a:pt x="1" y="84"/>
                  </a:cubicBezTo>
                  <a:cubicBezTo>
                    <a:pt x="4" y="39"/>
                    <a:pt x="41" y="8"/>
                    <a:pt x="91" y="5"/>
                  </a:cubicBezTo>
                  <a:cubicBezTo>
                    <a:pt x="181" y="0"/>
                    <a:pt x="253" y="34"/>
                    <a:pt x="307" y="105"/>
                  </a:cubicBezTo>
                  <a:cubicBezTo>
                    <a:pt x="320" y="123"/>
                    <a:pt x="330" y="146"/>
                    <a:pt x="333" y="167"/>
                  </a:cubicBezTo>
                  <a:cubicBezTo>
                    <a:pt x="342" y="221"/>
                    <a:pt x="302" y="264"/>
                    <a:pt x="243" y="268"/>
                  </a:cubicBezTo>
                  <a:cubicBezTo>
                    <a:pt x="236" y="269"/>
                    <a:pt x="229" y="268"/>
                    <a:pt x="221" y="2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8" name="Freeform 47">
              <a:extLst>
                <a:ext uri="{FF2B5EF4-FFF2-40B4-BE49-F238E27FC236}">
                  <a16:creationId xmlns:a16="http://schemas.microsoft.com/office/drawing/2014/main" id="{187163C8-5456-4A25-952A-47B095122002}"/>
                </a:ext>
              </a:extLst>
            </p:cNvPr>
            <p:cNvSpPr>
              <a:spLocks/>
            </p:cNvSpPr>
            <p:nvPr/>
          </p:nvSpPr>
          <p:spPr bwMode="auto">
            <a:xfrm>
              <a:off x="4144" y="3278"/>
              <a:ext cx="567" cy="436"/>
            </a:xfrm>
            <a:custGeom>
              <a:avLst/>
              <a:gdLst>
                <a:gd name="T0" fmla="*/ 116 w 302"/>
                <a:gd name="T1" fmla="*/ 0 h 232"/>
                <a:gd name="T2" fmla="*/ 262 w 302"/>
                <a:gd name="T3" fmla="*/ 84 h 232"/>
                <a:gd name="T4" fmla="*/ 201 w 302"/>
                <a:gd name="T5" fmla="*/ 220 h 232"/>
                <a:gd name="T6" fmla="*/ 18 w 302"/>
                <a:gd name="T7" fmla="*/ 113 h 232"/>
                <a:gd name="T8" fmla="*/ 87 w 302"/>
                <a:gd name="T9" fmla="*/ 2 h 232"/>
                <a:gd name="T10" fmla="*/ 116 w 302"/>
                <a:gd name="T11" fmla="*/ 0 h 232"/>
              </a:gdLst>
              <a:ahLst/>
              <a:cxnLst>
                <a:cxn ang="0">
                  <a:pos x="T0" y="T1"/>
                </a:cxn>
                <a:cxn ang="0">
                  <a:pos x="T2" y="T3"/>
                </a:cxn>
                <a:cxn ang="0">
                  <a:pos x="T4" y="T5"/>
                </a:cxn>
                <a:cxn ang="0">
                  <a:pos x="T6" y="T7"/>
                </a:cxn>
                <a:cxn ang="0">
                  <a:pos x="T8" y="T9"/>
                </a:cxn>
                <a:cxn ang="0">
                  <a:pos x="T10" y="T11"/>
                </a:cxn>
              </a:cxnLst>
              <a:rect l="0" t="0" r="r" b="b"/>
              <a:pathLst>
                <a:path w="302" h="232">
                  <a:moveTo>
                    <a:pt x="116" y="0"/>
                  </a:moveTo>
                  <a:cubicBezTo>
                    <a:pt x="176" y="4"/>
                    <a:pt x="228" y="29"/>
                    <a:pt x="262" y="84"/>
                  </a:cubicBezTo>
                  <a:cubicBezTo>
                    <a:pt x="302" y="147"/>
                    <a:pt x="274" y="208"/>
                    <a:pt x="201" y="220"/>
                  </a:cubicBezTo>
                  <a:cubicBezTo>
                    <a:pt x="130" y="232"/>
                    <a:pt x="42" y="180"/>
                    <a:pt x="18" y="113"/>
                  </a:cubicBezTo>
                  <a:cubicBezTo>
                    <a:pt x="0" y="59"/>
                    <a:pt x="30" y="9"/>
                    <a:pt x="87" y="2"/>
                  </a:cubicBezTo>
                  <a:cubicBezTo>
                    <a:pt x="95" y="1"/>
                    <a:pt x="104" y="0"/>
                    <a:pt x="11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9" name="Freeform 48">
              <a:extLst>
                <a:ext uri="{FF2B5EF4-FFF2-40B4-BE49-F238E27FC236}">
                  <a16:creationId xmlns:a16="http://schemas.microsoft.com/office/drawing/2014/main" id="{761FF4B3-8D9F-4754-B8B5-06EBA136E40F}"/>
                </a:ext>
              </a:extLst>
            </p:cNvPr>
            <p:cNvSpPr>
              <a:spLocks/>
            </p:cNvSpPr>
            <p:nvPr/>
          </p:nvSpPr>
          <p:spPr bwMode="auto">
            <a:xfrm>
              <a:off x="3920" y="3609"/>
              <a:ext cx="351" cy="253"/>
            </a:xfrm>
            <a:custGeom>
              <a:avLst/>
              <a:gdLst>
                <a:gd name="T0" fmla="*/ 114 w 187"/>
                <a:gd name="T1" fmla="*/ 135 h 135"/>
                <a:gd name="T2" fmla="*/ 23 w 187"/>
                <a:gd name="T3" fmla="*/ 79 h 135"/>
                <a:gd name="T4" fmla="*/ 68 w 187"/>
                <a:gd name="T5" fmla="*/ 0 h 135"/>
                <a:gd name="T6" fmla="*/ 161 w 187"/>
                <a:gd name="T7" fmla="*/ 42 h 135"/>
                <a:gd name="T8" fmla="*/ 176 w 187"/>
                <a:gd name="T9" fmla="*/ 106 h 135"/>
                <a:gd name="T10" fmla="*/ 114 w 187"/>
                <a:gd name="T11" fmla="*/ 135 h 135"/>
              </a:gdLst>
              <a:ahLst/>
              <a:cxnLst>
                <a:cxn ang="0">
                  <a:pos x="T0" y="T1"/>
                </a:cxn>
                <a:cxn ang="0">
                  <a:pos x="T2" y="T3"/>
                </a:cxn>
                <a:cxn ang="0">
                  <a:pos x="T4" y="T5"/>
                </a:cxn>
                <a:cxn ang="0">
                  <a:pos x="T6" y="T7"/>
                </a:cxn>
                <a:cxn ang="0">
                  <a:pos x="T8" y="T9"/>
                </a:cxn>
                <a:cxn ang="0">
                  <a:pos x="T10" y="T11"/>
                </a:cxn>
              </a:cxnLst>
              <a:rect l="0" t="0" r="r" b="b"/>
              <a:pathLst>
                <a:path w="187" h="135">
                  <a:moveTo>
                    <a:pt x="114" y="135"/>
                  </a:moveTo>
                  <a:cubicBezTo>
                    <a:pt x="77" y="133"/>
                    <a:pt x="44" y="115"/>
                    <a:pt x="23" y="79"/>
                  </a:cubicBezTo>
                  <a:cubicBezTo>
                    <a:pt x="0" y="40"/>
                    <a:pt x="22" y="0"/>
                    <a:pt x="68" y="0"/>
                  </a:cubicBezTo>
                  <a:cubicBezTo>
                    <a:pt x="105" y="0"/>
                    <a:pt x="137" y="13"/>
                    <a:pt x="161" y="42"/>
                  </a:cubicBezTo>
                  <a:cubicBezTo>
                    <a:pt x="177" y="61"/>
                    <a:pt x="187" y="83"/>
                    <a:pt x="176" y="106"/>
                  </a:cubicBezTo>
                  <a:cubicBezTo>
                    <a:pt x="165" y="130"/>
                    <a:pt x="142" y="135"/>
                    <a:pt x="114" y="1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
        <p:nvSpPr>
          <p:cNvPr id="69" name="Rectangle 68">
            <a:extLst>
              <a:ext uri="{FF2B5EF4-FFF2-40B4-BE49-F238E27FC236}">
                <a16:creationId xmlns:a16="http://schemas.microsoft.com/office/drawing/2014/main" id="{73D98B46-FB4C-41FC-88DB-D18118F6EEBA}"/>
              </a:ext>
            </a:extLst>
          </p:cNvPr>
          <p:cNvSpPr/>
          <p:nvPr/>
        </p:nvSpPr>
        <p:spPr>
          <a:xfrm>
            <a:off x="8846345" y="0"/>
            <a:ext cx="1593057" cy="2369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b="1" spc="225" dirty="0"/>
              <a:t>TALENT DEVELOPMENT</a:t>
            </a:r>
          </a:p>
        </p:txBody>
      </p:sp>
    </p:spTree>
    <p:extLst>
      <p:ext uri="{BB962C8B-B14F-4D97-AF65-F5344CB8AC3E}">
        <p14:creationId xmlns:p14="http://schemas.microsoft.com/office/powerpoint/2010/main" val="32612434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Graphic 83">
            <a:extLst>
              <a:ext uri="{FF2B5EF4-FFF2-40B4-BE49-F238E27FC236}">
                <a16:creationId xmlns:a16="http://schemas.microsoft.com/office/drawing/2014/main" id="{A0E3813D-6CCF-4E90-A59B-E2A0EC7E6C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43483" y="4166461"/>
            <a:ext cx="564348" cy="564348"/>
          </a:xfrm>
          <a:prstGeom prst="rect">
            <a:avLst/>
          </a:prstGeom>
        </p:spPr>
      </p:pic>
      <p:sp>
        <p:nvSpPr>
          <p:cNvPr id="16" name="Rectangle 15">
            <a:extLst>
              <a:ext uri="{FF2B5EF4-FFF2-40B4-BE49-F238E27FC236}">
                <a16:creationId xmlns:a16="http://schemas.microsoft.com/office/drawing/2014/main" id="{6286B1B8-014A-4A52-B670-E0336AAB5DA0}"/>
              </a:ext>
            </a:extLst>
          </p:cNvPr>
          <p:cNvSpPr/>
          <p:nvPr/>
        </p:nvSpPr>
        <p:spPr>
          <a:xfrm>
            <a:off x="0" y="1509258"/>
            <a:ext cx="12192000" cy="17165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AB3CBA8-C0E1-435F-9BAD-89A00B76B9DE}"/>
              </a:ext>
            </a:extLst>
          </p:cNvPr>
          <p:cNvSpPr/>
          <p:nvPr/>
        </p:nvSpPr>
        <p:spPr>
          <a:xfrm>
            <a:off x="2578100" y="1813531"/>
            <a:ext cx="9207501" cy="1107996"/>
          </a:xfrm>
          <a:prstGeom prst="rect">
            <a:avLst/>
          </a:prstGeom>
        </p:spPr>
        <p:txBody>
          <a:bodyPr wrap="square">
            <a:spAutoFit/>
          </a:bodyPr>
          <a:lstStyle/>
          <a:p>
            <a:r>
              <a:rPr lang="en-US" sz="2200" dirty="0">
                <a:solidFill>
                  <a:srgbClr val="333333"/>
                </a:solidFill>
                <a:latin typeface="Proxima Nova Light" panose="02000506030000020004"/>
              </a:rPr>
              <a:t>Is a dynamic internal process for moving talent from role to role – at the leadership, professional, and operational levels. This is also inclusive of offboarding or employee exit. </a:t>
            </a:r>
            <a:r>
              <a:rPr lang="en-US" sz="2200" baseline="30000" dirty="0">
                <a:solidFill>
                  <a:srgbClr val="333333"/>
                </a:solidFill>
                <a:latin typeface="Proxima Nova Light" panose="02000506030000020004"/>
              </a:rPr>
              <a:t>(39)</a:t>
            </a:r>
          </a:p>
        </p:txBody>
      </p:sp>
      <p:sp>
        <p:nvSpPr>
          <p:cNvPr id="2" name="Title 1">
            <a:extLst>
              <a:ext uri="{FF2B5EF4-FFF2-40B4-BE49-F238E27FC236}">
                <a16:creationId xmlns:a16="http://schemas.microsoft.com/office/drawing/2014/main" id="{8C067F17-ED2C-44AB-BEBA-3DE7CC207B45}"/>
              </a:ext>
            </a:extLst>
          </p:cNvPr>
          <p:cNvSpPr>
            <a:spLocks noGrp="1"/>
          </p:cNvSpPr>
          <p:nvPr>
            <p:ph type="title" idx="4294967295"/>
          </p:nvPr>
        </p:nvSpPr>
        <p:spPr>
          <a:xfrm>
            <a:off x="477437" y="335065"/>
            <a:ext cx="10825162" cy="792163"/>
          </a:xfrm>
        </p:spPr>
        <p:txBody>
          <a:bodyPr>
            <a:normAutofit/>
          </a:bodyPr>
          <a:lstStyle/>
          <a:p>
            <a:r>
              <a:rPr lang="en-US" sz="2800" b="1" dirty="0">
                <a:solidFill>
                  <a:srgbClr val="333333"/>
                </a:solidFill>
                <a:latin typeface="Proxima Nova Light" panose="02000506030000020004"/>
              </a:rPr>
              <a:t>STAGE 5: TALENT MOBILITY</a:t>
            </a:r>
          </a:p>
        </p:txBody>
      </p:sp>
      <p:sp>
        <p:nvSpPr>
          <p:cNvPr id="5" name="Rectangle 4">
            <a:extLst>
              <a:ext uri="{FF2B5EF4-FFF2-40B4-BE49-F238E27FC236}">
                <a16:creationId xmlns:a16="http://schemas.microsoft.com/office/drawing/2014/main" id="{F408BF11-8D10-4541-825B-91A6361F4ECE}"/>
              </a:ext>
            </a:extLst>
          </p:cNvPr>
          <p:cNvSpPr/>
          <p:nvPr/>
        </p:nvSpPr>
        <p:spPr>
          <a:xfrm>
            <a:off x="0" y="3225800"/>
            <a:ext cx="12192000" cy="507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Benefits:</a:t>
            </a:r>
          </a:p>
        </p:txBody>
      </p:sp>
      <p:cxnSp>
        <p:nvCxnSpPr>
          <p:cNvPr id="11" name="Straight Connector 10">
            <a:extLst>
              <a:ext uri="{FF2B5EF4-FFF2-40B4-BE49-F238E27FC236}">
                <a16:creationId xmlns:a16="http://schemas.microsoft.com/office/drawing/2014/main" id="{7AB54B0F-B5C6-47C2-B336-F84950F09E55}"/>
              </a:ext>
            </a:extLst>
          </p:cNvPr>
          <p:cNvCxnSpPr>
            <a:cxnSpLocks/>
          </p:cNvCxnSpPr>
          <p:nvPr/>
        </p:nvCxnSpPr>
        <p:spPr>
          <a:xfrm>
            <a:off x="2165773" y="1630468"/>
            <a:ext cx="0" cy="147412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3" name="Group 4">
            <a:extLst>
              <a:ext uri="{FF2B5EF4-FFF2-40B4-BE49-F238E27FC236}">
                <a16:creationId xmlns:a16="http://schemas.microsoft.com/office/drawing/2014/main" id="{6D98BE09-F734-47B8-8C2E-E96044A337A5}"/>
              </a:ext>
            </a:extLst>
          </p:cNvPr>
          <p:cNvGrpSpPr>
            <a:grpSpLocks noChangeAspect="1"/>
          </p:cNvGrpSpPr>
          <p:nvPr/>
        </p:nvGrpSpPr>
        <p:grpSpPr bwMode="auto">
          <a:xfrm>
            <a:off x="733425" y="1857991"/>
            <a:ext cx="1020021" cy="1019077"/>
            <a:chOff x="1678" y="0"/>
            <a:chExt cx="4322" cy="4318"/>
          </a:xfrm>
          <a:solidFill>
            <a:srgbClr val="FCC566"/>
          </a:solidFill>
        </p:grpSpPr>
        <p:sp>
          <p:nvSpPr>
            <p:cNvPr id="14" name="Freeform 5">
              <a:extLst>
                <a:ext uri="{FF2B5EF4-FFF2-40B4-BE49-F238E27FC236}">
                  <a16:creationId xmlns:a16="http://schemas.microsoft.com/office/drawing/2014/main" id="{F4D82FC0-44F9-4146-BD5D-ED8164F69722}"/>
                </a:ext>
              </a:extLst>
            </p:cNvPr>
            <p:cNvSpPr>
              <a:spLocks noEditPoints="1"/>
            </p:cNvSpPr>
            <p:nvPr/>
          </p:nvSpPr>
          <p:spPr bwMode="auto">
            <a:xfrm>
              <a:off x="1678" y="0"/>
              <a:ext cx="4322" cy="4318"/>
            </a:xfrm>
            <a:custGeom>
              <a:avLst/>
              <a:gdLst>
                <a:gd name="T0" fmla="*/ 1810 w 2659"/>
                <a:gd name="T1" fmla="*/ 2276 h 2660"/>
                <a:gd name="T2" fmla="*/ 1518 w 2659"/>
                <a:gd name="T3" fmla="*/ 2401 h 2660"/>
                <a:gd name="T4" fmla="*/ 1424 w 2659"/>
                <a:gd name="T5" fmla="*/ 2660 h 2660"/>
                <a:gd name="T6" fmla="*/ 1105 w 2659"/>
                <a:gd name="T7" fmla="*/ 2572 h 2660"/>
                <a:gd name="T8" fmla="*/ 1093 w 2659"/>
                <a:gd name="T9" fmla="*/ 2366 h 2660"/>
                <a:gd name="T10" fmla="*/ 597 w 2659"/>
                <a:gd name="T11" fmla="*/ 2332 h 2660"/>
                <a:gd name="T12" fmla="*/ 299 w 2659"/>
                <a:gd name="T13" fmla="*/ 2178 h 2660"/>
                <a:gd name="T14" fmla="*/ 430 w 2659"/>
                <a:gd name="T15" fmla="*/ 1902 h 2660"/>
                <a:gd name="T16" fmla="*/ 278 w 2659"/>
                <a:gd name="T17" fmla="*/ 1519 h 2660"/>
                <a:gd name="T18" fmla="*/ 85 w 2659"/>
                <a:gd name="T19" fmla="*/ 1517 h 2660"/>
                <a:gd name="T20" fmla="*/ 5 w 2659"/>
                <a:gd name="T21" fmla="*/ 1176 h 2660"/>
                <a:gd name="T22" fmla="*/ 262 w 2659"/>
                <a:gd name="T23" fmla="*/ 1108 h 2660"/>
                <a:gd name="T24" fmla="*/ 354 w 2659"/>
                <a:gd name="T25" fmla="*/ 908 h 2660"/>
                <a:gd name="T26" fmla="*/ 323 w 2659"/>
                <a:gd name="T27" fmla="*/ 593 h 2660"/>
                <a:gd name="T28" fmla="*/ 487 w 2659"/>
                <a:gd name="T29" fmla="*/ 294 h 2660"/>
                <a:gd name="T30" fmla="*/ 736 w 2659"/>
                <a:gd name="T31" fmla="*/ 422 h 2660"/>
                <a:gd name="T32" fmla="*/ 940 w 2659"/>
                <a:gd name="T33" fmla="*/ 343 h 2660"/>
                <a:gd name="T34" fmla="*/ 1141 w 2659"/>
                <a:gd name="T35" fmla="*/ 99 h 2660"/>
                <a:gd name="T36" fmla="*/ 1475 w 2659"/>
                <a:gd name="T37" fmla="*/ 5 h 2660"/>
                <a:gd name="T38" fmla="*/ 1551 w 2659"/>
                <a:gd name="T39" fmla="*/ 272 h 2660"/>
                <a:gd name="T40" fmla="*/ 1936 w 2659"/>
                <a:gd name="T41" fmla="*/ 457 h 2660"/>
                <a:gd name="T42" fmla="*/ 2212 w 2659"/>
                <a:gd name="T43" fmla="*/ 330 h 2660"/>
                <a:gd name="T44" fmla="*/ 2357 w 2659"/>
                <a:gd name="T45" fmla="*/ 619 h 2660"/>
                <a:gd name="T46" fmla="*/ 2222 w 2659"/>
                <a:gd name="T47" fmla="*/ 753 h 2660"/>
                <a:gd name="T48" fmla="*/ 2479 w 2659"/>
                <a:gd name="T49" fmla="*/ 1141 h 2660"/>
                <a:gd name="T50" fmla="*/ 2657 w 2659"/>
                <a:gd name="T51" fmla="*/ 1223 h 2660"/>
                <a:gd name="T52" fmla="*/ 2564 w 2659"/>
                <a:gd name="T53" fmla="*/ 1553 h 2660"/>
                <a:gd name="T54" fmla="*/ 2365 w 2659"/>
                <a:gd name="T55" fmla="*/ 1566 h 2660"/>
                <a:gd name="T56" fmla="*/ 2205 w 2659"/>
                <a:gd name="T57" fmla="*/ 1933 h 2660"/>
                <a:gd name="T58" fmla="*/ 2347 w 2659"/>
                <a:gd name="T59" fmla="*/ 2080 h 2660"/>
                <a:gd name="T60" fmla="*/ 2170 w 2659"/>
                <a:gd name="T61" fmla="*/ 2366 h 2660"/>
                <a:gd name="T62" fmla="*/ 1921 w 2659"/>
                <a:gd name="T63" fmla="*/ 2237 h 2660"/>
                <a:gd name="T64" fmla="*/ 1329 w 2659"/>
                <a:gd name="T65" fmla="*/ 2097 h 2660"/>
                <a:gd name="T66" fmla="*/ 1325 w 2659"/>
                <a:gd name="T67" fmla="*/ 562 h 2660"/>
                <a:gd name="T68" fmla="*/ 1329 w 2659"/>
                <a:gd name="T69" fmla="*/ 2097 h 2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59" h="2660">
                  <a:moveTo>
                    <a:pt x="1908" y="2223"/>
                  </a:moveTo>
                  <a:cubicBezTo>
                    <a:pt x="1874" y="2241"/>
                    <a:pt x="1843" y="2260"/>
                    <a:pt x="1810" y="2276"/>
                  </a:cubicBezTo>
                  <a:cubicBezTo>
                    <a:pt x="1726" y="2319"/>
                    <a:pt x="1637" y="2352"/>
                    <a:pt x="1544" y="2370"/>
                  </a:cubicBezTo>
                  <a:cubicBezTo>
                    <a:pt x="1524" y="2373"/>
                    <a:pt x="1518" y="2381"/>
                    <a:pt x="1518" y="2401"/>
                  </a:cubicBezTo>
                  <a:cubicBezTo>
                    <a:pt x="1519" y="2455"/>
                    <a:pt x="1517" y="2510"/>
                    <a:pt x="1517" y="2565"/>
                  </a:cubicBezTo>
                  <a:cubicBezTo>
                    <a:pt x="1517" y="2622"/>
                    <a:pt x="1482" y="2660"/>
                    <a:pt x="1424" y="2660"/>
                  </a:cubicBezTo>
                  <a:cubicBezTo>
                    <a:pt x="1345" y="2660"/>
                    <a:pt x="1264" y="2659"/>
                    <a:pt x="1185" y="2656"/>
                  </a:cubicBezTo>
                  <a:cubicBezTo>
                    <a:pt x="1140" y="2655"/>
                    <a:pt x="1105" y="2617"/>
                    <a:pt x="1105" y="2572"/>
                  </a:cubicBezTo>
                  <a:cubicBezTo>
                    <a:pt x="1105" y="2510"/>
                    <a:pt x="1106" y="2449"/>
                    <a:pt x="1107" y="2388"/>
                  </a:cubicBezTo>
                  <a:cubicBezTo>
                    <a:pt x="1107" y="2377"/>
                    <a:pt x="1107" y="2369"/>
                    <a:pt x="1093" y="2366"/>
                  </a:cubicBezTo>
                  <a:cubicBezTo>
                    <a:pt x="961" y="2336"/>
                    <a:pt x="839" y="2284"/>
                    <a:pt x="727" y="2205"/>
                  </a:cubicBezTo>
                  <a:cubicBezTo>
                    <a:pt x="684" y="2247"/>
                    <a:pt x="640" y="2290"/>
                    <a:pt x="597" y="2332"/>
                  </a:cubicBezTo>
                  <a:cubicBezTo>
                    <a:pt x="547" y="2381"/>
                    <a:pt x="498" y="2381"/>
                    <a:pt x="449" y="2331"/>
                  </a:cubicBezTo>
                  <a:cubicBezTo>
                    <a:pt x="399" y="2280"/>
                    <a:pt x="349" y="2229"/>
                    <a:pt x="299" y="2178"/>
                  </a:cubicBezTo>
                  <a:cubicBezTo>
                    <a:pt x="257" y="2135"/>
                    <a:pt x="258" y="2085"/>
                    <a:pt x="300" y="2041"/>
                  </a:cubicBezTo>
                  <a:cubicBezTo>
                    <a:pt x="344" y="1995"/>
                    <a:pt x="387" y="1948"/>
                    <a:pt x="430" y="1902"/>
                  </a:cubicBezTo>
                  <a:cubicBezTo>
                    <a:pt x="402" y="1846"/>
                    <a:pt x="368" y="1785"/>
                    <a:pt x="343" y="1721"/>
                  </a:cubicBezTo>
                  <a:cubicBezTo>
                    <a:pt x="317" y="1657"/>
                    <a:pt x="300" y="1589"/>
                    <a:pt x="278" y="1519"/>
                  </a:cubicBezTo>
                  <a:cubicBezTo>
                    <a:pt x="267" y="1519"/>
                    <a:pt x="251" y="1520"/>
                    <a:pt x="235" y="1519"/>
                  </a:cubicBezTo>
                  <a:cubicBezTo>
                    <a:pt x="185" y="1519"/>
                    <a:pt x="135" y="1518"/>
                    <a:pt x="85" y="1517"/>
                  </a:cubicBezTo>
                  <a:cubicBezTo>
                    <a:pt x="43" y="1516"/>
                    <a:pt x="3" y="1487"/>
                    <a:pt x="2" y="1445"/>
                  </a:cubicBezTo>
                  <a:cubicBezTo>
                    <a:pt x="0" y="1356"/>
                    <a:pt x="1" y="1266"/>
                    <a:pt x="5" y="1176"/>
                  </a:cubicBezTo>
                  <a:cubicBezTo>
                    <a:pt x="7" y="1133"/>
                    <a:pt x="45" y="1105"/>
                    <a:pt x="88" y="1105"/>
                  </a:cubicBezTo>
                  <a:cubicBezTo>
                    <a:pt x="146" y="1105"/>
                    <a:pt x="204" y="1107"/>
                    <a:pt x="262" y="1108"/>
                  </a:cubicBezTo>
                  <a:cubicBezTo>
                    <a:pt x="271" y="1108"/>
                    <a:pt x="279" y="1108"/>
                    <a:pt x="284" y="1108"/>
                  </a:cubicBezTo>
                  <a:cubicBezTo>
                    <a:pt x="307" y="1040"/>
                    <a:pt x="326" y="972"/>
                    <a:pt x="354" y="908"/>
                  </a:cubicBezTo>
                  <a:cubicBezTo>
                    <a:pt x="381" y="845"/>
                    <a:pt x="417" y="786"/>
                    <a:pt x="455" y="715"/>
                  </a:cubicBezTo>
                  <a:cubicBezTo>
                    <a:pt x="414" y="678"/>
                    <a:pt x="369" y="635"/>
                    <a:pt x="323" y="593"/>
                  </a:cubicBezTo>
                  <a:cubicBezTo>
                    <a:pt x="278" y="553"/>
                    <a:pt x="282" y="495"/>
                    <a:pt x="321" y="456"/>
                  </a:cubicBezTo>
                  <a:cubicBezTo>
                    <a:pt x="376" y="401"/>
                    <a:pt x="431" y="347"/>
                    <a:pt x="487" y="294"/>
                  </a:cubicBezTo>
                  <a:cubicBezTo>
                    <a:pt x="526" y="258"/>
                    <a:pt x="578" y="260"/>
                    <a:pt x="616" y="298"/>
                  </a:cubicBezTo>
                  <a:cubicBezTo>
                    <a:pt x="657" y="339"/>
                    <a:pt x="696" y="380"/>
                    <a:pt x="736" y="422"/>
                  </a:cubicBezTo>
                  <a:cubicBezTo>
                    <a:pt x="741" y="427"/>
                    <a:pt x="745" y="433"/>
                    <a:pt x="746" y="435"/>
                  </a:cubicBezTo>
                  <a:cubicBezTo>
                    <a:pt x="814" y="402"/>
                    <a:pt x="875" y="369"/>
                    <a:pt x="940" y="343"/>
                  </a:cubicBezTo>
                  <a:cubicBezTo>
                    <a:pt x="1004" y="317"/>
                    <a:pt x="1071" y="300"/>
                    <a:pt x="1141" y="278"/>
                  </a:cubicBezTo>
                  <a:cubicBezTo>
                    <a:pt x="1141" y="222"/>
                    <a:pt x="1141" y="160"/>
                    <a:pt x="1141" y="99"/>
                  </a:cubicBezTo>
                  <a:cubicBezTo>
                    <a:pt x="1141" y="33"/>
                    <a:pt x="1174" y="0"/>
                    <a:pt x="1241" y="1"/>
                  </a:cubicBezTo>
                  <a:cubicBezTo>
                    <a:pt x="1319" y="1"/>
                    <a:pt x="1397" y="1"/>
                    <a:pt x="1475" y="5"/>
                  </a:cubicBezTo>
                  <a:cubicBezTo>
                    <a:pt x="1521" y="7"/>
                    <a:pt x="1553" y="44"/>
                    <a:pt x="1553" y="90"/>
                  </a:cubicBezTo>
                  <a:cubicBezTo>
                    <a:pt x="1553" y="150"/>
                    <a:pt x="1552" y="211"/>
                    <a:pt x="1551" y="272"/>
                  </a:cubicBezTo>
                  <a:cubicBezTo>
                    <a:pt x="1551" y="281"/>
                    <a:pt x="1550" y="289"/>
                    <a:pt x="1563" y="293"/>
                  </a:cubicBezTo>
                  <a:cubicBezTo>
                    <a:pt x="1768" y="355"/>
                    <a:pt x="1768" y="355"/>
                    <a:pt x="1936" y="457"/>
                  </a:cubicBezTo>
                  <a:cubicBezTo>
                    <a:pt x="1976" y="415"/>
                    <a:pt x="2017" y="371"/>
                    <a:pt x="2059" y="329"/>
                  </a:cubicBezTo>
                  <a:cubicBezTo>
                    <a:pt x="2110" y="277"/>
                    <a:pt x="2161" y="279"/>
                    <a:pt x="2212" y="330"/>
                  </a:cubicBezTo>
                  <a:cubicBezTo>
                    <a:pt x="2260" y="381"/>
                    <a:pt x="2309" y="431"/>
                    <a:pt x="2358" y="481"/>
                  </a:cubicBezTo>
                  <a:cubicBezTo>
                    <a:pt x="2402" y="525"/>
                    <a:pt x="2401" y="576"/>
                    <a:pt x="2357" y="619"/>
                  </a:cubicBezTo>
                  <a:cubicBezTo>
                    <a:pt x="2317" y="659"/>
                    <a:pt x="2276" y="699"/>
                    <a:pt x="2236" y="738"/>
                  </a:cubicBezTo>
                  <a:cubicBezTo>
                    <a:pt x="2231" y="743"/>
                    <a:pt x="2227" y="748"/>
                    <a:pt x="2222" y="753"/>
                  </a:cubicBezTo>
                  <a:cubicBezTo>
                    <a:pt x="2297" y="872"/>
                    <a:pt x="2348" y="1000"/>
                    <a:pt x="2375" y="1141"/>
                  </a:cubicBezTo>
                  <a:cubicBezTo>
                    <a:pt x="2410" y="1141"/>
                    <a:pt x="2444" y="1140"/>
                    <a:pt x="2479" y="1141"/>
                  </a:cubicBezTo>
                  <a:cubicBezTo>
                    <a:pt x="2514" y="1141"/>
                    <a:pt x="2548" y="1140"/>
                    <a:pt x="2583" y="1144"/>
                  </a:cubicBezTo>
                  <a:cubicBezTo>
                    <a:pt x="2628" y="1149"/>
                    <a:pt x="2656" y="1178"/>
                    <a:pt x="2657" y="1223"/>
                  </a:cubicBezTo>
                  <a:cubicBezTo>
                    <a:pt x="2659" y="1306"/>
                    <a:pt x="2659" y="1389"/>
                    <a:pt x="2655" y="1471"/>
                  </a:cubicBezTo>
                  <a:cubicBezTo>
                    <a:pt x="2653" y="1524"/>
                    <a:pt x="2617" y="1553"/>
                    <a:pt x="2564" y="1553"/>
                  </a:cubicBezTo>
                  <a:cubicBezTo>
                    <a:pt x="2504" y="1553"/>
                    <a:pt x="2445" y="1552"/>
                    <a:pt x="2386" y="1551"/>
                  </a:cubicBezTo>
                  <a:cubicBezTo>
                    <a:pt x="2374" y="1551"/>
                    <a:pt x="2368" y="1554"/>
                    <a:pt x="2365" y="1566"/>
                  </a:cubicBezTo>
                  <a:cubicBezTo>
                    <a:pt x="2336" y="1696"/>
                    <a:pt x="2284" y="1817"/>
                    <a:pt x="2208" y="1926"/>
                  </a:cubicBezTo>
                  <a:cubicBezTo>
                    <a:pt x="2207" y="1928"/>
                    <a:pt x="2206" y="1930"/>
                    <a:pt x="2205" y="1933"/>
                  </a:cubicBezTo>
                  <a:cubicBezTo>
                    <a:pt x="2241" y="1970"/>
                    <a:pt x="2278" y="2007"/>
                    <a:pt x="2315" y="2045"/>
                  </a:cubicBezTo>
                  <a:cubicBezTo>
                    <a:pt x="2326" y="2057"/>
                    <a:pt x="2338" y="2068"/>
                    <a:pt x="2347" y="2080"/>
                  </a:cubicBezTo>
                  <a:cubicBezTo>
                    <a:pt x="2376" y="2116"/>
                    <a:pt x="2375" y="2164"/>
                    <a:pt x="2343" y="2197"/>
                  </a:cubicBezTo>
                  <a:cubicBezTo>
                    <a:pt x="2286" y="2254"/>
                    <a:pt x="2228" y="2311"/>
                    <a:pt x="2170" y="2366"/>
                  </a:cubicBezTo>
                  <a:cubicBezTo>
                    <a:pt x="2132" y="2402"/>
                    <a:pt x="2081" y="2399"/>
                    <a:pt x="2042" y="2360"/>
                  </a:cubicBezTo>
                  <a:cubicBezTo>
                    <a:pt x="2001" y="2319"/>
                    <a:pt x="1961" y="2278"/>
                    <a:pt x="1921" y="2237"/>
                  </a:cubicBezTo>
                  <a:cubicBezTo>
                    <a:pt x="1916" y="2232"/>
                    <a:pt x="1912" y="2227"/>
                    <a:pt x="1908" y="2223"/>
                  </a:cubicBezTo>
                  <a:close/>
                  <a:moveTo>
                    <a:pt x="1329" y="2097"/>
                  </a:moveTo>
                  <a:cubicBezTo>
                    <a:pt x="1749" y="2097"/>
                    <a:pt x="2092" y="1761"/>
                    <a:pt x="2097" y="1338"/>
                  </a:cubicBezTo>
                  <a:cubicBezTo>
                    <a:pt x="2102" y="905"/>
                    <a:pt x="1752" y="560"/>
                    <a:pt x="1325" y="562"/>
                  </a:cubicBezTo>
                  <a:cubicBezTo>
                    <a:pt x="899" y="564"/>
                    <a:pt x="566" y="906"/>
                    <a:pt x="562" y="1321"/>
                  </a:cubicBezTo>
                  <a:cubicBezTo>
                    <a:pt x="557" y="1762"/>
                    <a:pt x="914" y="2098"/>
                    <a:pt x="1329" y="20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6">
              <a:extLst>
                <a:ext uri="{FF2B5EF4-FFF2-40B4-BE49-F238E27FC236}">
                  <a16:creationId xmlns:a16="http://schemas.microsoft.com/office/drawing/2014/main" id="{17ADD5E2-FBB5-464B-A49C-4077CBA91507}"/>
                </a:ext>
              </a:extLst>
            </p:cNvPr>
            <p:cNvSpPr>
              <a:spLocks/>
            </p:cNvSpPr>
            <p:nvPr/>
          </p:nvSpPr>
          <p:spPr bwMode="auto">
            <a:xfrm>
              <a:off x="3026" y="1188"/>
              <a:ext cx="1630" cy="1968"/>
            </a:xfrm>
            <a:custGeom>
              <a:avLst/>
              <a:gdLst>
                <a:gd name="T0" fmla="*/ 244 w 1003"/>
                <a:gd name="T1" fmla="*/ 366 h 1212"/>
                <a:gd name="T2" fmla="*/ 263 w 1003"/>
                <a:gd name="T3" fmla="*/ 171 h 1212"/>
                <a:gd name="T4" fmla="*/ 539 w 1003"/>
                <a:gd name="T5" fmla="*/ 13 h 1212"/>
                <a:gd name="T6" fmla="*/ 696 w 1003"/>
                <a:gd name="T7" fmla="*/ 99 h 1212"/>
                <a:gd name="T8" fmla="*/ 709 w 1003"/>
                <a:gd name="T9" fmla="*/ 110 h 1212"/>
                <a:gd name="T10" fmla="*/ 783 w 1003"/>
                <a:gd name="T11" fmla="*/ 214 h 1212"/>
                <a:gd name="T12" fmla="*/ 778 w 1003"/>
                <a:gd name="T13" fmla="*/ 355 h 1212"/>
                <a:gd name="T14" fmla="*/ 785 w 1003"/>
                <a:gd name="T15" fmla="*/ 397 h 1212"/>
                <a:gd name="T16" fmla="*/ 791 w 1003"/>
                <a:gd name="T17" fmla="*/ 435 h 1212"/>
                <a:gd name="T18" fmla="*/ 756 w 1003"/>
                <a:gd name="T19" fmla="*/ 547 h 1212"/>
                <a:gd name="T20" fmla="*/ 724 w 1003"/>
                <a:gd name="T21" fmla="*/ 569 h 1212"/>
                <a:gd name="T22" fmla="*/ 695 w 1003"/>
                <a:gd name="T23" fmla="*/ 658 h 1212"/>
                <a:gd name="T24" fmla="*/ 694 w 1003"/>
                <a:gd name="T25" fmla="*/ 758 h 1212"/>
                <a:gd name="T26" fmla="*/ 712 w 1003"/>
                <a:gd name="T27" fmla="*/ 774 h 1212"/>
                <a:gd name="T28" fmla="*/ 985 w 1003"/>
                <a:gd name="T29" fmla="*/ 943 h 1212"/>
                <a:gd name="T30" fmla="*/ 1003 w 1003"/>
                <a:gd name="T31" fmla="*/ 956 h 1212"/>
                <a:gd name="T32" fmla="*/ 573 w 1003"/>
                <a:gd name="T33" fmla="*/ 1212 h 1212"/>
                <a:gd name="T34" fmla="*/ 569 w 1003"/>
                <a:gd name="T35" fmla="*/ 1201 h 1212"/>
                <a:gd name="T36" fmla="*/ 532 w 1003"/>
                <a:gd name="T37" fmla="*/ 1023 h 1212"/>
                <a:gd name="T38" fmla="*/ 537 w 1003"/>
                <a:gd name="T39" fmla="*/ 998 h 1212"/>
                <a:gd name="T40" fmla="*/ 569 w 1003"/>
                <a:gd name="T41" fmla="*/ 928 h 1212"/>
                <a:gd name="T42" fmla="*/ 531 w 1003"/>
                <a:gd name="T43" fmla="*/ 866 h 1212"/>
                <a:gd name="T44" fmla="*/ 472 w 1003"/>
                <a:gd name="T45" fmla="*/ 867 h 1212"/>
                <a:gd name="T46" fmla="*/ 438 w 1003"/>
                <a:gd name="T47" fmla="*/ 935 h 1212"/>
                <a:gd name="T48" fmla="*/ 465 w 1003"/>
                <a:gd name="T49" fmla="*/ 991 h 1212"/>
                <a:gd name="T50" fmla="*/ 473 w 1003"/>
                <a:gd name="T51" fmla="*/ 1031 h 1212"/>
                <a:gd name="T52" fmla="*/ 436 w 1003"/>
                <a:gd name="T53" fmla="*/ 1205 h 1212"/>
                <a:gd name="T54" fmla="*/ 434 w 1003"/>
                <a:gd name="T55" fmla="*/ 1212 h 1212"/>
                <a:gd name="T56" fmla="*/ 0 w 1003"/>
                <a:gd name="T57" fmla="*/ 953 h 1212"/>
                <a:gd name="T58" fmla="*/ 202 w 1003"/>
                <a:gd name="T59" fmla="*/ 824 h 1212"/>
                <a:gd name="T60" fmla="*/ 294 w 1003"/>
                <a:gd name="T61" fmla="*/ 775 h 1212"/>
                <a:gd name="T62" fmla="*/ 308 w 1003"/>
                <a:gd name="T63" fmla="*/ 754 h 1212"/>
                <a:gd name="T64" fmla="*/ 307 w 1003"/>
                <a:gd name="T65" fmla="*/ 678 h 1212"/>
                <a:gd name="T66" fmla="*/ 305 w 1003"/>
                <a:gd name="T67" fmla="*/ 665 h 1212"/>
                <a:gd name="T68" fmla="*/ 268 w 1003"/>
                <a:gd name="T69" fmla="*/ 560 h 1212"/>
                <a:gd name="T70" fmla="*/ 264 w 1003"/>
                <a:gd name="T71" fmla="*/ 552 h 1212"/>
                <a:gd name="T72" fmla="*/ 228 w 1003"/>
                <a:gd name="T73" fmla="*/ 494 h 1212"/>
                <a:gd name="T74" fmla="*/ 210 w 1003"/>
                <a:gd name="T75" fmla="*/ 417 h 1212"/>
                <a:gd name="T76" fmla="*/ 244 w 1003"/>
                <a:gd name="T77" fmla="*/ 366 h 1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3" h="1212">
                  <a:moveTo>
                    <a:pt x="244" y="366"/>
                  </a:moveTo>
                  <a:cubicBezTo>
                    <a:pt x="222" y="297"/>
                    <a:pt x="228" y="232"/>
                    <a:pt x="263" y="171"/>
                  </a:cubicBezTo>
                  <a:cubicBezTo>
                    <a:pt x="316" y="75"/>
                    <a:pt x="420" y="0"/>
                    <a:pt x="539" y="13"/>
                  </a:cubicBezTo>
                  <a:cubicBezTo>
                    <a:pt x="603" y="20"/>
                    <a:pt x="656" y="47"/>
                    <a:pt x="696" y="99"/>
                  </a:cubicBezTo>
                  <a:cubicBezTo>
                    <a:pt x="699" y="103"/>
                    <a:pt x="704" y="108"/>
                    <a:pt x="709" y="110"/>
                  </a:cubicBezTo>
                  <a:cubicBezTo>
                    <a:pt x="759" y="127"/>
                    <a:pt x="779" y="168"/>
                    <a:pt x="783" y="214"/>
                  </a:cubicBezTo>
                  <a:cubicBezTo>
                    <a:pt x="786" y="261"/>
                    <a:pt x="781" y="308"/>
                    <a:pt x="778" y="355"/>
                  </a:cubicBezTo>
                  <a:cubicBezTo>
                    <a:pt x="777" y="370"/>
                    <a:pt x="773" y="383"/>
                    <a:pt x="785" y="397"/>
                  </a:cubicBezTo>
                  <a:cubicBezTo>
                    <a:pt x="792" y="406"/>
                    <a:pt x="794" y="423"/>
                    <a:pt x="791" y="435"/>
                  </a:cubicBezTo>
                  <a:cubicBezTo>
                    <a:pt x="781" y="473"/>
                    <a:pt x="769" y="510"/>
                    <a:pt x="756" y="547"/>
                  </a:cubicBezTo>
                  <a:cubicBezTo>
                    <a:pt x="751" y="561"/>
                    <a:pt x="740" y="572"/>
                    <a:pt x="724" y="569"/>
                  </a:cubicBezTo>
                  <a:cubicBezTo>
                    <a:pt x="714" y="599"/>
                    <a:pt x="700" y="628"/>
                    <a:pt x="695" y="658"/>
                  </a:cubicBezTo>
                  <a:cubicBezTo>
                    <a:pt x="690" y="691"/>
                    <a:pt x="692" y="725"/>
                    <a:pt x="694" y="758"/>
                  </a:cubicBezTo>
                  <a:cubicBezTo>
                    <a:pt x="694" y="764"/>
                    <a:pt x="704" y="770"/>
                    <a:pt x="712" y="774"/>
                  </a:cubicBezTo>
                  <a:cubicBezTo>
                    <a:pt x="806" y="824"/>
                    <a:pt x="900" y="877"/>
                    <a:pt x="985" y="943"/>
                  </a:cubicBezTo>
                  <a:cubicBezTo>
                    <a:pt x="991" y="947"/>
                    <a:pt x="996" y="951"/>
                    <a:pt x="1003" y="956"/>
                  </a:cubicBezTo>
                  <a:cubicBezTo>
                    <a:pt x="895" y="1101"/>
                    <a:pt x="754" y="1188"/>
                    <a:pt x="573" y="1212"/>
                  </a:cubicBezTo>
                  <a:cubicBezTo>
                    <a:pt x="572" y="1208"/>
                    <a:pt x="569" y="1204"/>
                    <a:pt x="569" y="1201"/>
                  </a:cubicBezTo>
                  <a:cubicBezTo>
                    <a:pt x="556" y="1142"/>
                    <a:pt x="543" y="1082"/>
                    <a:pt x="532" y="1023"/>
                  </a:cubicBezTo>
                  <a:cubicBezTo>
                    <a:pt x="530" y="1015"/>
                    <a:pt x="533" y="1006"/>
                    <a:pt x="537" y="998"/>
                  </a:cubicBezTo>
                  <a:cubicBezTo>
                    <a:pt x="547" y="974"/>
                    <a:pt x="561" y="952"/>
                    <a:pt x="569" y="928"/>
                  </a:cubicBezTo>
                  <a:cubicBezTo>
                    <a:pt x="578" y="898"/>
                    <a:pt x="562" y="872"/>
                    <a:pt x="531" y="866"/>
                  </a:cubicBezTo>
                  <a:cubicBezTo>
                    <a:pt x="512" y="863"/>
                    <a:pt x="491" y="863"/>
                    <a:pt x="472" y="867"/>
                  </a:cubicBezTo>
                  <a:cubicBezTo>
                    <a:pt x="440" y="873"/>
                    <a:pt x="426" y="901"/>
                    <a:pt x="438" y="935"/>
                  </a:cubicBezTo>
                  <a:cubicBezTo>
                    <a:pt x="444" y="955"/>
                    <a:pt x="454" y="973"/>
                    <a:pt x="465" y="991"/>
                  </a:cubicBezTo>
                  <a:cubicBezTo>
                    <a:pt x="473" y="1004"/>
                    <a:pt x="476" y="1015"/>
                    <a:pt x="473" y="1031"/>
                  </a:cubicBezTo>
                  <a:cubicBezTo>
                    <a:pt x="460" y="1089"/>
                    <a:pt x="448" y="1147"/>
                    <a:pt x="436" y="1205"/>
                  </a:cubicBezTo>
                  <a:cubicBezTo>
                    <a:pt x="436" y="1207"/>
                    <a:pt x="435" y="1209"/>
                    <a:pt x="434" y="1212"/>
                  </a:cubicBezTo>
                  <a:cubicBezTo>
                    <a:pt x="254" y="1188"/>
                    <a:pt x="112" y="1102"/>
                    <a:pt x="0" y="953"/>
                  </a:cubicBezTo>
                  <a:cubicBezTo>
                    <a:pt x="69" y="909"/>
                    <a:pt x="135" y="866"/>
                    <a:pt x="202" y="824"/>
                  </a:cubicBezTo>
                  <a:cubicBezTo>
                    <a:pt x="231" y="806"/>
                    <a:pt x="263" y="791"/>
                    <a:pt x="294" y="775"/>
                  </a:cubicBezTo>
                  <a:cubicBezTo>
                    <a:pt x="303" y="770"/>
                    <a:pt x="308" y="765"/>
                    <a:pt x="308" y="754"/>
                  </a:cubicBezTo>
                  <a:cubicBezTo>
                    <a:pt x="307" y="729"/>
                    <a:pt x="308" y="704"/>
                    <a:pt x="307" y="678"/>
                  </a:cubicBezTo>
                  <a:cubicBezTo>
                    <a:pt x="307" y="674"/>
                    <a:pt x="306" y="669"/>
                    <a:pt x="305" y="665"/>
                  </a:cubicBezTo>
                  <a:cubicBezTo>
                    <a:pt x="293" y="630"/>
                    <a:pt x="280" y="595"/>
                    <a:pt x="268" y="560"/>
                  </a:cubicBezTo>
                  <a:cubicBezTo>
                    <a:pt x="267" y="557"/>
                    <a:pt x="266" y="553"/>
                    <a:pt x="264" y="552"/>
                  </a:cubicBezTo>
                  <a:cubicBezTo>
                    <a:pt x="240" y="540"/>
                    <a:pt x="234" y="517"/>
                    <a:pt x="228" y="494"/>
                  </a:cubicBezTo>
                  <a:cubicBezTo>
                    <a:pt x="220" y="469"/>
                    <a:pt x="213" y="443"/>
                    <a:pt x="210" y="417"/>
                  </a:cubicBezTo>
                  <a:cubicBezTo>
                    <a:pt x="207" y="384"/>
                    <a:pt x="213" y="370"/>
                    <a:pt x="244" y="3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26" name="Straight Connector 25">
            <a:extLst>
              <a:ext uri="{FF2B5EF4-FFF2-40B4-BE49-F238E27FC236}">
                <a16:creationId xmlns:a16="http://schemas.microsoft.com/office/drawing/2014/main" id="{C777B4D2-3F1E-46D3-8052-0AF3EEF0EA4C}"/>
              </a:ext>
            </a:extLst>
          </p:cNvPr>
          <p:cNvCxnSpPr>
            <a:cxnSpLocks/>
          </p:cNvCxnSpPr>
          <p:nvPr/>
        </p:nvCxnSpPr>
        <p:spPr>
          <a:xfrm>
            <a:off x="1755563" y="3937933"/>
            <a:ext cx="0" cy="16599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5919037A-DB3C-4E2F-B2DF-18355ABFA2F8}"/>
              </a:ext>
            </a:extLst>
          </p:cNvPr>
          <p:cNvSpPr/>
          <p:nvPr/>
        </p:nvSpPr>
        <p:spPr>
          <a:xfrm>
            <a:off x="0" y="4972037"/>
            <a:ext cx="1753446" cy="334665"/>
          </a:xfrm>
          <a:prstGeom prst="rect">
            <a:avLst/>
          </a:prstGeom>
        </p:spPr>
        <p:txBody>
          <a:bodyPr wrap="square" lIns="0" tIns="0" rIns="0" bIns="0">
            <a:noAutofit/>
          </a:bodyPr>
          <a:lstStyle/>
          <a:p>
            <a:pPr algn="ctr"/>
            <a:r>
              <a:rPr lang="en-US" sz="1200" dirty="0">
                <a:solidFill>
                  <a:srgbClr val="333333"/>
                </a:solidFill>
                <a:latin typeface="Proxima Nova Light" panose="02000506030000020004"/>
              </a:rPr>
              <a:t>Shorter time to productivity</a:t>
            </a:r>
          </a:p>
        </p:txBody>
      </p:sp>
      <p:sp>
        <p:nvSpPr>
          <p:cNvPr id="67" name="Rectangle 66">
            <a:extLst>
              <a:ext uri="{FF2B5EF4-FFF2-40B4-BE49-F238E27FC236}">
                <a16:creationId xmlns:a16="http://schemas.microsoft.com/office/drawing/2014/main" id="{22A395AA-8FBE-4808-BA4A-B633EF824483}"/>
              </a:ext>
            </a:extLst>
          </p:cNvPr>
          <p:cNvSpPr/>
          <p:nvPr/>
        </p:nvSpPr>
        <p:spPr>
          <a:xfrm>
            <a:off x="1767114" y="4972037"/>
            <a:ext cx="1716314" cy="334665"/>
          </a:xfrm>
          <a:prstGeom prst="rect">
            <a:avLst/>
          </a:prstGeom>
        </p:spPr>
        <p:txBody>
          <a:bodyPr wrap="square" lIns="0" tIns="0" rIns="0" bIns="0">
            <a:noAutofit/>
          </a:bodyPr>
          <a:lstStyle/>
          <a:p>
            <a:pPr algn="ctr"/>
            <a:r>
              <a:rPr lang="en-US" sz="1200" dirty="0">
                <a:solidFill>
                  <a:srgbClr val="333333"/>
                </a:solidFill>
                <a:latin typeface="Proxima Nova Light" panose="02000506030000020004"/>
              </a:rPr>
              <a:t>Greater employee engagement </a:t>
            </a:r>
            <a:br>
              <a:rPr lang="en-US" sz="1200" dirty="0">
                <a:solidFill>
                  <a:srgbClr val="333333"/>
                </a:solidFill>
                <a:latin typeface="Proxima Nova Light" panose="02000506030000020004"/>
              </a:rPr>
            </a:br>
            <a:r>
              <a:rPr lang="en-US" sz="1200" dirty="0">
                <a:solidFill>
                  <a:srgbClr val="333333"/>
                </a:solidFill>
                <a:latin typeface="Proxima Nova Light" panose="02000506030000020004"/>
              </a:rPr>
              <a:t>&amp; retention</a:t>
            </a:r>
          </a:p>
        </p:txBody>
      </p:sp>
      <p:sp>
        <p:nvSpPr>
          <p:cNvPr id="69" name="Rectangle 68">
            <a:extLst>
              <a:ext uri="{FF2B5EF4-FFF2-40B4-BE49-F238E27FC236}">
                <a16:creationId xmlns:a16="http://schemas.microsoft.com/office/drawing/2014/main" id="{B832BF11-52C2-48B5-94EC-F54DD9EDA3D7}"/>
              </a:ext>
            </a:extLst>
          </p:cNvPr>
          <p:cNvSpPr/>
          <p:nvPr/>
        </p:nvSpPr>
        <p:spPr>
          <a:xfrm>
            <a:off x="3483428" y="4972037"/>
            <a:ext cx="1716314" cy="334665"/>
          </a:xfrm>
          <a:prstGeom prst="rect">
            <a:avLst/>
          </a:prstGeom>
        </p:spPr>
        <p:txBody>
          <a:bodyPr wrap="square" lIns="0" tIns="0" rIns="0" bIns="0">
            <a:noAutofit/>
          </a:bodyPr>
          <a:lstStyle/>
          <a:p>
            <a:pPr algn="ctr"/>
            <a:r>
              <a:rPr lang="en-US" sz="1200" dirty="0">
                <a:solidFill>
                  <a:srgbClr val="333333"/>
                </a:solidFill>
                <a:latin typeface="Proxima Nova Light" panose="02000506030000020004"/>
              </a:rPr>
              <a:t>Lower talent </a:t>
            </a:r>
            <a:br>
              <a:rPr lang="en-US" sz="1200" dirty="0">
                <a:solidFill>
                  <a:srgbClr val="333333"/>
                </a:solidFill>
                <a:latin typeface="Proxima Nova Light" panose="02000506030000020004"/>
              </a:rPr>
            </a:br>
            <a:r>
              <a:rPr lang="en-US" sz="1200" dirty="0">
                <a:solidFill>
                  <a:srgbClr val="333333"/>
                </a:solidFill>
                <a:latin typeface="Proxima Nova Light" panose="02000506030000020004"/>
              </a:rPr>
              <a:t>acquisition costs</a:t>
            </a:r>
          </a:p>
        </p:txBody>
      </p:sp>
      <p:sp>
        <p:nvSpPr>
          <p:cNvPr id="71" name="Rectangle 70">
            <a:extLst>
              <a:ext uri="{FF2B5EF4-FFF2-40B4-BE49-F238E27FC236}">
                <a16:creationId xmlns:a16="http://schemas.microsoft.com/office/drawing/2014/main" id="{14347E12-0494-4E7B-B042-69A56AD29CE9}"/>
              </a:ext>
            </a:extLst>
          </p:cNvPr>
          <p:cNvSpPr/>
          <p:nvPr/>
        </p:nvSpPr>
        <p:spPr>
          <a:xfrm>
            <a:off x="5237842" y="4972037"/>
            <a:ext cx="1716314" cy="334665"/>
          </a:xfrm>
          <a:prstGeom prst="rect">
            <a:avLst/>
          </a:prstGeom>
        </p:spPr>
        <p:txBody>
          <a:bodyPr wrap="square" lIns="0" tIns="0" rIns="0" bIns="0">
            <a:noAutofit/>
          </a:bodyPr>
          <a:lstStyle/>
          <a:p>
            <a:pPr algn="ctr"/>
            <a:r>
              <a:rPr lang="en-US" sz="1200" dirty="0">
                <a:solidFill>
                  <a:srgbClr val="333333"/>
                </a:solidFill>
                <a:latin typeface="Proxima Nova Light" panose="02000506030000020004"/>
              </a:rPr>
              <a:t>Stream lined </a:t>
            </a:r>
            <a:br>
              <a:rPr lang="en-US" sz="1200" dirty="0">
                <a:solidFill>
                  <a:srgbClr val="333333"/>
                </a:solidFill>
                <a:latin typeface="Proxima Nova Light" panose="02000506030000020004"/>
              </a:rPr>
            </a:br>
            <a:r>
              <a:rPr lang="en-US" sz="1200" dirty="0">
                <a:solidFill>
                  <a:srgbClr val="333333"/>
                </a:solidFill>
                <a:latin typeface="Proxima Nova Light" panose="02000506030000020004"/>
              </a:rPr>
              <a:t>information flow</a:t>
            </a:r>
          </a:p>
        </p:txBody>
      </p:sp>
      <p:sp>
        <p:nvSpPr>
          <p:cNvPr id="73" name="Rectangle 72">
            <a:extLst>
              <a:ext uri="{FF2B5EF4-FFF2-40B4-BE49-F238E27FC236}">
                <a16:creationId xmlns:a16="http://schemas.microsoft.com/office/drawing/2014/main" id="{D7C98066-DD1A-4FC2-B8ED-9DEE839FEA8A}"/>
              </a:ext>
            </a:extLst>
          </p:cNvPr>
          <p:cNvSpPr/>
          <p:nvPr/>
        </p:nvSpPr>
        <p:spPr>
          <a:xfrm>
            <a:off x="6979556" y="4972037"/>
            <a:ext cx="1716314" cy="334665"/>
          </a:xfrm>
          <a:prstGeom prst="rect">
            <a:avLst/>
          </a:prstGeom>
        </p:spPr>
        <p:txBody>
          <a:bodyPr wrap="square" lIns="0" tIns="0" rIns="0" bIns="0">
            <a:noAutofit/>
          </a:bodyPr>
          <a:lstStyle/>
          <a:p>
            <a:pPr algn="ctr"/>
            <a:r>
              <a:rPr lang="en-US" sz="1200" dirty="0">
                <a:solidFill>
                  <a:srgbClr val="333333"/>
                </a:solidFill>
                <a:latin typeface="Proxima Nova Light" panose="02000506030000020004"/>
              </a:rPr>
              <a:t>Limited competitive-intelligence leakage</a:t>
            </a:r>
          </a:p>
        </p:txBody>
      </p:sp>
      <p:sp>
        <p:nvSpPr>
          <p:cNvPr id="75" name="Rectangle 74">
            <a:extLst>
              <a:ext uri="{FF2B5EF4-FFF2-40B4-BE49-F238E27FC236}">
                <a16:creationId xmlns:a16="http://schemas.microsoft.com/office/drawing/2014/main" id="{A83BFD37-2E30-479D-81F9-A826FF08F5BC}"/>
              </a:ext>
            </a:extLst>
          </p:cNvPr>
          <p:cNvSpPr/>
          <p:nvPr/>
        </p:nvSpPr>
        <p:spPr>
          <a:xfrm>
            <a:off x="8721270" y="4979150"/>
            <a:ext cx="1716314" cy="334665"/>
          </a:xfrm>
          <a:prstGeom prst="rect">
            <a:avLst/>
          </a:prstGeom>
        </p:spPr>
        <p:txBody>
          <a:bodyPr wrap="square" lIns="0" tIns="0" rIns="0" bIns="0">
            <a:noAutofit/>
          </a:bodyPr>
          <a:lstStyle/>
          <a:p>
            <a:pPr algn="ctr"/>
            <a:r>
              <a:rPr lang="en-US" sz="1200" dirty="0">
                <a:solidFill>
                  <a:srgbClr val="333333"/>
                </a:solidFill>
                <a:latin typeface="Proxima Nova Light" panose="02000506030000020004"/>
              </a:rPr>
              <a:t>Stronger </a:t>
            </a:r>
            <a:br>
              <a:rPr lang="en-US" sz="1200" dirty="0">
                <a:solidFill>
                  <a:srgbClr val="333333"/>
                </a:solidFill>
                <a:latin typeface="Proxima Nova Light" panose="02000506030000020004"/>
              </a:rPr>
            </a:br>
            <a:r>
              <a:rPr lang="en-US" sz="1200" dirty="0">
                <a:solidFill>
                  <a:srgbClr val="333333"/>
                </a:solidFill>
                <a:latin typeface="Proxima Nova Light" panose="02000506030000020004"/>
              </a:rPr>
              <a:t>leadership teams</a:t>
            </a:r>
          </a:p>
        </p:txBody>
      </p:sp>
      <p:sp>
        <p:nvSpPr>
          <p:cNvPr id="77" name="Rectangle 76">
            <a:extLst>
              <a:ext uri="{FF2B5EF4-FFF2-40B4-BE49-F238E27FC236}">
                <a16:creationId xmlns:a16="http://schemas.microsoft.com/office/drawing/2014/main" id="{4E835A19-8784-4FD7-B247-7CE4BF4E6EFA}"/>
              </a:ext>
            </a:extLst>
          </p:cNvPr>
          <p:cNvSpPr/>
          <p:nvPr/>
        </p:nvSpPr>
        <p:spPr>
          <a:xfrm>
            <a:off x="10457958" y="4982043"/>
            <a:ext cx="1716314" cy="334665"/>
          </a:xfrm>
          <a:prstGeom prst="rect">
            <a:avLst/>
          </a:prstGeom>
        </p:spPr>
        <p:txBody>
          <a:bodyPr wrap="square" lIns="0" tIns="0" rIns="0" bIns="0">
            <a:noAutofit/>
          </a:bodyPr>
          <a:lstStyle/>
          <a:p>
            <a:pPr algn="ctr"/>
            <a:r>
              <a:rPr lang="en-US" sz="1200" dirty="0">
                <a:solidFill>
                  <a:srgbClr val="333333"/>
                </a:solidFill>
                <a:latin typeface="Proxima Nova Light" panose="02000506030000020004"/>
              </a:rPr>
              <a:t>Better financial performance</a:t>
            </a:r>
          </a:p>
        </p:txBody>
      </p:sp>
      <p:cxnSp>
        <p:nvCxnSpPr>
          <p:cNvPr id="79" name="Straight Connector 78">
            <a:extLst>
              <a:ext uri="{FF2B5EF4-FFF2-40B4-BE49-F238E27FC236}">
                <a16:creationId xmlns:a16="http://schemas.microsoft.com/office/drawing/2014/main" id="{6ED29753-DE26-4F33-A0E0-FB772B99EF9D}"/>
              </a:ext>
            </a:extLst>
          </p:cNvPr>
          <p:cNvCxnSpPr>
            <a:cxnSpLocks/>
          </p:cNvCxnSpPr>
          <p:nvPr/>
        </p:nvCxnSpPr>
        <p:spPr>
          <a:xfrm>
            <a:off x="3483428" y="3937933"/>
            <a:ext cx="0" cy="16599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08F81C0-B9BA-439B-B4E5-712BFC7D460B}"/>
              </a:ext>
            </a:extLst>
          </p:cNvPr>
          <p:cNvCxnSpPr>
            <a:cxnSpLocks/>
          </p:cNvCxnSpPr>
          <p:nvPr/>
        </p:nvCxnSpPr>
        <p:spPr>
          <a:xfrm>
            <a:off x="5212442" y="3937933"/>
            <a:ext cx="0" cy="16599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E298C3C5-C194-41C5-BC88-F9708DEECFD6}"/>
              </a:ext>
            </a:extLst>
          </p:cNvPr>
          <p:cNvCxnSpPr>
            <a:cxnSpLocks/>
          </p:cNvCxnSpPr>
          <p:nvPr/>
        </p:nvCxnSpPr>
        <p:spPr>
          <a:xfrm>
            <a:off x="6966856" y="3937933"/>
            <a:ext cx="0" cy="16599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C8C4C45D-609C-4117-B50F-0E9A6A5890D3}"/>
              </a:ext>
            </a:extLst>
          </p:cNvPr>
          <p:cNvCxnSpPr>
            <a:cxnSpLocks/>
          </p:cNvCxnSpPr>
          <p:nvPr/>
        </p:nvCxnSpPr>
        <p:spPr>
          <a:xfrm>
            <a:off x="8708570" y="3937933"/>
            <a:ext cx="0" cy="16599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FAAA071-9C85-4CD6-B1C1-AAB07EF72397}"/>
              </a:ext>
            </a:extLst>
          </p:cNvPr>
          <p:cNvCxnSpPr>
            <a:cxnSpLocks/>
          </p:cNvCxnSpPr>
          <p:nvPr/>
        </p:nvCxnSpPr>
        <p:spPr>
          <a:xfrm>
            <a:off x="10445258" y="3937933"/>
            <a:ext cx="0" cy="165997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85" name="Graphic 84">
            <a:extLst>
              <a:ext uri="{FF2B5EF4-FFF2-40B4-BE49-F238E27FC236}">
                <a16:creationId xmlns:a16="http://schemas.microsoft.com/office/drawing/2014/main" id="{76AEA8EB-188B-4281-8713-612C6EF0D9B3}"/>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b="16977"/>
          <a:stretch/>
        </p:blipFill>
        <p:spPr>
          <a:xfrm>
            <a:off x="11029760" y="4188710"/>
            <a:ext cx="545679" cy="566301"/>
          </a:xfrm>
          <a:prstGeom prst="rect">
            <a:avLst/>
          </a:prstGeom>
        </p:spPr>
      </p:pic>
      <p:pic>
        <p:nvPicPr>
          <p:cNvPr id="86" name="Graphic 85">
            <a:extLst>
              <a:ext uri="{FF2B5EF4-FFF2-40B4-BE49-F238E27FC236}">
                <a16:creationId xmlns:a16="http://schemas.microsoft.com/office/drawing/2014/main" id="{7FF5B942-4191-4AA2-9619-4B5835B9E1F5}"/>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b="16977"/>
          <a:stretch/>
        </p:blipFill>
        <p:spPr>
          <a:xfrm rot="10800000">
            <a:off x="4067874" y="4166461"/>
            <a:ext cx="545678" cy="566300"/>
          </a:xfrm>
          <a:prstGeom prst="rect">
            <a:avLst/>
          </a:prstGeom>
        </p:spPr>
      </p:pic>
      <p:pic>
        <p:nvPicPr>
          <p:cNvPr id="88" name="Graphic 87">
            <a:extLst>
              <a:ext uri="{FF2B5EF4-FFF2-40B4-BE49-F238E27FC236}">
                <a16:creationId xmlns:a16="http://schemas.microsoft.com/office/drawing/2014/main" id="{F1D26356-7F6F-4D76-9787-C3303DA16999}"/>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b="24029"/>
          <a:stretch/>
        </p:blipFill>
        <p:spPr>
          <a:xfrm>
            <a:off x="9263174" y="4139602"/>
            <a:ext cx="607108" cy="576528"/>
          </a:xfrm>
          <a:prstGeom prst="rect">
            <a:avLst/>
          </a:prstGeom>
        </p:spPr>
      </p:pic>
      <p:pic>
        <p:nvPicPr>
          <p:cNvPr id="90" name="Graphic 89">
            <a:extLst>
              <a:ext uri="{FF2B5EF4-FFF2-40B4-BE49-F238E27FC236}">
                <a16:creationId xmlns:a16="http://schemas.microsoft.com/office/drawing/2014/main" id="{D3739E58-7194-490C-89A7-67A30E14D74B}"/>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b="18734"/>
          <a:stretch/>
        </p:blipFill>
        <p:spPr>
          <a:xfrm>
            <a:off x="5804561" y="4166461"/>
            <a:ext cx="557477" cy="566301"/>
          </a:xfrm>
          <a:prstGeom prst="rect">
            <a:avLst/>
          </a:prstGeom>
        </p:spPr>
      </p:pic>
      <p:pic>
        <p:nvPicPr>
          <p:cNvPr id="92" name="Graphic 91">
            <a:extLst>
              <a:ext uri="{FF2B5EF4-FFF2-40B4-BE49-F238E27FC236}">
                <a16:creationId xmlns:a16="http://schemas.microsoft.com/office/drawing/2014/main" id="{92F1D7CB-0F85-48C0-BACD-8D73A901EF79}"/>
              </a:ext>
            </a:extLst>
          </p:cNvPr>
          <p:cNvPicPr>
            <a:picLocks noChangeAspect="1"/>
          </p:cNvPicPr>
          <p:nvPr/>
        </p:nvPicPr>
        <p:blipFill rotWithShape="1">
          <a:blip r:embed="rId13">
            <a:extLst>
              <a:ext uri="{96DAC541-7B7A-43D3-8B79-37D633B846F1}">
                <asvg:svgBlip xmlns:asvg="http://schemas.microsoft.com/office/drawing/2016/SVG/main" r:embed="rId14"/>
              </a:ext>
            </a:extLst>
          </a:blip>
          <a:srcRect b="12562"/>
          <a:stretch/>
        </p:blipFill>
        <p:spPr>
          <a:xfrm>
            <a:off x="7565325" y="4182826"/>
            <a:ext cx="518296" cy="566485"/>
          </a:xfrm>
          <a:prstGeom prst="rect">
            <a:avLst/>
          </a:prstGeom>
        </p:spPr>
      </p:pic>
      <p:pic>
        <p:nvPicPr>
          <p:cNvPr id="94" name="Graphic 93">
            <a:extLst>
              <a:ext uri="{FF2B5EF4-FFF2-40B4-BE49-F238E27FC236}">
                <a16:creationId xmlns:a16="http://schemas.microsoft.com/office/drawing/2014/main" id="{E625B11B-CA55-4982-95A7-2641909838BD}"/>
              </a:ext>
            </a:extLst>
          </p:cNvPr>
          <p:cNvPicPr>
            <a:picLocks noChangeAspect="1"/>
          </p:cNvPicPr>
          <p:nvPr/>
        </p:nvPicPr>
        <p:blipFill rotWithShape="1">
          <a:blip r:embed="rId15">
            <a:extLst>
              <a:ext uri="{96DAC541-7B7A-43D3-8B79-37D633B846F1}">
                <asvg:svgBlip xmlns:asvg="http://schemas.microsoft.com/office/drawing/2016/SVG/main" r:embed="rId16"/>
              </a:ext>
            </a:extLst>
          </a:blip>
          <a:srcRect b="17905"/>
          <a:stretch/>
        </p:blipFill>
        <p:spPr>
          <a:xfrm>
            <a:off x="589070" y="4174178"/>
            <a:ext cx="557476" cy="572077"/>
          </a:xfrm>
          <a:prstGeom prst="rect">
            <a:avLst/>
          </a:prstGeom>
        </p:spPr>
      </p:pic>
      <p:sp>
        <p:nvSpPr>
          <p:cNvPr id="31" name="Rectangle 30">
            <a:extLst>
              <a:ext uri="{FF2B5EF4-FFF2-40B4-BE49-F238E27FC236}">
                <a16:creationId xmlns:a16="http://schemas.microsoft.com/office/drawing/2014/main" id="{BE02757B-0724-4ACA-80FD-EB6F8B0AC7F1}"/>
              </a:ext>
            </a:extLst>
          </p:cNvPr>
          <p:cNvSpPr/>
          <p:nvPr/>
        </p:nvSpPr>
        <p:spPr>
          <a:xfrm>
            <a:off x="9763125" y="1"/>
            <a:ext cx="2124076" cy="315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spc="300" dirty="0"/>
              <a:t>TALENT MOBILITY</a:t>
            </a:r>
          </a:p>
        </p:txBody>
      </p:sp>
    </p:spTree>
    <p:extLst>
      <p:ext uri="{BB962C8B-B14F-4D97-AF65-F5344CB8AC3E}">
        <p14:creationId xmlns:p14="http://schemas.microsoft.com/office/powerpoint/2010/main" val="25117711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59232-2A68-4DD0-A39E-817E4E7D7422}"/>
              </a:ext>
            </a:extLst>
          </p:cNvPr>
          <p:cNvSpPr>
            <a:spLocks noGrp="1"/>
          </p:cNvSpPr>
          <p:nvPr>
            <p:ph type="title" idx="4294967295"/>
          </p:nvPr>
        </p:nvSpPr>
        <p:spPr>
          <a:xfrm>
            <a:off x="487062" y="377198"/>
            <a:ext cx="10825162" cy="792163"/>
          </a:xfrm>
        </p:spPr>
        <p:txBody>
          <a:bodyPr>
            <a:normAutofit/>
          </a:bodyPr>
          <a:lstStyle/>
          <a:p>
            <a:r>
              <a:rPr lang="en-US" sz="2800" b="1" dirty="0">
                <a:solidFill>
                  <a:srgbClr val="333333"/>
                </a:solidFill>
                <a:latin typeface="Proxima Nova Light" panose="02000506030000020004"/>
              </a:rPr>
              <a:t>VIABILITY CHECK-UP</a:t>
            </a:r>
          </a:p>
        </p:txBody>
      </p:sp>
      <p:cxnSp>
        <p:nvCxnSpPr>
          <p:cNvPr id="5" name="Straight Connector 4">
            <a:extLst>
              <a:ext uri="{FF2B5EF4-FFF2-40B4-BE49-F238E27FC236}">
                <a16:creationId xmlns:a16="http://schemas.microsoft.com/office/drawing/2014/main" id="{23DAC454-88A6-47E0-A2BA-0901D52F9103}"/>
              </a:ext>
            </a:extLst>
          </p:cNvPr>
          <p:cNvCxnSpPr/>
          <p:nvPr/>
        </p:nvCxnSpPr>
        <p:spPr>
          <a:xfrm flipH="1">
            <a:off x="1524" y="1850731"/>
            <a:ext cx="12188952" cy="0"/>
          </a:xfrm>
          <a:prstGeom prst="line">
            <a:avLst/>
          </a:prstGeom>
          <a:ln w="635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BFF2F76E-6356-4851-A1D0-D6784F57123B}"/>
              </a:ext>
            </a:extLst>
          </p:cNvPr>
          <p:cNvSpPr/>
          <p:nvPr/>
        </p:nvSpPr>
        <p:spPr>
          <a:xfrm>
            <a:off x="304800" y="2552265"/>
            <a:ext cx="1971675" cy="738664"/>
          </a:xfrm>
          <a:prstGeom prst="rect">
            <a:avLst/>
          </a:prstGeom>
        </p:spPr>
        <p:txBody>
          <a:bodyPr wrap="square" lIns="0" tIns="0" rIns="0" bIns="0">
            <a:spAutoFit/>
          </a:bodyPr>
          <a:lstStyle/>
          <a:p>
            <a:pPr algn="ctr"/>
            <a:r>
              <a:rPr lang="en-US" sz="1600" b="1" dirty="0">
                <a:solidFill>
                  <a:schemeClr val="tx2"/>
                </a:solidFill>
                <a:latin typeface="Proxima Nova Light" panose="02000506030000020004"/>
              </a:rPr>
              <a:t>Stage 1</a:t>
            </a:r>
          </a:p>
          <a:p>
            <a:pPr algn="ctr"/>
            <a:r>
              <a:rPr lang="en-US" sz="1600" b="1" dirty="0">
                <a:solidFill>
                  <a:schemeClr val="tx2"/>
                </a:solidFill>
                <a:latin typeface="Proxima Nova Light" panose="02000506030000020004"/>
              </a:rPr>
              <a:t>Employer Readiness</a:t>
            </a:r>
          </a:p>
        </p:txBody>
      </p:sp>
      <p:grpSp>
        <p:nvGrpSpPr>
          <p:cNvPr id="7" name="Group 6">
            <a:extLst>
              <a:ext uri="{FF2B5EF4-FFF2-40B4-BE49-F238E27FC236}">
                <a16:creationId xmlns:a16="http://schemas.microsoft.com/office/drawing/2014/main" id="{D58344A7-A9D9-45C5-ACC2-80101CBD90D2}"/>
              </a:ext>
            </a:extLst>
          </p:cNvPr>
          <p:cNvGrpSpPr/>
          <p:nvPr/>
        </p:nvGrpSpPr>
        <p:grpSpPr>
          <a:xfrm>
            <a:off x="777876" y="1337970"/>
            <a:ext cx="1025524" cy="1025524"/>
            <a:chOff x="685569" y="2120144"/>
            <a:chExt cx="1210138" cy="1210138"/>
          </a:xfrm>
          <a:solidFill>
            <a:srgbClr val="BABD59"/>
          </a:solidFill>
        </p:grpSpPr>
        <p:sp>
          <p:nvSpPr>
            <p:cNvPr id="34" name="Oval 33">
              <a:extLst>
                <a:ext uri="{FF2B5EF4-FFF2-40B4-BE49-F238E27FC236}">
                  <a16:creationId xmlns:a16="http://schemas.microsoft.com/office/drawing/2014/main" id="{EDB84DE8-337F-48B5-A60B-0A9E95996954}"/>
                </a:ext>
              </a:extLst>
            </p:cNvPr>
            <p:cNvSpPr/>
            <p:nvPr/>
          </p:nvSpPr>
          <p:spPr>
            <a:xfrm>
              <a:off x="685569" y="2120144"/>
              <a:ext cx="1210138" cy="121013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7200" b="1" dirty="0"/>
            </a:p>
          </p:txBody>
        </p:sp>
        <p:sp>
          <p:nvSpPr>
            <p:cNvPr id="35" name="Rectangle 34">
              <a:extLst>
                <a:ext uri="{FF2B5EF4-FFF2-40B4-BE49-F238E27FC236}">
                  <a16:creationId xmlns:a16="http://schemas.microsoft.com/office/drawing/2014/main" id="{AFF7C1DB-8B97-4182-B560-84DC2AA3D31F}"/>
                </a:ext>
              </a:extLst>
            </p:cNvPr>
            <p:cNvSpPr/>
            <p:nvPr/>
          </p:nvSpPr>
          <p:spPr>
            <a:xfrm>
              <a:off x="805815" y="2386660"/>
              <a:ext cx="969646" cy="677108"/>
            </a:xfrm>
            <a:prstGeom prst="rect">
              <a:avLst/>
            </a:prstGeom>
            <a:grpFill/>
          </p:spPr>
          <p:txBody>
            <a:bodyPr wrap="square" lIns="0" tIns="0" rIns="0" bIns="0" anchor="ctr">
              <a:spAutoFit/>
            </a:bodyPr>
            <a:lstStyle/>
            <a:p>
              <a:pPr algn="ctr"/>
              <a:r>
                <a:rPr lang="en-US" sz="4400" b="1" dirty="0">
                  <a:solidFill>
                    <a:schemeClr val="bg1"/>
                  </a:solidFill>
                </a:rPr>
                <a:t>1</a:t>
              </a:r>
            </a:p>
          </p:txBody>
        </p:sp>
      </p:grpSp>
      <p:grpSp>
        <p:nvGrpSpPr>
          <p:cNvPr id="8" name="Group 7">
            <a:extLst>
              <a:ext uri="{FF2B5EF4-FFF2-40B4-BE49-F238E27FC236}">
                <a16:creationId xmlns:a16="http://schemas.microsoft.com/office/drawing/2014/main" id="{704BA5DC-7E2C-4F73-933B-291533586858}"/>
              </a:ext>
            </a:extLst>
          </p:cNvPr>
          <p:cNvGrpSpPr/>
          <p:nvPr/>
        </p:nvGrpSpPr>
        <p:grpSpPr>
          <a:xfrm>
            <a:off x="3180556" y="1337970"/>
            <a:ext cx="1025524" cy="1025524"/>
            <a:chOff x="685569" y="2120144"/>
            <a:chExt cx="1210138" cy="1210138"/>
          </a:xfrm>
          <a:solidFill>
            <a:srgbClr val="FCC566"/>
          </a:solidFill>
        </p:grpSpPr>
        <p:sp>
          <p:nvSpPr>
            <p:cNvPr id="32" name="Oval 31">
              <a:extLst>
                <a:ext uri="{FF2B5EF4-FFF2-40B4-BE49-F238E27FC236}">
                  <a16:creationId xmlns:a16="http://schemas.microsoft.com/office/drawing/2014/main" id="{88261437-F45A-4C59-B47F-53E46677D4BC}"/>
                </a:ext>
              </a:extLst>
            </p:cNvPr>
            <p:cNvSpPr/>
            <p:nvPr/>
          </p:nvSpPr>
          <p:spPr>
            <a:xfrm>
              <a:off x="685569" y="2120144"/>
              <a:ext cx="1210138" cy="121013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7200" b="1" dirty="0"/>
            </a:p>
          </p:txBody>
        </p:sp>
        <p:sp>
          <p:nvSpPr>
            <p:cNvPr id="33" name="Rectangle 32">
              <a:extLst>
                <a:ext uri="{FF2B5EF4-FFF2-40B4-BE49-F238E27FC236}">
                  <a16:creationId xmlns:a16="http://schemas.microsoft.com/office/drawing/2014/main" id="{B4C2DC0F-51C7-47CC-877D-3A76CCEA0E00}"/>
                </a:ext>
              </a:extLst>
            </p:cNvPr>
            <p:cNvSpPr/>
            <p:nvPr/>
          </p:nvSpPr>
          <p:spPr>
            <a:xfrm>
              <a:off x="805815" y="2386660"/>
              <a:ext cx="969646" cy="677108"/>
            </a:xfrm>
            <a:prstGeom prst="rect">
              <a:avLst/>
            </a:prstGeom>
            <a:grpFill/>
          </p:spPr>
          <p:txBody>
            <a:bodyPr wrap="square" lIns="0" tIns="0" rIns="0" bIns="0" anchor="ctr">
              <a:spAutoFit/>
            </a:bodyPr>
            <a:lstStyle/>
            <a:p>
              <a:pPr algn="ctr"/>
              <a:r>
                <a:rPr lang="en-US" sz="4400" b="1" dirty="0">
                  <a:solidFill>
                    <a:schemeClr val="bg1"/>
                  </a:solidFill>
                </a:rPr>
                <a:t>2</a:t>
              </a:r>
            </a:p>
          </p:txBody>
        </p:sp>
      </p:grpSp>
      <p:sp>
        <p:nvSpPr>
          <p:cNvPr id="9" name="Rectangle 8">
            <a:extLst>
              <a:ext uri="{FF2B5EF4-FFF2-40B4-BE49-F238E27FC236}">
                <a16:creationId xmlns:a16="http://schemas.microsoft.com/office/drawing/2014/main" id="{D02B1333-93B0-4065-BB28-7907A8DA5A17}"/>
              </a:ext>
            </a:extLst>
          </p:cNvPr>
          <p:cNvSpPr/>
          <p:nvPr/>
        </p:nvSpPr>
        <p:spPr>
          <a:xfrm>
            <a:off x="304800" y="3334353"/>
            <a:ext cx="1971675" cy="958252"/>
          </a:xfrm>
          <a:prstGeom prst="rect">
            <a:avLst/>
          </a:prstGeom>
        </p:spPr>
        <p:txBody>
          <a:bodyPr wrap="square" lIns="0" tIns="0" rIns="0" bIns="0">
            <a:noAutofit/>
          </a:bodyPr>
          <a:lstStyle/>
          <a:p>
            <a:pPr algn="ctr"/>
            <a:r>
              <a:rPr lang="en-US" sz="1200" dirty="0">
                <a:latin typeface="Proxima Nova Light" panose="02000506030000020004"/>
              </a:rPr>
              <a:t>Are we poised and ready to effectively support Veteran employment?</a:t>
            </a:r>
          </a:p>
        </p:txBody>
      </p:sp>
      <p:grpSp>
        <p:nvGrpSpPr>
          <p:cNvPr id="10" name="Group 9">
            <a:extLst>
              <a:ext uri="{FF2B5EF4-FFF2-40B4-BE49-F238E27FC236}">
                <a16:creationId xmlns:a16="http://schemas.microsoft.com/office/drawing/2014/main" id="{108CDE7F-6049-4520-8DB3-EB4AE9A3F703}"/>
              </a:ext>
            </a:extLst>
          </p:cNvPr>
          <p:cNvGrpSpPr/>
          <p:nvPr/>
        </p:nvGrpSpPr>
        <p:grpSpPr>
          <a:xfrm>
            <a:off x="5583238" y="1337970"/>
            <a:ext cx="1025524" cy="1025524"/>
            <a:chOff x="685569" y="2120144"/>
            <a:chExt cx="1210138" cy="1210138"/>
          </a:xfrm>
          <a:solidFill>
            <a:srgbClr val="BABD59"/>
          </a:solidFill>
        </p:grpSpPr>
        <p:sp>
          <p:nvSpPr>
            <p:cNvPr id="30" name="Oval 29">
              <a:extLst>
                <a:ext uri="{FF2B5EF4-FFF2-40B4-BE49-F238E27FC236}">
                  <a16:creationId xmlns:a16="http://schemas.microsoft.com/office/drawing/2014/main" id="{4B7BC9A2-130E-42EF-8C37-70F8D8492C7B}"/>
                </a:ext>
              </a:extLst>
            </p:cNvPr>
            <p:cNvSpPr/>
            <p:nvPr/>
          </p:nvSpPr>
          <p:spPr>
            <a:xfrm>
              <a:off x="685569" y="2120144"/>
              <a:ext cx="1210138" cy="121013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7200" b="1" dirty="0"/>
            </a:p>
          </p:txBody>
        </p:sp>
        <p:sp>
          <p:nvSpPr>
            <p:cNvPr id="31" name="Rectangle 30">
              <a:extLst>
                <a:ext uri="{FF2B5EF4-FFF2-40B4-BE49-F238E27FC236}">
                  <a16:creationId xmlns:a16="http://schemas.microsoft.com/office/drawing/2014/main" id="{694B28D6-A433-466F-8B85-37181BF99D05}"/>
                </a:ext>
              </a:extLst>
            </p:cNvPr>
            <p:cNvSpPr/>
            <p:nvPr/>
          </p:nvSpPr>
          <p:spPr>
            <a:xfrm>
              <a:off x="805815" y="2386660"/>
              <a:ext cx="969646" cy="677108"/>
            </a:xfrm>
            <a:prstGeom prst="rect">
              <a:avLst/>
            </a:prstGeom>
            <a:grpFill/>
          </p:spPr>
          <p:txBody>
            <a:bodyPr wrap="square" lIns="0" tIns="0" rIns="0" bIns="0" anchor="ctr">
              <a:spAutoFit/>
            </a:bodyPr>
            <a:lstStyle/>
            <a:p>
              <a:pPr algn="ctr"/>
              <a:r>
                <a:rPr lang="en-US" sz="4400" b="1" dirty="0">
                  <a:solidFill>
                    <a:schemeClr val="bg1"/>
                  </a:solidFill>
                </a:rPr>
                <a:t>3</a:t>
              </a:r>
            </a:p>
          </p:txBody>
        </p:sp>
      </p:grpSp>
      <p:grpSp>
        <p:nvGrpSpPr>
          <p:cNvPr id="11" name="Group 10">
            <a:extLst>
              <a:ext uri="{FF2B5EF4-FFF2-40B4-BE49-F238E27FC236}">
                <a16:creationId xmlns:a16="http://schemas.microsoft.com/office/drawing/2014/main" id="{578CCA3C-3A0E-4F57-ACC8-A2E05494588C}"/>
              </a:ext>
            </a:extLst>
          </p:cNvPr>
          <p:cNvGrpSpPr/>
          <p:nvPr/>
        </p:nvGrpSpPr>
        <p:grpSpPr>
          <a:xfrm>
            <a:off x="7985918" y="1337970"/>
            <a:ext cx="1025524" cy="1025524"/>
            <a:chOff x="685569" y="2120144"/>
            <a:chExt cx="1210138" cy="1210138"/>
          </a:xfrm>
          <a:solidFill>
            <a:srgbClr val="FCC566"/>
          </a:solidFill>
        </p:grpSpPr>
        <p:sp>
          <p:nvSpPr>
            <p:cNvPr id="28" name="Oval 27">
              <a:extLst>
                <a:ext uri="{FF2B5EF4-FFF2-40B4-BE49-F238E27FC236}">
                  <a16:creationId xmlns:a16="http://schemas.microsoft.com/office/drawing/2014/main" id="{B7C96906-D909-478B-9946-BC69D1D3AA93}"/>
                </a:ext>
              </a:extLst>
            </p:cNvPr>
            <p:cNvSpPr/>
            <p:nvPr/>
          </p:nvSpPr>
          <p:spPr>
            <a:xfrm>
              <a:off x="685569" y="2120144"/>
              <a:ext cx="1210138" cy="121013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7200" b="1" dirty="0"/>
            </a:p>
          </p:txBody>
        </p:sp>
        <p:sp>
          <p:nvSpPr>
            <p:cNvPr id="29" name="Rectangle 28">
              <a:extLst>
                <a:ext uri="{FF2B5EF4-FFF2-40B4-BE49-F238E27FC236}">
                  <a16:creationId xmlns:a16="http://schemas.microsoft.com/office/drawing/2014/main" id="{2F660BC5-EF7B-4C72-B951-95E77DF62FBD}"/>
                </a:ext>
              </a:extLst>
            </p:cNvPr>
            <p:cNvSpPr/>
            <p:nvPr/>
          </p:nvSpPr>
          <p:spPr>
            <a:xfrm>
              <a:off x="805815" y="2386660"/>
              <a:ext cx="969646" cy="677108"/>
            </a:xfrm>
            <a:prstGeom prst="rect">
              <a:avLst/>
            </a:prstGeom>
            <a:grpFill/>
          </p:spPr>
          <p:txBody>
            <a:bodyPr wrap="square" lIns="0" tIns="0" rIns="0" bIns="0" anchor="ctr">
              <a:spAutoFit/>
            </a:bodyPr>
            <a:lstStyle/>
            <a:p>
              <a:pPr algn="ctr"/>
              <a:r>
                <a:rPr lang="en-US" sz="4400" b="1" dirty="0">
                  <a:solidFill>
                    <a:schemeClr val="bg1"/>
                  </a:solidFill>
                </a:rPr>
                <a:t>4</a:t>
              </a:r>
            </a:p>
          </p:txBody>
        </p:sp>
      </p:grpSp>
      <p:grpSp>
        <p:nvGrpSpPr>
          <p:cNvPr id="12" name="Group 11">
            <a:extLst>
              <a:ext uri="{FF2B5EF4-FFF2-40B4-BE49-F238E27FC236}">
                <a16:creationId xmlns:a16="http://schemas.microsoft.com/office/drawing/2014/main" id="{5DFC5C45-C6D3-457E-96ED-D5381C483014}"/>
              </a:ext>
            </a:extLst>
          </p:cNvPr>
          <p:cNvGrpSpPr/>
          <p:nvPr/>
        </p:nvGrpSpPr>
        <p:grpSpPr>
          <a:xfrm>
            <a:off x="10388601" y="1337970"/>
            <a:ext cx="1025524" cy="1025524"/>
            <a:chOff x="685569" y="2120144"/>
            <a:chExt cx="1210138" cy="1210138"/>
          </a:xfrm>
          <a:solidFill>
            <a:srgbClr val="BABD59"/>
          </a:solidFill>
        </p:grpSpPr>
        <p:sp>
          <p:nvSpPr>
            <p:cNvPr id="26" name="Oval 25">
              <a:extLst>
                <a:ext uri="{FF2B5EF4-FFF2-40B4-BE49-F238E27FC236}">
                  <a16:creationId xmlns:a16="http://schemas.microsoft.com/office/drawing/2014/main" id="{B586F35A-B92F-4B1E-83C3-5E4FB47F5666}"/>
                </a:ext>
              </a:extLst>
            </p:cNvPr>
            <p:cNvSpPr/>
            <p:nvPr/>
          </p:nvSpPr>
          <p:spPr>
            <a:xfrm>
              <a:off x="685569" y="2120144"/>
              <a:ext cx="1210138" cy="121013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7200" b="1" dirty="0"/>
            </a:p>
          </p:txBody>
        </p:sp>
        <p:sp>
          <p:nvSpPr>
            <p:cNvPr id="27" name="Rectangle 26">
              <a:extLst>
                <a:ext uri="{FF2B5EF4-FFF2-40B4-BE49-F238E27FC236}">
                  <a16:creationId xmlns:a16="http://schemas.microsoft.com/office/drawing/2014/main" id="{1E1E08F2-EECA-4501-AA7C-4107288C1247}"/>
                </a:ext>
              </a:extLst>
            </p:cNvPr>
            <p:cNvSpPr/>
            <p:nvPr/>
          </p:nvSpPr>
          <p:spPr>
            <a:xfrm>
              <a:off x="805815" y="2386660"/>
              <a:ext cx="969646" cy="677108"/>
            </a:xfrm>
            <a:prstGeom prst="rect">
              <a:avLst/>
            </a:prstGeom>
            <a:grpFill/>
          </p:spPr>
          <p:txBody>
            <a:bodyPr wrap="square" lIns="0" tIns="0" rIns="0" bIns="0" anchor="ctr">
              <a:spAutoFit/>
            </a:bodyPr>
            <a:lstStyle/>
            <a:p>
              <a:pPr algn="ctr"/>
              <a:r>
                <a:rPr lang="en-US" sz="4400" b="1" dirty="0">
                  <a:solidFill>
                    <a:schemeClr val="bg1"/>
                  </a:solidFill>
                </a:rPr>
                <a:t>5</a:t>
              </a:r>
            </a:p>
          </p:txBody>
        </p:sp>
      </p:grpSp>
      <p:cxnSp>
        <p:nvCxnSpPr>
          <p:cNvPr id="13" name="Straight Connector 12">
            <a:extLst>
              <a:ext uri="{FF2B5EF4-FFF2-40B4-BE49-F238E27FC236}">
                <a16:creationId xmlns:a16="http://schemas.microsoft.com/office/drawing/2014/main" id="{8AD6E3D1-7F83-4430-A31F-C2F7F040A759}"/>
              </a:ext>
            </a:extLst>
          </p:cNvPr>
          <p:cNvCxnSpPr>
            <a:cxnSpLocks/>
          </p:cNvCxnSpPr>
          <p:nvPr/>
        </p:nvCxnSpPr>
        <p:spPr>
          <a:xfrm flipH="1">
            <a:off x="304801" y="3194908"/>
            <a:ext cx="197167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30CA8F94-DAD4-466D-B156-EB2CBC2145B5}"/>
              </a:ext>
            </a:extLst>
          </p:cNvPr>
          <p:cNvSpPr/>
          <p:nvPr/>
        </p:nvSpPr>
        <p:spPr>
          <a:xfrm>
            <a:off x="2707481" y="2552265"/>
            <a:ext cx="1971675" cy="492443"/>
          </a:xfrm>
          <a:prstGeom prst="rect">
            <a:avLst/>
          </a:prstGeom>
        </p:spPr>
        <p:txBody>
          <a:bodyPr wrap="square" lIns="0" tIns="0" rIns="0" bIns="0">
            <a:spAutoFit/>
          </a:bodyPr>
          <a:lstStyle/>
          <a:p>
            <a:pPr algn="ctr"/>
            <a:r>
              <a:rPr lang="en-US" sz="1600" b="1" dirty="0">
                <a:solidFill>
                  <a:schemeClr val="tx2"/>
                </a:solidFill>
                <a:latin typeface="Proxima Nova Light" panose="02000506030000020004"/>
              </a:rPr>
              <a:t>Stage 2</a:t>
            </a:r>
          </a:p>
          <a:p>
            <a:pPr algn="ctr"/>
            <a:r>
              <a:rPr lang="en-US" sz="1600" b="1" dirty="0">
                <a:solidFill>
                  <a:schemeClr val="tx2"/>
                </a:solidFill>
                <a:latin typeface="Proxima Nova Light" panose="02000506030000020004"/>
              </a:rPr>
              <a:t>Acquisition</a:t>
            </a:r>
          </a:p>
        </p:txBody>
      </p:sp>
      <p:sp>
        <p:nvSpPr>
          <p:cNvPr id="15" name="Rectangle 14">
            <a:extLst>
              <a:ext uri="{FF2B5EF4-FFF2-40B4-BE49-F238E27FC236}">
                <a16:creationId xmlns:a16="http://schemas.microsoft.com/office/drawing/2014/main" id="{2124B6AC-0EE7-4E1B-87AD-D4B81ED46DCE}"/>
              </a:ext>
            </a:extLst>
          </p:cNvPr>
          <p:cNvSpPr/>
          <p:nvPr/>
        </p:nvSpPr>
        <p:spPr>
          <a:xfrm>
            <a:off x="5053011" y="2552265"/>
            <a:ext cx="2085978" cy="492443"/>
          </a:xfrm>
          <a:prstGeom prst="rect">
            <a:avLst/>
          </a:prstGeom>
        </p:spPr>
        <p:txBody>
          <a:bodyPr wrap="square" lIns="0" tIns="0" rIns="0" bIns="0">
            <a:spAutoFit/>
          </a:bodyPr>
          <a:lstStyle/>
          <a:p>
            <a:pPr algn="ctr"/>
            <a:r>
              <a:rPr lang="en-US" sz="1600" b="1" dirty="0">
                <a:solidFill>
                  <a:schemeClr val="tx2"/>
                </a:solidFill>
                <a:latin typeface="Proxima Nova Light" panose="02000506030000020004"/>
              </a:rPr>
              <a:t>Stage 3</a:t>
            </a:r>
          </a:p>
          <a:p>
            <a:pPr algn="ctr"/>
            <a:r>
              <a:rPr lang="en-US" sz="1600" b="1" dirty="0">
                <a:solidFill>
                  <a:schemeClr val="tx2"/>
                </a:solidFill>
                <a:latin typeface="Proxima Nova Light" panose="02000506030000020004"/>
              </a:rPr>
              <a:t>Onboarding</a:t>
            </a:r>
          </a:p>
        </p:txBody>
      </p:sp>
      <p:sp>
        <p:nvSpPr>
          <p:cNvPr id="16" name="Rectangle 15">
            <a:extLst>
              <a:ext uri="{FF2B5EF4-FFF2-40B4-BE49-F238E27FC236}">
                <a16:creationId xmlns:a16="http://schemas.microsoft.com/office/drawing/2014/main" id="{A0E4BE9E-7A46-4FCE-AF32-B8153203FBCB}"/>
              </a:ext>
            </a:extLst>
          </p:cNvPr>
          <p:cNvSpPr/>
          <p:nvPr/>
        </p:nvSpPr>
        <p:spPr>
          <a:xfrm>
            <a:off x="7512843" y="2552265"/>
            <a:ext cx="1971675" cy="738664"/>
          </a:xfrm>
          <a:prstGeom prst="rect">
            <a:avLst/>
          </a:prstGeom>
        </p:spPr>
        <p:txBody>
          <a:bodyPr wrap="square" lIns="0" tIns="0" rIns="0" bIns="0">
            <a:spAutoFit/>
          </a:bodyPr>
          <a:lstStyle/>
          <a:p>
            <a:pPr algn="ctr"/>
            <a:r>
              <a:rPr lang="en-US" sz="1600" b="1" dirty="0">
                <a:solidFill>
                  <a:schemeClr val="tx2"/>
                </a:solidFill>
                <a:latin typeface="Proxima Nova Light" panose="02000506030000020004"/>
              </a:rPr>
              <a:t>Stage 4</a:t>
            </a:r>
          </a:p>
          <a:p>
            <a:pPr algn="ctr"/>
            <a:r>
              <a:rPr lang="en-US" sz="1600" b="1" dirty="0">
                <a:solidFill>
                  <a:schemeClr val="tx2"/>
                </a:solidFill>
                <a:latin typeface="Proxima Nova Light" panose="02000506030000020004"/>
              </a:rPr>
              <a:t>Talent Development</a:t>
            </a:r>
          </a:p>
        </p:txBody>
      </p:sp>
      <p:sp>
        <p:nvSpPr>
          <p:cNvPr id="17" name="Rectangle 16">
            <a:extLst>
              <a:ext uri="{FF2B5EF4-FFF2-40B4-BE49-F238E27FC236}">
                <a16:creationId xmlns:a16="http://schemas.microsoft.com/office/drawing/2014/main" id="{8A57F74A-A322-406E-A95E-0B825E8A188C}"/>
              </a:ext>
            </a:extLst>
          </p:cNvPr>
          <p:cNvSpPr/>
          <p:nvPr/>
        </p:nvSpPr>
        <p:spPr>
          <a:xfrm>
            <a:off x="9915526" y="2552265"/>
            <a:ext cx="1971675" cy="461665"/>
          </a:xfrm>
          <a:prstGeom prst="rect">
            <a:avLst/>
          </a:prstGeom>
        </p:spPr>
        <p:txBody>
          <a:bodyPr wrap="square" lIns="0" tIns="0" rIns="0" bIns="0">
            <a:spAutoFit/>
          </a:bodyPr>
          <a:lstStyle/>
          <a:p>
            <a:pPr algn="ctr"/>
            <a:r>
              <a:rPr lang="en-US" sz="1600" b="1" dirty="0">
                <a:solidFill>
                  <a:schemeClr val="tx2"/>
                </a:solidFill>
                <a:latin typeface="Proxima Nova Light" panose="02000506030000020004"/>
              </a:rPr>
              <a:t>Stage 5</a:t>
            </a:r>
          </a:p>
          <a:p>
            <a:pPr algn="ctr"/>
            <a:r>
              <a:rPr lang="en-US" sz="1400" b="1" dirty="0">
                <a:solidFill>
                  <a:schemeClr val="tx2"/>
                </a:solidFill>
                <a:latin typeface="Proxima Nova Light" panose="02000506030000020004"/>
              </a:rPr>
              <a:t>Talent Mobility</a:t>
            </a:r>
          </a:p>
        </p:txBody>
      </p:sp>
      <p:sp>
        <p:nvSpPr>
          <p:cNvPr id="18" name="Rectangle 17">
            <a:extLst>
              <a:ext uri="{FF2B5EF4-FFF2-40B4-BE49-F238E27FC236}">
                <a16:creationId xmlns:a16="http://schemas.microsoft.com/office/drawing/2014/main" id="{6AC17676-28CE-4C7C-A9DB-EB721B655C0E}"/>
              </a:ext>
            </a:extLst>
          </p:cNvPr>
          <p:cNvSpPr/>
          <p:nvPr/>
        </p:nvSpPr>
        <p:spPr>
          <a:xfrm>
            <a:off x="2707481" y="3334353"/>
            <a:ext cx="1971675" cy="958252"/>
          </a:xfrm>
          <a:prstGeom prst="rect">
            <a:avLst/>
          </a:prstGeom>
        </p:spPr>
        <p:txBody>
          <a:bodyPr wrap="square" lIns="0" tIns="0" rIns="0" bIns="0">
            <a:noAutofit/>
          </a:bodyPr>
          <a:lstStyle/>
          <a:p>
            <a:pPr algn="ctr"/>
            <a:r>
              <a:rPr lang="en-US" sz="1200" dirty="0">
                <a:latin typeface="Proxima Nova Light" panose="02000506030000020004"/>
              </a:rPr>
              <a:t>Are we attracting the right Veteran talent, with the right skills, at the right time to support the business requirements?</a:t>
            </a:r>
          </a:p>
        </p:txBody>
      </p:sp>
      <p:cxnSp>
        <p:nvCxnSpPr>
          <p:cNvPr id="19" name="Straight Connector 18">
            <a:extLst>
              <a:ext uri="{FF2B5EF4-FFF2-40B4-BE49-F238E27FC236}">
                <a16:creationId xmlns:a16="http://schemas.microsoft.com/office/drawing/2014/main" id="{4D14372F-716A-495A-88F5-8EB9BC87EAC0}"/>
              </a:ext>
            </a:extLst>
          </p:cNvPr>
          <p:cNvCxnSpPr>
            <a:cxnSpLocks/>
          </p:cNvCxnSpPr>
          <p:nvPr/>
        </p:nvCxnSpPr>
        <p:spPr>
          <a:xfrm flipH="1">
            <a:off x="2707482" y="3194908"/>
            <a:ext cx="197167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B079835C-E9D3-4448-8E39-145D6FD9461E}"/>
              </a:ext>
            </a:extLst>
          </p:cNvPr>
          <p:cNvSpPr/>
          <p:nvPr/>
        </p:nvSpPr>
        <p:spPr>
          <a:xfrm>
            <a:off x="5110162" y="3334353"/>
            <a:ext cx="1971675" cy="958252"/>
          </a:xfrm>
          <a:prstGeom prst="rect">
            <a:avLst/>
          </a:prstGeom>
        </p:spPr>
        <p:txBody>
          <a:bodyPr wrap="square" lIns="0" tIns="0" rIns="0" bIns="0">
            <a:noAutofit/>
          </a:bodyPr>
          <a:lstStyle/>
          <a:p>
            <a:pPr algn="ctr"/>
            <a:r>
              <a:rPr lang="en-US" sz="1200" dirty="0">
                <a:latin typeface="Proxima Nova Light" panose="02000506030000020004"/>
              </a:rPr>
              <a:t>Will our onboarding processes facilitate Veteran talent’s rapid and thorough integration into the existing workforce?</a:t>
            </a:r>
          </a:p>
        </p:txBody>
      </p:sp>
      <p:cxnSp>
        <p:nvCxnSpPr>
          <p:cNvPr id="21" name="Straight Connector 20">
            <a:extLst>
              <a:ext uri="{FF2B5EF4-FFF2-40B4-BE49-F238E27FC236}">
                <a16:creationId xmlns:a16="http://schemas.microsoft.com/office/drawing/2014/main" id="{1C48E5B4-4CB6-4181-93EC-2C3D4A0AB2AC}"/>
              </a:ext>
            </a:extLst>
          </p:cNvPr>
          <p:cNvCxnSpPr>
            <a:cxnSpLocks/>
          </p:cNvCxnSpPr>
          <p:nvPr/>
        </p:nvCxnSpPr>
        <p:spPr>
          <a:xfrm flipH="1">
            <a:off x="5110163" y="3194908"/>
            <a:ext cx="197167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419B5490-4617-4F09-84EB-363C8F2D6C28}"/>
              </a:ext>
            </a:extLst>
          </p:cNvPr>
          <p:cNvSpPr/>
          <p:nvPr/>
        </p:nvSpPr>
        <p:spPr>
          <a:xfrm>
            <a:off x="7512843" y="3334353"/>
            <a:ext cx="1971675" cy="958252"/>
          </a:xfrm>
          <a:prstGeom prst="rect">
            <a:avLst/>
          </a:prstGeom>
        </p:spPr>
        <p:txBody>
          <a:bodyPr wrap="square" lIns="0" tIns="0" rIns="0" bIns="0">
            <a:noAutofit/>
          </a:bodyPr>
          <a:lstStyle/>
          <a:p>
            <a:pPr algn="ctr"/>
            <a:r>
              <a:rPr lang="en-US" sz="1200" dirty="0">
                <a:latin typeface="Proxima Nova Light" panose="02000506030000020004"/>
              </a:rPr>
              <a:t>Do we have the right mix of integrated organizational HR processes to engage, develop and retain our veteran talent?</a:t>
            </a:r>
          </a:p>
        </p:txBody>
      </p:sp>
      <p:cxnSp>
        <p:nvCxnSpPr>
          <p:cNvPr id="23" name="Straight Connector 22">
            <a:extLst>
              <a:ext uri="{FF2B5EF4-FFF2-40B4-BE49-F238E27FC236}">
                <a16:creationId xmlns:a16="http://schemas.microsoft.com/office/drawing/2014/main" id="{DF6D036F-01D6-4A3E-A48C-41A3190471B1}"/>
              </a:ext>
            </a:extLst>
          </p:cNvPr>
          <p:cNvCxnSpPr>
            <a:cxnSpLocks/>
          </p:cNvCxnSpPr>
          <p:nvPr/>
        </p:nvCxnSpPr>
        <p:spPr>
          <a:xfrm flipH="1">
            <a:off x="7512844" y="3194908"/>
            <a:ext cx="197167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F7059164-560D-4A61-A6CC-44DCAEE3FE9F}"/>
              </a:ext>
            </a:extLst>
          </p:cNvPr>
          <p:cNvSpPr/>
          <p:nvPr/>
        </p:nvSpPr>
        <p:spPr>
          <a:xfrm>
            <a:off x="9915526" y="3334353"/>
            <a:ext cx="1971675" cy="958252"/>
          </a:xfrm>
          <a:prstGeom prst="rect">
            <a:avLst/>
          </a:prstGeom>
        </p:spPr>
        <p:txBody>
          <a:bodyPr wrap="square" lIns="0" tIns="0" rIns="0" bIns="0">
            <a:noAutofit/>
          </a:bodyPr>
          <a:lstStyle/>
          <a:p>
            <a:pPr algn="ctr"/>
            <a:r>
              <a:rPr lang="en-US" sz="1200" dirty="0">
                <a:latin typeface="Proxima Nova Light" panose="02000506030000020004"/>
              </a:rPr>
              <a:t>Are we utilizing all levels of our current workforce to provide rational assignments in the business? </a:t>
            </a:r>
          </a:p>
        </p:txBody>
      </p:sp>
      <p:cxnSp>
        <p:nvCxnSpPr>
          <p:cNvPr id="25" name="Straight Connector 24">
            <a:extLst>
              <a:ext uri="{FF2B5EF4-FFF2-40B4-BE49-F238E27FC236}">
                <a16:creationId xmlns:a16="http://schemas.microsoft.com/office/drawing/2014/main" id="{07B2C0A0-A5CD-4613-A8BF-4EA053D370CB}"/>
              </a:ext>
            </a:extLst>
          </p:cNvPr>
          <p:cNvCxnSpPr>
            <a:cxnSpLocks/>
          </p:cNvCxnSpPr>
          <p:nvPr/>
        </p:nvCxnSpPr>
        <p:spPr>
          <a:xfrm flipH="1">
            <a:off x="9915527" y="3194908"/>
            <a:ext cx="197167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7CE7ACFC-1AA3-4B89-9E36-F7020E01AB8B}"/>
              </a:ext>
            </a:extLst>
          </p:cNvPr>
          <p:cNvSpPr/>
          <p:nvPr/>
        </p:nvSpPr>
        <p:spPr>
          <a:xfrm>
            <a:off x="0" y="4470149"/>
            <a:ext cx="12192000" cy="16620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37" name="Rectangle 36">
            <a:extLst>
              <a:ext uri="{FF2B5EF4-FFF2-40B4-BE49-F238E27FC236}">
                <a16:creationId xmlns:a16="http://schemas.microsoft.com/office/drawing/2014/main" id="{C44C8947-6312-43D1-9399-CB394074142E}"/>
              </a:ext>
            </a:extLst>
          </p:cNvPr>
          <p:cNvSpPr/>
          <p:nvPr/>
        </p:nvSpPr>
        <p:spPr>
          <a:xfrm>
            <a:off x="-1" y="4470149"/>
            <a:ext cx="12188952" cy="97831"/>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a:extLst>
              <a:ext uri="{FF2B5EF4-FFF2-40B4-BE49-F238E27FC236}">
                <a16:creationId xmlns:a16="http://schemas.microsoft.com/office/drawing/2014/main" id="{4FB29714-2E35-48CB-A4EB-DB369CDCBD69}"/>
              </a:ext>
            </a:extLst>
          </p:cNvPr>
          <p:cNvGrpSpPr/>
          <p:nvPr/>
        </p:nvGrpSpPr>
        <p:grpSpPr>
          <a:xfrm>
            <a:off x="1495845" y="4757415"/>
            <a:ext cx="9197259" cy="1218284"/>
            <a:chOff x="-291092" y="4757415"/>
            <a:chExt cx="9197259" cy="1218284"/>
          </a:xfrm>
        </p:grpSpPr>
        <p:cxnSp>
          <p:nvCxnSpPr>
            <p:cNvPr id="38" name="Straight Connector 37">
              <a:extLst>
                <a:ext uri="{FF2B5EF4-FFF2-40B4-BE49-F238E27FC236}">
                  <a16:creationId xmlns:a16="http://schemas.microsoft.com/office/drawing/2014/main" id="{A0EA3237-8F7E-4874-9CBF-5491E47A282A}"/>
                </a:ext>
              </a:extLst>
            </p:cNvPr>
            <p:cNvCxnSpPr>
              <a:cxnSpLocks/>
            </p:cNvCxnSpPr>
            <p:nvPr/>
          </p:nvCxnSpPr>
          <p:spPr>
            <a:xfrm>
              <a:off x="1172175" y="4757415"/>
              <a:ext cx="0" cy="121828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94B5EFA8-F17D-4FD1-91A0-8948935D6F29}"/>
                </a:ext>
              </a:extLst>
            </p:cNvPr>
            <p:cNvSpPr/>
            <p:nvPr/>
          </p:nvSpPr>
          <p:spPr>
            <a:xfrm>
              <a:off x="-291092" y="4988935"/>
              <a:ext cx="996649" cy="738664"/>
            </a:xfrm>
            <a:prstGeom prst="rect">
              <a:avLst/>
            </a:prstGeom>
          </p:spPr>
          <p:txBody>
            <a:bodyPr wrap="square" lIns="0" tIns="0" rIns="0" bIns="0">
              <a:spAutoFit/>
            </a:bodyPr>
            <a:lstStyle/>
            <a:p>
              <a:pPr algn="r"/>
              <a:r>
                <a:rPr lang="en-US" sz="2400" b="1" dirty="0">
                  <a:solidFill>
                    <a:schemeClr val="tx2"/>
                  </a:solidFill>
                </a:rPr>
                <a:t>Next</a:t>
              </a:r>
            </a:p>
            <a:p>
              <a:pPr algn="r"/>
              <a:r>
                <a:rPr lang="en-US" sz="2400" b="1" dirty="0">
                  <a:solidFill>
                    <a:schemeClr val="tx2"/>
                  </a:solidFill>
                </a:rPr>
                <a:t>Steps</a:t>
              </a:r>
            </a:p>
          </p:txBody>
        </p:sp>
        <p:grpSp>
          <p:nvGrpSpPr>
            <p:cNvPr id="40" name="Group 39">
              <a:extLst>
                <a:ext uri="{FF2B5EF4-FFF2-40B4-BE49-F238E27FC236}">
                  <a16:creationId xmlns:a16="http://schemas.microsoft.com/office/drawing/2014/main" id="{C5D3FCC6-745B-4B48-A57F-89343B4979F6}"/>
                </a:ext>
              </a:extLst>
            </p:cNvPr>
            <p:cNvGrpSpPr/>
            <p:nvPr/>
          </p:nvGrpSpPr>
          <p:grpSpPr>
            <a:xfrm>
              <a:off x="1623258" y="5042310"/>
              <a:ext cx="638160" cy="638160"/>
              <a:chOff x="-1198584" y="2120144"/>
              <a:chExt cx="1210138" cy="1210138"/>
            </a:xfrm>
            <a:solidFill>
              <a:schemeClr val="tx2"/>
            </a:solidFill>
          </p:grpSpPr>
          <p:sp>
            <p:nvSpPr>
              <p:cNvPr id="41" name="Oval 40">
                <a:extLst>
                  <a:ext uri="{FF2B5EF4-FFF2-40B4-BE49-F238E27FC236}">
                    <a16:creationId xmlns:a16="http://schemas.microsoft.com/office/drawing/2014/main" id="{5A763CC8-5984-4A2E-B3F0-6C1E1A959649}"/>
                  </a:ext>
                </a:extLst>
              </p:cNvPr>
              <p:cNvSpPr/>
              <p:nvPr/>
            </p:nvSpPr>
            <p:spPr>
              <a:xfrm>
                <a:off x="-1198584" y="2120144"/>
                <a:ext cx="1210138" cy="121013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400" b="1" dirty="0"/>
              </a:p>
            </p:txBody>
          </p:sp>
          <p:sp>
            <p:nvSpPr>
              <p:cNvPr id="42" name="Rectangle 41">
                <a:extLst>
                  <a:ext uri="{FF2B5EF4-FFF2-40B4-BE49-F238E27FC236}">
                    <a16:creationId xmlns:a16="http://schemas.microsoft.com/office/drawing/2014/main" id="{AECFD953-D7C1-4486-9ACB-8F1338387FD4}"/>
                  </a:ext>
                </a:extLst>
              </p:cNvPr>
              <p:cNvSpPr/>
              <p:nvPr/>
            </p:nvSpPr>
            <p:spPr>
              <a:xfrm>
                <a:off x="-1078338" y="2507304"/>
                <a:ext cx="969646" cy="435819"/>
              </a:xfrm>
              <a:prstGeom prst="rect">
                <a:avLst/>
              </a:prstGeom>
              <a:grpFill/>
            </p:spPr>
            <p:txBody>
              <a:bodyPr wrap="square" lIns="0" tIns="0" rIns="0" bIns="0" anchor="ctr">
                <a:spAutoFit/>
              </a:bodyPr>
              <a:lstStyle/>
              <a:p>
                <a:pPr algn="ctr"/>
                <a:r>
                  <a:rPr lang="en-US" sz="2400" b="1" dirty="0">
                    <a:solidFill>
                      <a:schemeClr val="bg1"/>
                    </a:solidFill>
                  </a:rPr>
                  <a:t>1</a:t>
                </a:r>
              </a:p>
            </p:txBody>
          </p:sp>
        </p:grpSp>
        <p:sp>
          <p:nvSpPr>
            <p:cNvPr id="43" name="Rectangle 42">
              <a:extLst>
                <a:ext uri="{FF2B5EF4-FFF2-40B4-BE49-F238E27FC236}">
                  <a16:creationId xmlns:a16="http://schemas.microsoft.com/office/drawing/2014/main" id="{D4833D77-52A3-44DF-B66A-E1E68F7226B2}"/>
                </a:ext>
              </a:extLst>
            </p:cNvPr>
            <p:cNvSpPr/>
            <p:nvPr/>
          </p:nvSpPr>
          <p:spPr>
            <a:xfrm>
              <a:off x="2617965" y="5017776"/>
              <a:ext cx="2745144" cy="638160"/>
            </a:xfrm>
            <a:prstGeom prst="rect">
              <a:avLst/>
            </a:prstGeom>
          </p:spPr>
          <p:txBody>
            <a:bodyPr wrap="square" lIns="0" tIns="0" rIns="0" bIns="0" anchor="ctr">
              <a:noAutofit/>
            </a:bodyPr>
            <a:lstStyle/>
            <a:p>
              <a:r>
                <a:rPr lang="en-US" sz="1600" dirty="0"/>
                <a:t>Access the SHRM Foundation Digital Toolkit</a:t>
              </a:r>
            </a:p>
          </p:txBody>
        </p:sp>
        <p:grpSp>
          <p:nvGrpSpPr>
            <p:cNvPr id="44" name="Group 43">
              <a:extLst>
                <a:ext uri="{FF2B5EF4-FFF2-40B4-BE49-F238E27FC236}">
                  <a16:creationId xmlns:a16="http://schemas.microsoft.com/office/drawing/2014/main" id="{6C4E3961-9A6E-43C4-96FB-616F3962D0C1}"/>
                </a:ext>
              </a:extLst>
            </p:cNvPr>
            <p:cNvGrpSpPr/>
            <p:nvPr/>
          </p:nvGrpSpPr>
          <p:grpSpPr>
            <a:xfrm>
              <a:off x="5939785" y="5049921"/>
              <a:ext cx="638160" cy="638160"/>
              <a:chOff x="685569" y="2120144"/>
              <a:chExt cx="1210138" cy="1210138"/>
            </a:xfrm>
            <a:solidFill>
              <a:schemeClr val="tx2"/>
            </a:solidFill>
          </p:grpSpPr>
          <p:sp>
            <p:nvSpPr>
              <p:cNvPr id="45" name="Oval 44">
                <a:extLst>
                  <a:ext uri="{FF2B5EF4-FFF2-40B4-BE49-F238E27FC236}">
                    <a16:creationId xmlns:a16="http://schemas.microsoft.com/office/drawing/2014/main" id="{FF392DE4-B7C7-4D04-AD64-6627FE7298A5}"/>
                  </a:ext>
                </a:extLst>
              </p:cNvPr>
              <p:cNvSpPr/>
              <p:nvPr/>
            </p:nvSpPr>
            <p:spPr>
              <a:xfrm>
                <a:off x="685569" y="2120144"/>
                <a:ext cx="1210138" cy="121013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400" b="1" dirty="0"/>
              </a:p>
            </p:txBody>
          </p:sp>
          <p:sp>
            <p:nvSpPr>
              <p:cNvPr id="46" name="Rectangle 45">
                <a:extLst>
                  <a:ext uri="{FF2B5EF4-FFF2-40B4-BE49-F238E27FC236}">
                    <a16:creationId xmlns:a16="http://schemas.microsoft.com/office/drawing/2014/main" id="{E27B88F0-D696-4774-BCFD-95A03E44FDF0}"/>
                  </a:ext>
                </a:extLst>
              </p:cNvPr>
              <p:cNvSpPr/>
              <p:nvPr/>
            </p:nvSpPr>
            <p:spPr>
              <a:xfrm>
                <a:off x="805815" y="2375034"/>
                <a:ext cx="969646" cy="700361"/>
              </a:xfrm>
              <a:prstGeom prst="rect">
                <a:avLst/>
              </a:prstGeom>
              <a:grpFill/>
            </p:spPr>
            <p:txBody>
              <a:bodyPr wrap="square" lIns="0" tIns="0" rIns="0" bIns="0" anchor="ctr">
                <a:spAutoFit/>
              </a:bodyPr>
              <a:lstStyle/>
              <a:p>
                <a:pPr algn="ctr"/>
                <a:r>
                  <a:rPr lang="en-US" sz="2400" b="1" dirty="0">
                    <a:solidFill>
                      <a:schemeClr val="bg1"/>
                    </a:solidFill>
                  </a:rPr>
                  <a:t>2</a:t>
                </a:r>
              </a:p>
            </p:txBody>
          </p:sp>
        </p:grpSp>
        <p:sp>
          <p:nvSpPr>
            <p:cNvPr id="47" name="Rectangle 46">
              <a:extLst>
                <a:ext uri="{FF2B5EF4-FFF2-40B4-BE49-F238E27FC236}">
                  <a16:creationId xmlns:a16="http://schemas.microsoft.com/office/drawing/2014/main" id="{22D6D5F4-43DB-4DB5-A4BB-4D3148ED95A1}"/>
                </a:ext>
              </a:extLst>
            </p:cNvPr>
            <p:cNvSpPr/>
            <p:nvPr/>
          </p:nvSpPr>
          <p:spPr>
            <a:xfrm>
              <a:off x="6934492" y="5025387"/>
              <a:ext cx="1971675" cy="638160"/>
            </a:xfrm>
            <a:prstGeom prst="rect">
              <a:avLst/>
            </a:prstGeom>
          </p:spPr>
          <p:txBody>
            <a:bodyPr wrap="square" lIns="0" tIns="0" rIns="0" bIns="0" anchor="ctr">
              <a:noAutofit/>
            </a:bodyPr>
            <a:lstStyle/>
            <a:p>
              <a:r>
                <a:rPr lang="en-US" sz="1600" dirty="0"/>
                <a:t>Earn your Veterans at Work certificate</a:t>
              </a:r>
            </a:p>
          </p:txBody>
        </p:sp>
      </p:grpSp>
      <p:sp>
        <p:nvSpPr>
          <p:cNvPr id="50" name="Rectangle 49">
            <a:extLst>
              <a:ext uri="{FF2B5EF4-FFF2-40B4-BE49-F238E27FC236}">
                <a16:creationId xmlns:a16="http://schemas.microsoft.com/office/drawing/2014/main" id="{000F9B38-54DF-49EB-9CC6-3547A5F5D1F3}"/>
              </a:ext>
            </a:extLst>
          </p:cNvPr>
          <p:cNvSpPr/>
          <p:nvPr/>
        </p:nvSpPr>
        <p:spPr>
          <a:xfrm>
            <a:off x="9763125" y="1"/>
            <a:ext cx="2124076" cy="315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spc="300" dirty="0"/>
              <a:t>TALENT MOBILITY</a:t>
            </a:r>
          </a:p>
        </p:txBody>
      </p:sp>
    </p:spTree>
    <p:extLst>
      <p:ext uri="{BB962C8B-B14F-4D97-AF65-F5344CB8AC3E}">
        <p14:creationId xmlns:p14="http://schemas.microsoft.com/office/powerpoint/2010/main" val="15021017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32317" y="300076"/>
            <a:ext cx="10515600" cy="1325563"/>
          </a:xfrm>
        </p:spPr>
        <p:txBody>
          <a:bodyPr/>
          <a:lstStyle/>
          <a:p>
            <a:r>
              <a:rPr lang="en-US" dirty="0">
                <a:solidFill>
                  <a:srgbClr val="333333"/>
                </a:solidFill>
                <a:latin typeface="Proxima Nova Rg"/>
              </a:rPr>
              <a:t>SHRM FOUNDATION RESOURCES</a:t>
            </a:r>
          </a:p>
        </p:txBody>
      </p:sp>
      <p:sp>
        <p:nvSpPr>
          <p:cNvPr id="3" name="Slide Number Placeholder 2"/>
          <p:cNvSpPr>
            <a:spLocks noGrp="1"/>
          </p:cNvSpPr>
          <p:nvPr>
            <p:ph type="sldNum" sz="quarter" idx="4294967295"/>
          </p:nvPr>
        </p:nvSpPr>
        <p:spPr>
          <a:xfrm>
            <a:off x="9448800" y="6356350"/>
            <a:ext cx="2743200" cy="365125"/>
          </a:xfrm>
        </p:spPr>
        <p:txBody>
          <a:bodyPr/>
          <a:lstStyle/>
          <a:p>
            <a:fld id="{D7C40D7D-A211-42DA-BD10-8B425EE36B3E}" type="slidenum">
              <a:rPr lang="en-US" smtClean="0"/>
              <a:t>36</a:t>
            </a:fld>
            <a:endParaRPr lang="en-US"/>
          </a:p>
        </p:txBody>
      </p:sp>
      <p:pic>
        <p:nvPicPr>
          <p:cNvPr id="10" name="Picture 10" descr="A picture containing graphical user interface&#10;&#10;Description automatically generated">
            <a:extLst>
              <a:ext uri="{FF2B5EF4-FFF2-40B4-BE49-F238E27FC236}">
                <a16:creationId xmlns:a16="http://schemas.microsoft.com/office/drawing/2014/main" id="{1F1B77C3-34D2-4C9A-A2AF-6737E4DFA6BA}"/>
              </a:ext>
            </a:extLst>
          </p:cNvPr>
          <p:cNvPicPr>
            <a:picLocks noGrp="1" noChangeAspect="1"/>
          </p:cNvPicPr>
          <p:nvPr>
            <p:ph idx="4294967295"/>
          </p:nvPr>
        </p:nvPicPr>
        <p:blipFill>
          <a:blip r:embed="rId3"/>
          <a:stretch>
            <a:fillRect/>
          </a:stretch>
        </p:blipFill>
        <p:spPr>
          <a:xfrm>
            <a:off x="1676400" y="1709738"/>
            <a:ext cx="10515600" cy="3522662"/>
          </a:xfrm>
        </p:spPr>
      </p:pic>
    </p:spTree>
    <p:extLst>
      <p:ext uri="{BB962C8B-B14F-4D97-AF65-F5344CB8AC3E}">
        <p14:creationId xmlns:p14="http://schemas.microsoft.com/office/powerpoint/2010/main" val="709489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CCC791-A903-4ADD-9201-625C4EEE7A28}"/>
              </a:ext>
            </a:extLst>
          </p:cNvPr>
          <p:cNvSpPr>
            <a:spLocks noGrp="1"/>
          </p:cNvSpPr>
          <p:nvPr>
            <p:ph type="ctrTitle" idx="4294967295"/>
          </p:nvPr>
        </p:nvSpPr>
        <p:spPr>
          <a:xfrm>
            <a:off x="2079746" y="1194639"/>
            <a:ext cx="2871387" cy="1157287"/>
          </a:xfrm>
        </p:spPr>
        <p:txBody>
          <a:bodyPr>
            <a:normAutofit/>
          </a:bodyPr>
          <a:lstStyle/>
          <a:p>
            <a:r>
              <a:rPr lang="en-US" sz="4000" b="1" dirty="0">
                <a:solidFill>
                  <a:srgbClr val="FCC566"/>
                </a:solidFill>
                <a:latin typeface="Proxima Nova Light" panose="02000506030000020004"/>
              </a:rPr>
              <a:t>CLOSING</a:t>
            </a:r>
          </a:p>
        </p:txBody>
      </p:sp>
      <p:sp>
        <p:nvSpPr>
          <p:cNvPr id="5" name="Subtitle 4">
            <a:extLst>
              <a:ext uri="{FF2B5EF4-FFF2-40B4-BE49-F238E27FC236}">
                <a16:creationId xmlns:a16="http://schemas.microsoft.com/office/drawing/2014/main" id="{161DBC59-91F7-466F-A7B8-4E4BC4F97385}"/>
              </a:ext>
            </a:extLst>
          </p:cNvPr>
          <p:cNvSpPr>
            <a:spLocks noGrp="1"/>
          </p:cNvSpPr>
          <p:nvPr>
            <p:ph type="subTitle" idx="4294967295"/>
          </p:nvPr>
        </p:nvSpPr>
        <p:spPr>
          <a:xfrm>
            <a:off x="264543" y="2362366"/>
            <a:ext cx="7326703" cy="2173946"/>
          </a:xfrm>
        </p:spPr>
        <p:txBody>
          <a:bodyPr vert="horz" lIns="91440" tIns="45720" rIns="91440" bIns="45720" rtlCol="0" anchor="t">
            <a:noAutofit/>
          </a:bodyPr>
          <a:lstStyle/>
          <a:p>
            <a:pPr marL="0" indent="0">
              <a:buNone/>
            </a:pPr>
            <a:r>
              <a:rPr lang="en-US" dirty="0">
                <a:solidFill>
                  <a:srgbClr val="FCC566"/>
                </a:solidFill>
              </a:rPr>
              <a:t>“The simple truth is that every Veteran has his or her own unique story, and there's no single narrative about the issue of Veterans finding civilian employment. And no single solution.“</a:t>
            </a:r>
          </a:p>
          <a:p>
            <a:pPr marL="0" indent="0">
              <a:spcBef>
                <a:spcPts val="1200"/>
              </a:spcBef>
              <a:buNone/>
            </a:pPr>
            <a:r>
              <a:rPr lang="en-US" sz="2400" b="1" i="1" dirty="0">
                <a:solidFill>
                  <a:srgbClr val="FCC566"/>
                </a:solidFill>
              </a:rPr>
              <a:t>Cathy Engelbert</a:t>
            </a:r>
            <a:endParaRPr lang="en-US" sz="2400" b="1" i="1" dirty="0">
              <a:solidFill>
                <a:srgbClr val="FCC566"/>
              </a:solidFill>
              <a:cs typeface="Calibri"/>
            </a:endParaRPr>
          </a:p>
        </p:txBody>
      </p:sp>
    </p:spTree>
    <p:extLst>
      <p:ext uri="{BB962C8B-B14F-4D97-AF65-F5344CB8AC3E}">
        <p14:creationId xmlns:p14="http://schemas.microsoft.com/office/powerpoint/2010/main" val="24890811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39762"/>
          </a:xfrm>
        </p:spPr>
        <p:txBody>
          <a:bodyPr>
            <a:normAutofit fontScale="90000"/>
          </a:bodyPr>
          <a:lstStyle/>
          <a:p>
            <a:r>
              <a:rPr lang="en-US" dirty="0"/>
              <a:t>Resources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027677847"/>
              </p:ext>
            </p:extLst>
          </p:nvPr>
        </p:nvGraphicFramePr>
        <p:xfrm>
          <a:off x="1905000" y="914400"/>
          <a:ext cx="8229600" cy="570484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70840">
                <a:tc>
                  <a:txBody>
                    <a:bodyPr/>
                    <a:lstStyle/>
                    <a:p>
                      <a:endParaRPr lang="en-US" dirty="0"/>
                    </a:p>
                  </a:txBody>
                  <a:tcPr/>
                </a:tc>
                <a:tc>
                  <a:txBody>
                    <a:bodyPr/>
                    <a:lstStyle/>
                    <a:p>
                      <a:endParaRPr lang="en-US"/>
                    </a:p>
                  </a:txBody>
                  <a:tcPr/>
                </a:tc>
                <a:extLst>
                  <a:ext uri="{0D108BD9-81ED-4DB2-BD59-A6C34878D82A}">
                    <a16:rowId xmlns:a16="http://schemas.microsoft.com/office/drawing/2014/main" val="10000"/>
                  </a:ext>
                </a:extLst>
              </a:tr>
              <a:tr h="370840">
                <a:tc>
                  <a:txBody>
                    <a:bodyPr/>
                    <a:lstStyle/>
                    <a:p>
                      <a:pPr marL="0" indent="0">
                        <a:buNone/>
                      </a:pPr>
                      <a:r>
                        <a:rPr lang="en-US" sz="1800" b="1" dirty="0"/>
                        <a:t>EMPLOYER READINESS:</a:t>
                      </a:r>
                    </a:p>
                    <a:p>
                      <a:pPr marL="0" indent="0">
                        <a:buNone/>
                      </a:pPr>
                      <a:r>
                        <a:rPr lang="en-US" sz="1800" b="1" dirty="0"/>
                        <a:t>U.S. Chamber Of Commerce Foundation</a:t>
                      </a:r>
                    </a:p>
                    <a:p>
                      <a:pPr marL="0" indent="0">
                        <a:buNone/>
                      </a:pPr>
                      <a:r>
                        <a:rPr lang="en-US" sz="1600" dirty="0"/>
                        <a:t>Hiring Veterans and Military Spouses:</a:t>
                      </a:r>
                    </a:p>
                    <a:p>
                      <a:pPr marL="0" indent="0">
                        <a:buNone/>
                      </a:pPr>
                      <a:r>
                        <a:rPr lang="en-US" sz="1600" dirty="0"/>
                        <a:t>A Workbook for Employers</a:t>
                      </a:r>
                    </a:p>
                    <a:p>
                      <a:pPr marL="0" indent="0">
                        <a:buNone/>
                      </a:pPr>
                      <a:r>
                        <a:rPr lang="en-US" sz="1800" b="1" dirty="0"/>
                        <a:t>Institute for Veterans and Military Families</a:t>
                      </a:r>
                    </a:p>
                    <a:p>
                      <a:pPr marL="0" indent="0">
                        <a:buNone/>
                      </a:pPr>
                      <a:r>
                        <a:rPr lang="en-US" sz="1600" dirty="0"/>
                        <a:t>Revisiting the Business Case</a:t>
                      </a:r>
                    </a:p>
                    <a:p>
                      <a:pPr marL="0" indent="0">
                        <a:buNone/>
                      </a:pPr>
                      <a:r>
                        <a:rPr lang="en-US" sz="1600" dirty="0"/>
                        <a:t>for Hiring a Veteran</a:t>
                      </a:r>
                    </a:p>
                    <a:p>
                      <a:pPr marL="0" indent="0">
                        <a:buNone/>
                      </a:pPr>
                      <a:endParaRPr lang="en-US" sz="1800" b="1" dirty="0"/>
                    </a:p>
                    <a:p>
                      <a:pPr marL="0" indent="0">
                        <a:buNone/>
                      </a:pPr>
                      <a:r>
                        <a:rPr lang="en-US" sz="1800" b="1" dirty="0"/>
                        <a:t>TALENT ACQUISITION:</a:t>
                      </a:r>
                    </a:p>
                    <a:p>
                      <a:pPr marL="0" indent="0">
                        <a:buNone/>
                      </a:pPr>
                      <a:r>
                        <a:rPr lang="en-US" sz="1800" b="1" dirty="0"/>
                        <a:t>U.S. Department of Labor</a:t>
                      </a:r>
                    </a:p>
                    <a:p>
                      <a:pPr marL="0" indent="0">
                        <a:buNone/>
                      </a:pPr>
                      <a:r>
                        <a:rPr lang="en-US" sz="1600" dirty="0"/>
                        <a:t>Employer Guide to Hiring Veterans</a:t>
                      </a:r>
                    </a:p>
                    <a:p>
                      <a:pPr marL="0" indent="0">
                        <a:buNone/>
                      </a:pPr>
                      <a:endParaRPr lang="en-US" sz="1800" b="1" dirty="0"/>
                    </a:p>
                    <a:p>
                      <a:pPr marL="0" indent="0">
                        <a:buNone/>
                      </a:pPr>
                      <a:r>
                        <a:rPr lang="en-US" sz="1800" b="1" dirty="0"/>
                        <a:t>HIRING AND ONBOARDING:</a:t>
                      </a:r>
                    </a:p>
                    <a:p>
                      <a:pPr marL="0" indent="0">
                        <a:buNone/>
                      </a:pPr>
                      <a:r>
                        <a:rPr lang="en-US" sz="1800" b="1" dirty="0"/>
                        <a:t>JPMorgan Chase</a:t>
                      </a:r>
                    </a:p>
                    <a:p>
                      <a:pPr marL="0" indent="0">
                        <a:buNone/>
                      </a:pPr>
                      <a:r>
                        <a:rPr lang="en-US" sz="1600" dirty="0"/>
                        <a:t>Pathfinder Playbook</a:t>
                      </a:r>
                    </a:p>
                    <a:p>
                      <a:pPr marL="0" indent="0">
                        <a:buNone/>
                      </a:pPr>
                      <a:r>
                        <a:rPr lang="en-US" sz="1800" b="1" dirty="0"/>
                        <a:t>DAV</a:t>
                      </a:r>
                    </a:p>
                    <a:p>
                      <a:pPr marL="0" indent="0">
                        <a:buNone/>
                      </a:pPr>
                      <a:r>
                        <a:rPr lang="en-US" sz="1600" dirty="0"/>
                        <a:t>The Veteran Advantage: The DAV Guide to</a:t>
                      </a:r>
                    </a:p>
                    <a:p>
                      <a:pPr marL="0" indent="0">
                        <a:buNone/>
                      </a:pPr>
                      <a:r>
                        <a:rPr lang="en-US" sz="1600" dirty="0"/>
                        <a:t>Hiring and Retaining Veterans with Disabilities</a:t>
                      </a:r>
                    </a:p>
                    <a:p>
                      <a:endParaRPr lang="en-US" dirty="0"/>
                    </a:p>
                  </a:txBody>
                  <a:tcPr/>
                </a:tc>
                <a:tc>
                  <a:txBody>
                    <a:bodyPr/>
                    <a:lstStyle/>
                    <a:p>
                      <a:pPr marL="0" indent="0">
                        <a:buNone/>
                      </a:pPr>
                      <a:r>
                        <a:rPr lang="en-US" sz="1800" b="1" dirty="0"/>
                        <a:t>TALENT DEVELOPMENT:</a:t>
                      </a:r>
                    </a:p>
                    <a:p>
                      <a:pPr marL="0" indent="0">
                        <a:buNone/>
                      </a:pPr>
                      <a:r>
                        <a:rPr lang="en-US" sz="1800" b="1" dirty="0"/>
                        <a:t>USAA</a:t>
                      </a:r>
                    </a:p>
                    <a:p>
                      <a:pPr marL="0" indent="0">
                        <a:buNone/>
                      </a:pPr>
                      <a:r>
                        <a:rPr lang="en-US" sz="1600" dirty="0"/>
                        <a:t>Veteran Mentor Program</a:t>
                      </a:r>
                    </a:p>
                    <a:p>
                      <a:pPr marL="0" indent="0">
                        <a:buNone/>
                      </a:pPr>
                      <a:r>
                        <a:rPr lang="en-US" sz="1600" dirty="0"/>
                        <a:t>Department of Defense Skill Bridge Program</a:t>
                      </a:r>
                    </a:p>
                    <a:p>
                      <a:pPr marL="0" indent="0">
                        <a:buNone/>
                      </a:pPr>
                      <a:endParaRPr lang="en-US" sz="1800" b="1" dirty="0"/>
                    </a:p>
                    <a:p>
                      <a:pPr marL="0" indent="0">
                        <a:buNone/>
                      </a:pPr>
                      <a:r>
                        <a:rPr lang="en-US" sz="1800" b="1" dirty="0"/>
                        <a:t>TALENT MOBILITY:</a:t>
                      </a:r>
                    </a:p>
                    <a:p>
                      <a:pPr marL="0" indent="0">
                        <a:buNone/>
                      </a:pPr>
                      <a:r>
                        <a:rPr lang="en-US" sz="1800" b="1" dirty="0"/>
                        <a:t>Cornerstone</a:t>
                      </a:r>
                    </a:p>
                    <a:p>
                      <a:pPr marL="0" indent="0">
                        <a:buNone/>
                      </a:pPr>
                      <a:r>
                        <a:rPr lang="en-US" sz="1600" dirty="0"/>
                        <a:t>Using Talent Mobility to Bring Out the</a:t>
                      </a:r>
                    </a:p>
                    <a:p>
                      <a:pPr marL="0" indent="0">
                        <a:buNone/>
                      </a:pPr>
                      <a:r>
                        <a:rPr lang="en-US" sz="1600" dirty="0"/>
                        <a:t>Best in Employees and Your Organization</a:t>
                      </a:r>
                    </a:p>
                    <a:p>
                      <a:pPr marL="0" indent="0">
                        <a:buNone/>
                      </a:pPr>
                      <a:r>
                        <a:rPr lang="en-US" sz="1800" b="1" dirty="0"/>
                        <a:t>USAA</a:t>
                      </a:r>
                    </a:p>
                    <a:p>
                      <a:pPr marL="0" indent="0">
                        <a:buNone/>
                      </a:pPr>
                      <a:r>
                        <a:rPr lang="en-US" sz="1600" dirty="0"/>
                        <a:t>Veteran Empowerment Case Studies</a:t>
                      </a:r>
                    </a:p>
                    <a:p>
                      <a:endParaRPr lang="en-US" dirty="0"/>
                    </a:p>
                  </a:txBody>
                  <a:tcPr/>
                </a:tc>
                <a:extLst>
                  <a:ext uri="{0D108BD9-81ED-4DB2-BD59-A6C34878D82A}">
                    <a16:rowId xmlns:a16="http://schemas.microsoft.com/office/drawing/2014/main" val="10001"/>
                  </a:ext>
                </a:extLst>
              </a:tr>
            </a:tbl>
          </a:graphicData>
        </a:graphic>
      </p:graphicFrame>
      <p:sp>
        <p:nvSpPr>
          <p:cNvPr id="4" name="Slide Number Placeholder 3"/>
          <p:cNvSpPr>
            <a:spLocks noGrp="1"/>
          </p:cNvSpPr>
          <p:nvPr>
            <p:ph type="sldNum" sz="quarter" idx="12"/>
          </p:nvPr>
        </p:nvSpPr>
        <p:spPr/>
        <p:txBody>
          <a:bodyPr/>
          <a:lstStyle/>
          <a:p>
            <a:fld id="{D7C40D7D-A211-42DA-BD10-8B425EE36B3E}" type="slidenum">
              <a:rPr lang="en-US" smtClean="0"/>
              <a:t>38</a:t>
            </a:fld>
            <a:endParaRPr lang="en-US"/>
          </a:p>
        </p:txBody>
      </p:sp>
    </p:spTree>
    <p:extLst>
      <p:ext uri="{BB962C8B-B14F-4D97-AF65-F5344CB8AC3E}">
        <p14:creationId xmlns:p14="http://schemas.microsoft.com/office/powerpoint/2010/main" val="16881129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487362"/>
          </a:xfrm>
        </p:spPr>
        <p:txBody>
          <a:bodyPr>
            <a:normAutofit fontScale="90000"/>
          </a:bodyPr>
          <a:lstStyle/>
          <a:p>
            <a:r>
              <a:rPr lang="en-US" dirty="0"/>
              <a:t>References</a:t>
            </a:r>
          </a:p>
        </p:txBody>
      </p:sp>
      <p:sp>
        <p:nvSpPr>
          <p:cNvPr id="3" name="Content Placeholder 2"/>
          <p:cNvSpPr>
            <a:spLocks noGrp="1"/>
          </p:cNvSpPr>
          <p:nvPr>
            <p:ph idx="1"/>
          </p:nvPr>
        </p:nvSpPr>
        <p:spPr>
          <a:xfrm>
            <a:off x="1981200" y="1066800"/>
            <a:ext cx="8001000" cy="5093899"/>
          </a:xfrm>
        </p:spPr>
        <p:txBody>
          <a:bodyPr vert="horz" lIns="91440" tIns="45720" rIns="91440" bIns="45720" rtlCol="0" anchor="t">
            <a:noAutofit/>
          </a:bodyPr>
          <a:lstStyle/>
          <a:p>
            <a:r>
              <a:rPr lang="en-US" sz="3200" dirty="0"/>
              <a:t>Beneath the Surface: A Unified Approach to Realizing the Value of Untapped Talent, SHRM Foundation and Walmart*org</a:t>
            </a:r>
            <a:endParaRPr lang="en-US" sz="3200" dirty="0">
              <a:cs typeface="Calibri"/>
            </a:endParaRPr>
          </a:p>
          <a:p>
            <a:endParaRPr lang="en-US" sz="3200" u="sng" dirty="0">
              <a:cs typeface="Calibri"/>
            </a:endParaRPr>
          </a:p>
          <a:p>
            <a:r>
              <a:rPr lang="en-US" sz="3200" u="sng" dirty="0">
                <a:hlinkClick r:id="" action="ppaction://noaction"/>
              </a:rPr>
              <a:t>https</a:t>
            </a:r>
            <a:r>
              <a:rPr lang="en-US" sz="3200" u="sng" dirty="0">
                <a:hlinkClick r:id="rId3"/>
              </a:rPr>
              <a:t>://www.shrm.org/hr-today/news/hr-magazine/1116/pages/why-hiring-veterans-makes-good-business-sense.aspx</a:t>
            </a:r>
            <a:endParaRPr lang="en-US" sz="3200" dirty="0">
              <a:cs typeface="Calibri"/>
            </a:endParaRPr>
          </a:p>
          <a:p>
            <a:pPr marL="0" indent="0">
              <a:buNone/>
            </a:pPr>
            <a:endParaRPr lang="en-US" sz="3200" dirty="0">
              <a:cs typeface="Calibri"/>
            </a:endParaRPr>
          </a:p>
          <a:p>
            <a:r>
              <a:rPr lang="en-US" sz="3200" u="sng" dirty="0">
                <a:hlinkClick r:id="rId4"/>
              </a:rPr>
              <a:t>https://www.fuqua.duke.edu/duke-fuqua-insights/how-military-service-can-hurt-some-job-seekers%E2%80%99-prospects</a:t>
            </a:r>
            <a:endParaRPr lang="en-US" sz="3200" u="sng" dirty="0">
              <a:cs typeface="Calibri"/>
            </a:endParaRPr>
          </a:p>
        </p:txBody>
      </p:sp>
      <p:sp>
        <p:nvSpPr>
          <p:cNvPr id="4" name="Slide Number Placeholder 3"/>
          <p:cNvSpPr>
            <a:spLocks noGrp="1"/>
          </p:cNvSpPr>
          <p:nvPr>
            <p:ph type="sldNum" sz="quarter" idx="12"/>
          </p:nvPr>
        </p:nvSpPr>
        <p:spPr/>
        <p:txBody>
          <a:bodyPr/>
          <a:lstStyle/>
          <a:p>
            <a:fld id="{D7C40D7D-A211-42DA-BD10-8B425EE36B3E}" type="slidenum">
              <a:rPr lang="en-US" smtClean="0"/>
              <a:t>39</a:t>
            </a:fld>
            <a:endParaRPr lang="en-US"/>
          </a:p>
        </p:txBody>
      </p:sp>
    </p:spTree>
    <p:extLst>
      <p:ext uri="{BB962C8B-B14F-4D97-AF65-F5344CB8AC3E}">
        <p14:creationId xmlns:p14="http://schemas.microsoft.com/office/powerpoint/2010/main" val="3808830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88913"/>
            <a:ext cx="10515600" cy="1325562"/>
          </a:xfrm>
        </p:spPr>
        <p:txBody>
          <a:bodyPr>
            <a:normAutofit/>
          </a:bodyPr>
          <a:lstStyle/>
          <a:p>
            <a:r>
              <a:rPr lang="en-US" sz="3200" b="1" dirty="0">
                <a:solidFill>
                  <a:srgbClr val="333333"/>
                </a:solidFill>
                <a:latin typeface="Proxima Nova Rg"/>
              </a:rPr>
              <a:t>The Veteran Talent Pool</a:t>
            </a:r>
          </a:p>
        </p:txBody>
      </p:sp>
      <p:sp>
        <p:nvSpPr>
          <p:cNvPr id="3" name="Content Placeholder 2"/>
          <p:cNvSpPr>
            <a:spLocks noGrp="1"/>
          </p:cNvSpPr>
          <p:nvPr>
            <p:ph idx="4294967295"/>
          </p:nvPr>
        </p:nvSpPr>
        <p:spPr>
          <a:xfrm>
            <a:off x="312822" y="1496029"/>
            <a:ext cx="7603428" cy="4497208"/>
          </a:xfrm>
        </p:spPr>
        <p:txBody>
          <a:bodyPr vert="horz" lIns="91440" tIns="45720" rIns="91440" bIns="45720" rtlCol="0" anchor="t">
            <a:noAutofit/>
          </a:bodyPr>
          <a:lstStyle/>
          <a:p>
            <a:pPr>
              <a:spcAft>
                <a:spcPts val="400"/>
              </a:spcAft>
            </a:pPr>
            <a:r>
              <a:rPr lang="en-US" dirty="0">
                <a:solidFill>
                  <a:srgbClr val="333333"/>
                </a:solidFill>
                <a:latin typeface="Proxima Nova Rg"/>
              </a:rPr>
              <a:t>200,000 service members transition out of the military annually</a:t>
            </a:r>
            <a:endParaRPr lang="en-US">
              <a:cs typeface="Calibri"/>
            </a:endParaRPr>
          </a:p>
          <a:p>
            <a:pPr>
              <a:spcAft>
                <a:spcPts val="400"/>
              </a:spcAft>
            </a:pPr>
            <a:r>
              <a:rPr lang="en-US" dirty="0">
                <a:solidFill>
                  <a:srgbClr val="333333"/>
                </a:solidFill>
                <a:latin typeface="Proxima Nova Rg"/>
              </a:rPr>
              <a:t>There are currently 18 Million U.S. veterans </a:t>
            </a:r>
          </a:p>
          <a:p>
            <a:pPr>
              <a:spcAft>
                <a:spcPts val="400"/>
              </a:spcAft>
            </a:pPr>
            <a:r>
              <a:rPr lang="en-US" dirty="0">
                <a:solidFill>
                  <a:srgbClr val="333333"/>
                </a:solidFill>
                <a:latin typeface="Proxima Nova Rg"/>
              </a:rPr>
              <a:t>Nearly half of all U.S. veterans (11 million) are active participants in the civilian workforce</a:t>
            </a:r>
          </a:p>
          <a:p>
            <a:pPr>
              <a:spcAft>
                <a:spcPts val="400"/>
              </a:spcAft>
            </a:pPr>
            <a:r>
              <a:rPr lang="en-US" dirty="0">
                <a:solidFill>
                  <a:srgbClr val="333333"/>
                </a:solidFill>
                <a:latin typeface="Proxima Nova Rg"/>
              </a:rPr>
              <a:t>Of the over 800,000 currently serving National Guard and Reserves, a large number report being underemployed or actively seeking employment</a:t>
            </a:r>
          </a:p>
          <a:p>
            <a:endParaRPr lang="en-US" dirty="0">
              <a:solidFill>
                <a:srgbClr val="333333"/>
              </a:solidFill>
              <a:latin typeface="Proxima Nova Rg"/>
            </a:endParaRPr>
          </a:p>
          <a:p>
            <a:pPr marL="0" indent="0">
              <a:buNone/>
            </a:pPr>
            <a:endParaRPr lang="en-US" dirty="0">
              <a:solidFill>
                <a:srgbClr val="333333"/>
              </a:solidFill>
              <a:latin typeface="Proxima Nova Rg"/>
            </a:endParaRPr>
          </a:p>
        </p:txBody>
      </p:sp>
      <p:sp>
        <p:nvSpPr>
          <p:cNvPr id="4" name="Slide Number Placeholder 3"/>
          <p:cNvSpPr>
            <a:spLocks noGrp="1"/>
          </p:cNvSpPr>
          <p:nvPr>
            <p:ph type="sldNum" sz="quarter" idx="4294967295"/>
          </p:nvPr>
        </p:nvSpPr>
        <p:spPr>
          <a:xfrm>
            <a:off x="9448800" y="6356350"/>
            <a:ext cx="2743200" cy="365125"/>
          </a:xfrm>
        </p:spPr>
        <p:txBody>
          <a:bodyPr/>
          <a:lstStyle/>
          <a:p>
            <a:fld id="{D7C40D7D-A211-42DA-BD10-8B425EE36B3E}" type="slidenum">
              <a:rPr lang="en-US" smtClean="0"/>
              <a:t>4</a:t>
            </a:fld>
            <a:endParaRPr lang="en-US"/>
          </a:p>
        </p:txBody>
      </p:sp>
    </p:spTree>
    <p:extLst>
      <p:ext uri="{BB962C8B-B14F-4D97-AF65-F5344CB8AC3E}">
        <p14:creationId xmlns:p14="http://schemas.microsoft.com/office/powerpoint/2010/main" val="1378341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487362"/>
          </a:xfrm>
        </p:spPr>
        <p:txBody>
          <a:bodyPr>
            <a:normAutofit fontScale="90000"/>
          </a:bodyPr>
          <a:lstStyle/>
          <a:p>
            <a:r>
              <a:rPr lang="en-US" dirty="0"/>
              <a:t>References</a:t>
            </a:r>
          </a:p>
        </p:txBody>
      </p:sp>
      <p:sp>
        <p:nvSpPr>
          <p:cNvPr id="3" name="Content Placeholder 2"/>
          <p:cNvSpPr>
            <a:spLocks noGrp="1"/>
          </p:cNvSpPr>
          <p:nvPr>
            <p:ph idx="1"/>
          </p:nvPr>
        </p:nvSpPr>
        <p:spPr>
          <a:xfrm>
            <a:off x="1981200" y="1066800"/>
            <a:ext cx="8001000" cy="5410200"/>
          </a:xfrm>
        </p:spPr>
        <p:txBody>
          <a:bodyPr vert="horz" lIns="91440" tIns="45720" rIns="91440" bIns="45720" rtlCol="0" anchor="t">
            <a:noAutofit/>
          </a:bodyPr>
          <a:lstStyle/>
          <a:p>
            <a:r>
              <a:rPr lang="en-US" sz="3200" u="sng" dirty="0">
                <a:hlinkClick r:id="rId3"/>
              </a:rPr>
              <a:t>https://www.uschamberfoundation.org</a:t>
            </a:r>
            <a:endParaRPr lang="en-US" sz="3200" dirty="0">
              <a:cs typeface="Calibri"/>
            </a:endParaRPr>
          </a:p>
          <a:p>
            <a:pPr marL="0" indent="0">
              <a:buNone/>
            </a:pPr>
            <a:r>
              <a:rPr lang="en-US" sz="3200" dirty="0"/>
              <a:t>  </a:t>
            </a:r>
          </a:p>
          <a:p>
            <a:r>
              <a:rPr lang="en-US" sz="3200" u="sng" dirty="0">
                <a:hlinkClick r:id="rId4"/>
              </a:rPr>
              <a:t>https://ivmf.syracuse.edu/wp-content/uploads/2016/05/WORK-AFTER-SERVICE-Developing-Workforce-Readiness-and-Veteran-Talent-for-the-Future.pdf</a:t>
            </a:r>
            <a:endParaRPr lang="en-US" sz="3200">
              <a:cs typeface="Calibri"/>
            </a:endParaRPr>
          </a:p>
          <a:p>
            <a:endParaRPr lang="en-US" sz="3200" dirty="0">
              <a:cs typeface="Calibri"/>
            </a:endParaRPr>
          </a:p>
          <a:p>
            <a:r>
              <a:rPr lang="en-US" sz="3200" u="sng" dirty="0">
                <a:hlinkClick r:id="rId5"/>
              </a:rPr>
              <a:t>https://www.shrm.org/hr-today/news/hr-magazine/1116/pages/why-hiring-veterans-makes-good-business-sense.aspx</a:t>
            </a:r>
            <a:endParaRPr lang="en-US" sz="3200" u="sng" dirty="0">
              <a:cs typeface="Calibri"/>
            </a:endParaRPr>
          </a:p>
          <a:p>
            <a:pPr marL="0" indent="0">
              <a:buNone/>
            </a:pPr>
            <a:endParaRPr lang="en-US" dirty="0">
              <a:cs typeface="Calibri"/>
            </a:endParaRPr>
          </a:p>
        </p:txBody>
      </p:sp>
      <p:sp>
        <p:nvSpPr>
          <p:cNvPr id="4" name="Slide Number Placeholder 3"/>
          <p:cNvSpPr>
            <a:spLocks noGrp="1"/>
          </p:cNvSpPr>
          <p:nvPr>
            <p:ph type="sldNum" sz="quarter" idx="12"/>
          </p:nvPr>
        </p:nvSpPr>
        <p:spPr/>
        <p:txBody>
          <a:bodyPr/>
          <a:lstStyle/>
          <a:p>
            <a:fld id="{D7C40D7D-A211-42DA-BD10-8B425EE36B3E}" type="slidenum">
              <a:rPr lang="en-US" smtClean="0"/>
              <a:t>40</a:t>
            </a:fld>
            <a:endParaRPr lang="en-US"/>
          </a:p>
        </p:txBody>
      </p:sp>
    </p:spTree>
    <p:extLst>
      <p:ext uri="{BB962C8B-B14F-4D97-AF65-F5344CB8AC3E}">
        <p14:creationId xmlns:p14="http://schemas.microsoft.com/office/powerpoint/2010/main" val="21561029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487362"/>
          </a:xfrm>
        </p:spPr>
        <p:txBody>
          <a:bodyPr>
            <a:normAutofit fontScale="90000"/>
          </a:bodyPr>
          <a:lstStyle/>
          <a:p>
            <a:r>
              <a:rPr lang="en-US" dirty="0"/>
              <a:t>References</a:t>
            </a:r>
          </a:p>
        </p:txBody>
      </p:sp>
      <p:sp>
        <p:nvSpPr>
          <p:cNvPr id="3" name="Content Placeholder 2"/>
          <p:cNvSpPr>
            <a:spLocks noGrp="1"/>
          </p:cNvSpPr>
          <p:nvPr>
            <p:ph idx="1"/>
          </p:nvPr>
        </p:nvSpPr>
        <p:spPr>
          <a:xfrm>
            <a:off x="1981200" y="1066800"/>
            <a:ext cx="8001000" cy="5410200"/>
          </a:xfrm>
        </p:spPr>
        <p:txBody>
          <a:bodyPr vert="horz" lIns="91440" tIns="45720" rIns="91440" bIns="45720" rtlCol="0" anchor="t">
            <a:noAutofit/>
          </a:bodyPr>
          <a:lstStyle/>
          <a:p>
            <a:r>
              <a:rPr lang="en-US" sz="3200" dirty="0"/>
              <a:t>SHRM Guidebook to Veteran Hiring, SHRM Foundation</a:t>
            </a:r>
            <a:endParaRPr lang="en-US" sz="3200" dirty="0">
              <a:cs typeface="Calibri"/>
            </a:endParaRPr>
          </a:p>
          <a:p>
            <a:pPr marL="400050" lvl="1" indent="0">
              <a:buNone/>
            </a:pPr>
            <a:r>
              <a:rPr lang="en-US" sz="3200" u="sng" dirty="0">
                <a:hlinkClick r:id="rId3"/>
              </a:rPr>
              <a:t>https://www.shrm.org/foundation/ourwork/initiatives/engaging-and-integrating-military-veterans/Documents/Veterans%20Hiring%20Guidebook_FNL_web.pdf?_ga=2.55972843.1974912385.1538399697-779128489.1514558977</a:t>
            </a:r>
            <a:endParaRPr lang="en-US" sz="3200" u="sng" dirty="0"/>
          </a:p>
          <a:p>
            <a:pPr marL="400050" lvl="1" indent="0">
              <a:buNone/>
            </a:pPr>
            <a:endParaRPr lang="en-US" sz="3200" dirty="0"/>
          </a:p>
          <a:p>
            <a:pPr marL="400050" lvl="1" indent="0">
              <a:buNone/>
            </a:pPr>
            <a:r>
              <a:rPr lang="en-US" sz="3200" dirty="0">
                <a:hlinkClick r:id="rId4"/>
              </a:rPr>
              <a:t>https://www.sciencedirect.com/science/article/abs/pii/S1053482214000333</a:t>
            </a:r>
            <a:endParaRPr lang="en-US" sz="3200" u="sng">
              <a:cs typeface="Calibri"/>
            </a:endParaRPr>
          </a:p>
        </p:txBody>
      </p:sp>
      <p:sp>
        <p:nvSpPr>
          <p:cNvPr id="4" name="Slide Number Placeholder 3"/>
          <p:cNvSpPr>
            <a:spLocks noGrp="1"/>
          </p:cNvSpPr>
          <p:nvPr>
            <p:ph type="sldNum" sz="quarter" idx="12"/>
          </p:nvPr>
        </p:nvSpPr>
        <p:spPr/>
        <p:txBody>
          <a:bodyPr/>
          <a:lstStyle/>
          <a:p>
            <a:fld id="{D7C40D7D-A211-42DA-BD10-8B425EE36B3E}" type="slidenum">
              <a:rPr lang="en-US" smtClean="0"/>
              <a:t>41</a:t>
            </a:fld>
            <a:endParaRPr lang="en-US"/>
          </a:p>
        </p:txBody>
      </p:sp>
    </p:spTree>
    <p:extLst>
      <p:ext uri="{BB962C8B-B14F-4D97-AF65-F5344CB8AC3E}">
        <p14:creationId xmlns:p14="http://schemas.microsoft.com/office/powerpoint/2010/main" val="9927450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487362"/>
          </a:xfrm>
        </p:spPr>
        <p:txBody>
          <a:bodyPr>
            <a:normAutofit fontScale="90000"/>
          </a:bodyPr>
          <a:lstStyle/>
          <a:p>
            <a:r>
              <a:rPr lang="en-US" dirty="0"/>
              <a:t>References</a:t>
            </a:r>
          </a:p>
        </p:txBody>
      </p:sp>
      <p:sp>
        <p:nvSpPr>
          <p:cNvPr id="3" name="Content Placeholder 2"/>
          <p:cNvSpPr>
            <a:spLocks noGrp="1"/>
          </p:cNvSpPr>
          <p:nvPr>
            <p:ph idx="1"/>
          </p:nvPr>
        </p:nvSpPr>
        <p:spPr>
          <a:xfrm>
            <a:off x="1981200" y="1066800"/>
            <a:ext cx="8001000" cy="5410200"/>
          </a:xfrm>
        </p:spPr>
        <p:txBody>
          <a:bodyPr vert="horz" lIns="91440" tIns="45720" rIns="91440" bIns="45720" rtlCol="0" anchor="t">
            <a:noAutofit/>
          </a:bodyPr>
          <a:lstStyle/>
          <a:p>
            <a:r>
              <a:rPr lang="en-US" sz="3200" dirty="0"/>
              <a:t>The Business Case for Hiring a Veteran, SHRM Foundation</a:t>
            </a:r>
            <a:endParaRPr lang="en-US" sz="3200" dirty="0">
              <a:cs typeface="Calibri"/>
            </a:endParaRPr>
          </a:p>
          <a:p>
            <a:r>
              <a:rPr lang="en-US" sz="3200" dirty="0"/>
              <a:t>Unlocking the Potential of the Veteran Workforce, SHRM Foundation and USAA</a:t>
            </a:r>
            <a:endParaRPr lang="en-US" sz="3200" dirty="0">
              <a:cs typeface="Calibri"/>
            </a:endParaRPr>
          </a:p>
          <a:p>
            <a:r>
              <a:rPr lang="en-US" sz="3200" dirty="0"/>
              <a:t>Veterans at Work Toolkit, SHRM Foundation and JPMorgan Chase &amp; Co.</a:t>
            </a:r>
            <a:endParaRPr lang="en-US" sz="3200" dirty="0">
              <a:cs typeface="Calibri"/>
            </a:endParaRPr>
          </a:p>
          <a:p>
            <a:r>
              <a:rPr lang="en-US" sz="3200" dirty="0"/>
              <a:t>Veterans in the Workforce: Best Practices to Attract, Hire, and Retain Veterans in Your Workplace, SHRM Foundation</a:t>
            </a:r>
            <a:endParaRPr lang="en-US" sz="3200" dirty="0">
              <a:cs typeface="Calibri"/>
            </a:endParaRPr>
          </a:p>
          <a:p>
            <a:r>
              <a:rPr lang="en-US" sz="3200" dirty="0"/>
              <a:t>Workforce Inclusion Strategies for Employers, Tavano</a:t>
            </a:r>
            <a:endParaRPr lang="en-US" sz="3200" u="sng" dirty="0">
              <a:cs typeface="Calibri"/>
            </a:endParaRPr>
          </a:p>
        </p:txBody>
      </p:sp>
      <p:sp>
        <p:nvSpPr>
          <p:cNvPr id="4" name="Slide Number Placeholder 3"/>
          <p:cNvSpPr>
            <a:spLocks noGrp="1"/>
          </p:cNvSpPr>
          <p:nvPr>
            <p:ph type="sldNum" sz="quarter" idx="12"/>
          </p:nvPr>
        </p:nvSpPr>
        <p:spPr/>
        <p:txBody>
          <a:bodyPr/>
          <a:lstStyle/>
          <a:p>
            <a:fld id="{D7C40D7D-A211-42DA-BD10-8B425EE36B3E}" type="slidenum">
              <a:rPr lang="en-US" smtClean="0"/>
              <a:t>42</a:t>
            </a:fld>
            <a:endParaRPr lang="en-US"/>
          </a:p>
        </p:txBody>
      </p:sp>
    </p:spTree>
    <p:extLst>
      <p:ext uri="{BB962C8B-B14F-4D97-AF65-F5344CB8AC3E}">
        <p14:creationId xmlns:p14="http://schemas.microsoft.com/office/powerpoint/2010/main" val="20502929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487362"/>
          </a:xfrm>
        </p:spPr>
        <p:txBody>
          <a:bodyPr>
            <a:normAutofit fontScale="90000"/>
          </a:bodyPr>
          <a:lstStyle/>
          <a:p>
            <a:r>
              <a:rPr lang="en-US" dirty="0"/>
              <a:t>References</a:t>
            </a:r>
          </a:p>
        </p:txBody>
      </p:sp>
      <p:sp>
        <p:nvSpPr>
          <p:cNvPr id="3" name="Content Placeholder 2"/>
          <p:cNvSpPr>
            <a:spLocks noGrp="1"/>
          </p:cNvSpPr>
          <p:nvPr>
            <p:ph idx="1"/>
          </p:nvPr>
        </p:nvSpPr>
        <p:spPr>
          <a:xfrm>
            <a:off x="1981200" y="1066800"/>
            <a:ext cx="8001000" cy="5410200"/>
          </a:xfrm>
        </p:spPr>
        <p:txBody>
          <a:bodyPr vert="horz" lIns="91440" tIns="45720" rIns="91440" bIns="45720" rtlCol="0" anchor="t">
            <a:noAutofit/>
          </a:bodyPr>
          <a:lstStyle/>
          <a:p>
            <a:r>
              <a:rPr lang="en-US" sz="3200" dirty="0"/>
              <a:t>Workforce Readiness and Military Transition, SHRM Foundation</a:t>
            </a:r>
            <a:endParaRPr lang="en-US" sz="3200" dirty="0">
              <a:cs typeface="Calibri"/>
            </a:endParaRPr>
          </a:p>
          <a:p>
            <a:r>
              <a:rPr lang="en-US" sz="3200" u="sng" dirty="0">
                <a:hlinkClick r:id="rId3"/>
              </a:rPr>
              <a:t>www.bls.gov/news.release/vet.t04.htm#</a:t>
            </a:r>
            <a:endParaRPr lang="en-US" sz="3200" dirty="0">
              <a:cs typeface="Calibri"/>
            </a:endParaRPr>
          </a:p>
          <a:p>
            <a:r>
              <a:rPr lang="en-US" sz="3200" u="sng" dirty="0">
                <a:hlinkClick r:id="rId4"/>
              </a:rPr>
              <a:t>www.dod.gov</a:t>
            </a:r>
            <a:endParaRPr lang="en-US" sz="3200" dirty="0"/>
          </a:p>
          <a:p>
            <a:pPr marL="0" indent="0">
              <a:buNone/>
            </a:pPr>
            <a:endParaRPr lang="en-US" dirty="0"/>
          </a:p>
        </p:txBody>
      </p:sp>
      <p:sp>
        <p:nvSpPr>
          <p:cNvPr id="4" name="Slide Number Placeholder 3"/>
          <p:cNvSpPr>
            <a:spLocks noGrp="1"/>
          </p:cNvSpPr>
          <p:nvPr>
            <p:ph type="sldNum" sz="quarter" idx="12"/>
          </p:nvPr>
        </p:nvSpPr>
        <p:spPr/>
        <p:txBody>
          <a:bodyPr/>
          <a:lstStyle/>
          <a:p>
            <a:fld id="{D7C40D7D-A211-42DA-BD10-8B425EE36B3E}" type="slidenum">
              <a:rPr lang="en-US" smtClean="0"/>
              <a:t>43</a:t>
            </a:fld>
            <a:endParaRPr lang="en-US"/>
          </a:p>
        </p:txBody>
      </p:sp>
    </p:spTree>
    <p:extLst>
      <p:ext uri="{BB962C8B-B14F-4D97-AF65-F5344CB8AC3E}">
        <p14:creationId xmlns:p14="http://schemas.microsoft.com/office/powerpoint/2010/main" val="35610947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endParaRPr lang="en-US" dirty="0"/>
          </a:p>
          <a:p>
            <a:pPr marL="0" indent="0">
              <a:buNone/>
            </a:pPr>
            <a:r>
              <a:rPr lang="en-US" dirty="0"/>
              <a:t>Presenter:  ________________________</a:t>
            </a:r>
          </a:p>
          <a:p>
            <a:pPr marL="0" indent="0">
              <a:buNone/>
            </a:pPr>
            <a:r>
              <a:rPr lang="en-US" dirty="0"/>
              <a:t>Contact Information: ________________</a:t>
            </a:r>
          </a:p>
          <a:p>
            <a:pPr marL="0" indent="0">
              <a:buNone/>
            </a:pPr>
            <a:endParaRPr lang="en-US" dirty="0"/>
          </a:p>
          <a:p>
            <a:pPr marL="0" indent="0">
              <a:buNone/>
            </a:pPr>
            <a:r>
              <a:rPr lang="en-US" dirty="0"/>
              <a:t>Thank you to host</a:t>
            </a:r>
          </a:p>
        </p:txBody>
      </p:sp>
      <p:sp>
        <p:nvSpPr>
          <p:cNvPr id="4" name="Slide Number Placeholder 3"/>
          <p:cNvSpPr>
            <a:spLocks noGrp="1"/>
          </p:cNvSpPr>
          <p:nvPr>
            <p:ph type="sldNum" sz="quarter" idx="12"/>
          </p:nvPr>
        </p:nvSpPr>
        <p:spPr/>
        <p:txBody>
          <a:bodyPr/>
          <a:lstStyle/>
          <a:p>
            <a:fld id="{D7C40D7D-A211-42DA-BD10-8B425EE36B3E}" type="slidenum">
              <a:rPr lang="en-US" smtClean="0"/>
              <a:t>44</a:t>
            </a:fld>
            <a:endParaRPr lang="en-US"/>
          </a:p>
        </p:txBody>
      </p:sp>
    </p:spTree>
    <p:extLst>
      <p:ext uri="{BB962C8B-B14F-4D97-AF65-F5344CB8AC3E}">
        <p14:creationId xmlns:p14="http://schemas.microsoft.com/office/powerpoint/2010/main" val="1761924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72049" y="-244285"/>
            <a:ext cx="10515600" cy="1325563"/>
          </a:xfrm>
        </p:spPr>
        <p:txBody>
          <a:bodyPr>
            <a:normAutofit/>
          </a:bodyPr>
          <a:lstStyle/>
          <a:p>
            <a:r>
              <a:rPr lang="en-US" sz="3200" b="1" dirty="0">
                <a:solidFill>
                  <a:srgbClr val="333333"/>
                </a:solidFill>
                <a:latin typeface="Proxima Nova Rg"/>
              </a:rPr>
              <a:t>The Veteran Talent Pool</a:t>
            </a:r>
          </a:p>
        </p:txBody>
      </p:sp>
      <p:pic>
        <p:nvPicPr>
          <p:cNvPr id="4" name="Content Placeholder 3"/>
          <p:cNvPicPr>
            <a:picLocks noGrp="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15059" y="606482"/>
            <a:ext cx="7162345" cy="4233022"/>
          </a:xfrm>
          <a:prstGeom prst="rect">
            <a:avLst/>
          </a:prstGeom>
          <a:noFill/>
        </p:spPr>
      </p:pic>
      <p:sp>
        <p:nvSpPr>
          <p:cNvPr id="3" name="Slide Number Placeholder 2"/>
          <p:cNvSpPr>
            <a:spLocks noGrp="1"/>
          </p:cNvSpPr>
          <p:nvPr>
            <p:ph type="sldNum" sz="quarter" idx="4294967295"/>
          </p:nvPr>
        </p:nvSpPr>
        <p:spPr>
          <a:xfrm>
            <a:off x="9448800" y="6356350"/>
            <a:ext cx="2743200" cy="365125"/>
          </a:xfrm>
        </p:spPr>
        <p:txBody>
          <a:bodyPr/>
          <a:lstStyle/>
          <a:p>
            <a:fld id="{D7C40D7D-A211-42DA-BD10-8B425EE36B3E}" type="slidenum">
              <a:rPr lang="en-US" smtClean="0"/>
              <a:t>5</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296844153"/>
              </p:ext>
            </p:extLst>
          </p:nvPr>
        </p:nvGraphicFramePr>
        <p:xfrm>
          <a:off x="162426" y="5034816"/>
          <a:ext cx="7889383" cy="487680"/>
        </p:xfrm>
        <a:graphic>
          <a:graphicData uri="http://schemas.openxmlformats.org/drawingml/2006/table">
            <a:tbl>
              <a:tblPr firstRow="1" firstCol="1" bandRow="1"/>
              <a:tblGrid>
                <a:gridCol w="649714">
                  <a:extLst>
                    <a:ext uri="{9D8B030D-6E8A-4147-A177-3AD203B41FA5}">
                      <a16:colId xmlns:a16="http://schemas.microsoft.com/office/drawing/2014/main" val="20000"/>
                    </a:ext>
                  </a:extLst>
                </a:gridCol>
                <a:gridCol w="649714">
                  <a:extLst>
                    <a:ext uri="{9D8B030D-6E8A-4147-A177-3AD203B41FA5}">
                      <a16:colId xmlns:a16="http://schemas.microsoft.com/office/drawing/2014/main" val="20001"/>
                    </a:ext>
                  </a:extLst>
                </a:gridCol>
                <a:gridCol w="371265">
                  <a:extLst>
                    <a:ext uri="{9D8B030D-6E8A-4147-A177-3AD203B41FA5}">
                      <a16:colId xmlns:a16="http://schemas.microsoft.com/office/drawing/2014/main" val="20002"/>
                    </a:ext>
                  </a:extLst>
                </a:gridCol>
                <a:gridCol w="649714">
                  <a:extLst>
                    <a:ext uri="{9D8B030D-6E8A-4147-A177-3AD203B41FA5}">
                      <a16:colId xmlns:a16="http://schemas.microsoft.com/office/drawing/2014/main" val="20003"/>
                    </a:ext>
                  </a:extLst>
                </a:gridCol>
                <a:gridCol w="730155">
                  <a:extLst>
                    <a:ext uri="{9D8B030D-6E8A-4147-A177-3AD203B41FA5}">
                      <a16:colId xmlns:a16="http://schemas.microsoft.com/office/drawing/2014/main" val="20004"/>
                    </a:ext>
                  </a:extLst>
                </a:gridCol>
                <a:gridCol w="198007">
                  <a:extLst>
                    <a:ext uri="{9D8B030D-6E8A-4147-A177-3AD203B41FA5}">
                      <a16:colId xmlns:a16="http://schemas.microsoft.com/office/drawing/2014/main" val="20005"/>
                    </a:ext>
                  </a:extLst>
                </a:gridCol>
                <a:gridCol w="649714">
                  <a:extLst>
                    <a:ext uri="{9D8B030D-6E8A-4147-A177-3AD203B41FA5}">
                      <a16:colId xmlns:a16="http://schemas.microsoft.com/office/drawing/2014/main" val="20006"/>
                    </a:ext>
                  </a:extLst>
                </a:gridCol>
                <a:gridCol w="742531">
                  <a:extLst>
                    <a:ext uri="{9D8B030D-6E8A-4147-A177-3AD203B41FA5}">
                      <a16:colId xmlns:a16="http://schemas.microsoft.com/office/drawing/2014/main" val="20007"/>
                    </a:ext>
                  </a:extLst>
                </a:gridCol>
                <a:gridCol w="278448">
                  <a:extLst>
                    <a:ext uri="{9D8B030D-6E8A-4147-A177-3AD203B41FA5}">
                      <a16:colId xmlns:a16="http://schemas.microsoft.com/office/drawing/2014/main" val="20008"/>
                    </a:ext>
                  </a:extLst>
                </a:gridCol>
                <a:gridCol w="649714">
                  <a:extLst>
                    <a:ext uri="{9D8B030D-6E8A-4147-A177-3AD203B41FA5}">
                      <a16:colId xmlns:a16="http://schemas.microsoft.com/office/drawing/2014/main" val="20009"/>
                    </a:ext>
                  </a:extLst>
                </a:gridCol>
                <a:gridCol w="649714">
                  <a:extLst>
                    <a:ext uri="{9D8B030D-6E8A-4147-A177-3AD203B41FA5}">
                      <a16:colId xmlns:a16="http://schemas.microsoft.com/office/drawing/2014/main" val="20010"/>
                    </a:ext>
                  </a:extLst>
                </a:gridCol>
                <a:gridCol w="278448">
                  <a:extLst>
                    <a:ext uri="{9D8B030D-6E8A-4147-A177-3AD203B41FA5}">
                      <a16:colId xmlns:a16="http://schemas.microsoft.com/office/drawing/2014/main" val="20011"/>
                    </a:ext>
                  </a:extLst>
                </a:gridCol>
                <a:gridCol w="742531">
                  <a:extLst>
                    <a:ext uri="{9D8B030D-6E8A-4147-A177-3AD203B41FA5}">
                      <a16:colId xmlns:a16="http://schemas.microsoft.com/office/drawing/2014/main" val="20012"/>
                    </a:ext>
                  </a:extLst>
                </a:gridCol>
                <a:gridCol w="649714">
                  <a:extLst>
                    <a:ext uri="{9D8B030D-6E8A-4147-A177-3AD203B41FA5}">
                      <a16:colId xmlns:a16="http://schemas.microsoft.com/office/drawing/2014/main" val="20013"/>
                    </a:ext>
                  </a:extLst>
                </a:gridCol>
              </a:tblGrid>
              <a:tr h="0">
                <a:tc>
                  <a:txBody>
                    <a:bodyPr/>
                    <a:lstStyle/>
                    <a:p>
                      <a:pPr marL="0" marR="0">
                        <a:spcBef>
                          <a:spcPts val="0"/>
                        </a:spcBef>
                        <a:spcAft>
                          <a:spcPts val="0"/>
                        </a:spcAft>
                      </a:pPr>
                      <a:r>
                        <a:rPr lang="en-US" sz="1600" dirty="0">
                          <a:effectLst/>
                          <a:latin typeface="Calibri"/>
                          <a:ea typeface="Calibri"/>
                          <a:cs typeface="Times New Roman"/>
                        </a:rPr>
                        <a:t>3.17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effectLst/>
                          <a:latin typeface="Calibri"/>
                          <a:ea typeface="Calibri"/>
                          <a:cs typeface="Times New Roman"/>
                        </a:rPr>
                        <a:t>.72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6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effectLst/>
                          <a:latin typeface="Calibri"/>
                          <a:ea typeface="Calibri"/>
                          <a:cs typeface="Times New Roman"/>
                        </a:rPr>
                        <a:t>8.37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effectLst/>
                          <a:latin typeface="Calibri"/>
                          <a:ea typeface="Calibri"/>
                          <a:cs typeface="Times New Roman"/>
                        </a:rPr>
                        <a:t>1.51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6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effectLst/>
                          <a:latin typeface="Calibri"/>
                          <a:ea typeface="Calibri"/>
                          <a:cs typeface="Times New Roman"/>
                        </a:rPr>
                        <a:t>13.34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effectLst/>
                          <a:latin typeface="Calibri"/>
                          <a:ea typeface="Calibri"/>
                          <a:cs typeface="Times New Roman"/>
                        </a:rPr>
                        <a:t>1.83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6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effectLst/>
                          <a:latin typeface="Calibri"/>
                          <a:ea typeface="Calibri"/>
                          <a:cs typeface="Times New Roman"/>
                        </a:rPr>
                        <a:t>29.45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effectLst/>
                          <a:latin typeface="Calibri"/>
                          <a:ea typeface="Calibri"/>
                          <a:cs typeface="Times New Roman"/>
                        </a:rPr>
                        <a:t>1.23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6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effectLst/>
                          <a:latin typeface="Calibri"/>
                          <a:ea typeface="Calibri"/>
                          <a:cs typeface="Times New Roman"/>
                        </a:rPr>
                        <a:t>43.92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effectLst/>
                          <a:latin typeface="Calibri"/>
                          <a:ea typeface="Calibri"/>
                          <a:cs typeface="Times New Roman"/>
                        </a:rPr>
                        <a:t>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gridSpan="2">
                  <a:txBody>
                    <a:bodyPr/>
                    <a:lstStyle/>
                    <a:p>
                      <a:pPr marL="0" marR="0" algn="ctr">
                        <a:spcBef>
                          <a:spcPts val="0"/>
                        </a:spcBef>
                        <a:spcAft>
                          <a:spcPts val="0"/>
                        </a:spcAft>
                      </a:pPr>
                      <a:r>
                        <a:rPr lang="en-US" sz="1600" dirty="0">
                          <a:effectLst/>
                          <a:latin typeface="Calibri"/>
                          <a:ea typeface="Calibri"/>
                          <a:cs typeface="Times New Roman"/>
                        </a:rPr>
                        <a:t>18 - 34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spcBef>
                          <a:spcPts val="0"/>
                        </a:spcBef>
                        <a:spcAft>
                          <a:spcPts val="0"/>
                        </a:spcAft>
                      </a:pPr>
                      <a:endParaRPr lang="en-US" sz="16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spcBef>
                          <a:spcPts val="0"/>
                        </a:spcBef>
                        <a:spcAft>
                          <a:spcPts val="0"/>
                        </a:spcAft>
                      </a:pPr>
                      <a:r>
                        <a:rPr lang="en-US" sz="1600" dirty="0">
                          <a:effectLst/>
                          <a:latin typeface="Calibri"/>
                          <a:ea typeface="Calibri"/>
                          <a:cs typeface="Times New Roman"/>
                        </a:rPr>
                        <a:t>35 - 54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spcBef>
                          <a:spcPts val="0"/>
                        </a:spcBef>
                        <a:spcAft>
                          <a:spcPts val="0"/>
                        </a:spcAft>
                      </a:pPr>
                      <a:endParaRPr lang="en-US" sz="16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spcBef>
                          <a:spcPts val="0"/>
                        </a:spcBef>
                        <a:spcAft>
                          <a:spcPts val="0"/>
                        </a:spcAft>
                      </a:pPr>
                      <a:r>
                        <a:rPr lang="en-US" sz="1600" dirty="0">
                          <a:effectLst/>
                          <a:latin typeface="Calibri"/>
                          <a:ea typeface="Calibri"/>
                          <a:cs typeface="Times New Roman"/>
                        </a:rPr>
                        <a:t>55- 64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spcBef>
                          <a:spcPts val="0"/>
                        </a:spcBef>
                        <a:spcAft>
                          <a:spcPts val="0"/>
                        </a:spcAft>
                      </a:pPr>
                      <a:endParaRPr lang="en-US" sz="16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spcBef>
                          <a:spcPts val="0"/>
                        </a:spcBef>
                        <a:spcAft>
                          <a:spcPts val="0"/>
                        </a:spcAft>
                      </a:pPr>
                      <a:r>
                        <a:rPr lang="en-US" sz="1600" dirty="0">
                          <a:effectLst/>
                          <a:latin typeface="Calibri"/>
                          <a:ea typeface="Calibri"/>
                          <a:cs typeface="Times New Roman"/>
                        </a:rPr>
                        <a:t>65 - 74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spcBef>
                          <a:spcPts val="0"/>
                        </a:spcBef>
                        <a:spcAft>
                          <a:spcPts val="0"/>
                        </a:spcAft>
                      </a:pPr>
                      <a:endParaRPr lang="en-US" sz="16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spcBef>
                          <a:spcPts val="0"/>
                        </a:spcBef>
                        <a:spcAft>
                          <a:spcPts val="0"/>
                        </a:spcAft>
                      </a:pPr>
                      <a:r>
                        <a:rPr lang="en-US" sz="1600" dirty="0">
                          <a:effectLst/>
                          <a:latin typeface="Calibri"/>
                          <a:ea typeface="Calibri"/>
                          <a:cs typeface="Times New Roman"/>
                        </a:rPr>
                        <a:t>75+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1"/>
                  </a:ext>
                </a:extLst>
              </a:tr>
            </a:tbl>
          </a:graphicData>
        </a:graphic>
      </p:graphicFrame>
      <p:sp>
        <p:nvSpPr>
          <p:cNvPr id="6" name="TextBox 5"/>
          <p:cNvSpPr txBox="1"/>
          <p:nvPr/>
        </p:nvSpPr>
        <p:spPr>
          <a:xfrm>
            <a:off x="8382000" y="5715000"/>
            <a:ext cx="1407886" cy="523220"/>
          </a:xfrm>
          <a:prstGeom prst="rect">
            <a:avLst/>
          </a:prstGeom>
          <a:noFill/>
        </p:spPr>
        <p:txBody>
          <a:bodyPr wrap="none" rtlCol="0">
            <a:spAutoFit/>
          </a:bodyPr>
          <a:lstStyle/>
          <a:p>
            <a:r>
              <a:rPr lang="en-US" sz="1400" dirty="0">
                <a:solidFill>
                  <a:srgbClr val="333333"/>
                </a:solidFill>
                <a:latin typeface="Proxima Nova Rg"/>
              </a:rPr>
              <a:t>Male = Blue</a:t>
            </a:r>
          </a:p>
          <a:p>
            <a:r>
              <a:rPr lang="en-US" sz="1400" dirty="0">
                <a:solidFill>
                  <a:srgbClr val="333333"/>
                </a:solidFill>
                <a:latin typeface="Proxima Nova Rg"/>
              </a:rPr>
              <a:t>Female = Black</a:t>
            </a:r>
          </a:p>
        </p:txBody>
      </p:sp>
      <p:sp>
        <p:nvSpPr>
          <p:cNvPr id="7" name="TextBox 6"/>
          <p:cNvSpPr txBox="1"/>
          <p:nvPr/>
        </p:nvSpPr>
        <p:spPr>
          <a:xfrm>
            <a:off x="2667000" y="5791201"/>
            <a:ext cx="2895600" cy="461665"/>
          </a:xfrm>
          <a:prstGeom prst="rect">
            <a:avLst/>
          </a:prstGeom>
          <a:noFill/>
        </p:spPr>
        <p:txBody>
          <a:bodyPr wrap="square" rtlCol="0">
            <a:spAutoFit/>
          </a:bodyPr>
          <a:lstStyle/>
          <a:p>
            <a:r>
              <a:rPr lang="en-US" sz="1200" u="sng" dirty="0">
                <a:hlinkClick r:id="rId4"/>
              </a:rPr>
              <a:t>www.bls.gov/news.release/vet.t04.htm#</a:t>
            </a:r>
            <a:endParaRPr lang="en-US" sz="1200" dirty="0"/>
          </a:p>
          <a:p>
            <a:endParaRPr lang="en-US" sz="1200" dirty="0"/>
          </a:p>
        </p:txBody>
      </p:sp>
      <p:pic>
        <p:nvPicPr>
          <p:cNvPr id="1026" name="Picture 2">
            <a:extLst>
              <a:ext uri="{FF2B5EF4-FFF2-40B4-BE49-F238E27FC236}">
                <a16:creationId xmlns:a16="http://schemas.microsoft.com/office/drawing/2014/main" id="{084B5A9C-CB4E-496E-8564-1EF992A736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5034" y="1282561"/>
            <a:ext cx="4854540" cy="3236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900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69816"/>
            <a:ext cx="5876385" cy="5504688"/>
          </a:xfrm>
        </p:spPr>
        <p:txBody>
          <a:bodyPr vert="horz" lIns="91440" tIns="45720" rIns="91440" bIns="45720" rtlCol="0" anchor="ctr">
            <a:normAutofit/>
          </a:bodyPr>
          <a:lstStyle/>
          <a:p>
            <a:pPr algn="ctr"/>
            <a:r>
              <a:rPr lang="en-US" sz="3200" b="1" kern="1200" dirty="0">
                <a:solidFill>
                  <a:srgbClr val="333333"/>
                </a:solidFill>
                <a:latin typeface="Proxima Nova Rg"/>
              </a:rPr>
              <a:t>The Military Spouse and Caregiver Talent Pool</a:t>
            </a:r>
          </a:p>
        </p:txBody>
      </p:sp>
      <p:sp>
        <p:nvSpPr>
          <p:cNvPr id="4" name="Slide Number Placeholder 3"/>
          <p:cNvSpPr>
            <a:spLocks noGrp="1"/>
          </p:cNvSpPr>
          <p:nvPr>
            <p:ph type="sldNum" sz="quarter" idx="4294967295"/>
          </p:nvPr>
        </p:nvSpPr>
        <p:spPr>
          <a:xfrm>
            <a:off x="8610600" y="6356350"/>
            <a:ext cx="2743200" cy="365125"/>
          </a:xfrm>
        </p:spPr>
        <p:txBody>
          <a:bodyPr vert="horz" lIns="91440" tIns="45720" rIns="91440" bIns="45720" rtlCol="0" anchor="ctr">
            <a:normAutofit/>
          </a:bodyPr>
          <a:lstStyle/>
          <a:p>
            <a:pPr>
              <a:spcAft>
                <a:spcPts val="600"/>
              </a:spcAft>
            </a:pPr>
            <a:fld id="{D7C40D7D-A211-42DA-BD10-8B425EE36B3E}" type="slidenum">
              <a:rPr lang="en-US" smtClean="0"/>
              <a:pPr>
                <a:spcAft>
                  <a:spcPts val="600"/>
                </a:spcAft>
              </a:pPr>
              <a:t>6</a:t>
            </a:fld>
            <a:endParaRPr lang="en-US"/>
          </a:p>
        </p:txBody>
      </p:sp>
      <p:graphicFrame>
        <p:nvGraphicFramePr>
          <p:cNvPr id="6" name="Content Placeholder 2">
            <a:extLst>
              <a:ext uri="{FF2B5EF4-FFF2-40B4-BE49-F238E27FC236}">
                <a16:creationId xmlns:a16="http://schemas.microsoft.com/office/drawing/2014/main" id="{3F02B4ED-8CD6-4AAA-BFEE-EA238820875B}"/>
              </a:ext>
            </a:extLst>
          </p:cNvPr>
          <p:cNvGraphicFramePr>
            <a:graphicFrameLocks noGrp="1"/>
          </p:cNvGraphicFramePr>
          <p:nvPr>
            <p:ph idx="4294967295"/>
            <p:extLst>
              <p:ext uri="{D42A27DB-BD31-4B8C-83A1-F6EECF244321}">
                <p14:modId xmlns:p14="http://schemas.microsoft.com/office/powerpoint/2010/main" val="883991212"/>
              </p:ext>
            </p:extLst>
          </p:nvPr>
        </p:nvGraphicFramePr>
        <p:xfrm>
          <a:off x="6099048" y="621792"/>
          <a:ext cx="525780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78368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19545" y="621792"/>
            <a:ext cx="5181503" cy="5504688"/>
          </a:xfrm>
        </p:spPr>
        <p:txBody>
          <a:bodyPr vert="horz" lIns="91440" tIns="45720" rIns="91440" bIns="45720" rtlCol="0" anchor="ctr">
            <a:normAutofit/>
          </a:bodyPr>
          <a:lstStyle/>
          <a:p>
            <a:r>
              <a:rPr lang="en-US" b="1" kern="1200" dirty="0">
                <a:solidFill>
                  <a:srgbClr val="333333"/>
                </a:solidFill>
                <a:latin typeface="Proxima Nova Rg"/>
              </a:rPr>
              <a:t>Impact of COVID-19 Pandemic on Veteran, Military Spouse Employment</a:t>
            </a:r>
          </a:p>
        </p:txBody>
      </p:sp>
      <p:sp>
        <p:nvSpPr>
          <p:cNvPr id="4" name="Slide Number Placeholder 3"/>
          <p:cNvSpPr>
            <a:spLocks noGrp="1"/>
          </p:cNvSpPr>
          <p:nvPr>
            <p:ph type="sldNum" sz="quarter" idx="4294967295"/>
          </p:nvPr>
        </p:nvSpPr>
        <p:spPr>
          <a:xfrm>
            <a:off x="8610600" y="6356350"/>
            <a:ext cx="2743200" cy="365125"/>
          </a:xfrm>
        </p:spPr>
        <p:txBody>
          <a:bodyPr vert="horz" lIns="91440" tIns="45720" rIns="91440" bIns="45720" rtlCol="0" anchor="ctr">
            <a:normAutofit/>
          </a:bodyPr>
          <a:lstStyle/>
          <a:p>
            <a:pPr>
              <a:spcAft>
                <a:spcPts val="600"/>
              </a:spcAft>
            </a:pPr>
            <a:fld id="{D7C40D7D-A211-42DA-BD10-8B425EE36B3E}" type="slidenum">
              <a:rPr lang="en-US" smtClean="0"/>
              <a:pPr>
                <a:spcAft>
                  <a:spcPts val="600"/>
                </a:spcAft>
              </a:pPr>
              <a:t>7</a:t>
            </a:fld>
            <a:endParaRPr lang="en-US"/>
          </a:p>
        </p:txBody>
      </p:sp>
      <p:graphicFrame>
        <p:nvGraphicFramePr>
          <p:cNvPr id="6" name="Content Placeholder 2">
            <a:extLst>
              <a:ext uri="{FF2B5EF4-FFF2-40B4-BE49-F238E27FC236}">
                <a16:creationId xmlns:a16="http://schemas.microsoft.com/office/drawing/2014/main" id="{FB1BFC8E-C8F9-42BB-AB9D-3F92FA1C008D}"/>
              </a:ext>
            </a:extLst>
          </p:cNvPr>
          <p:cNvGraphicFramePr>
            <a:graphicFrameLocks noGrp="1"/>
          </p:cNvGraphicFramePr>
          <p:nvPr>
            <p:ph idx="4294967295"/>
            <p:extLst>
              <p:ext uri="{D42A27DB-BD31-4B8C-83A1-F6EECF244321}">
                <p14:modId xmlns:p14="http://schemas.microsoft.com/office/powerpoint/2010/main" val="4080887556"/>
              </p:ext>
            </p:extLst>
          </p:nvPr>
        </p:nvGraphicFramePr>
        <p:xfrm>
          <a:off x="6099048" y="621792"/>
          <a:ext cx="525780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633494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8442" y="212892"/>
            <a:ext cx="10515600" cy="1325563"/>
          </a:xfrm>
        </p:spPr>
        <p:txBody>
          <a:bodyPr>
            <a:noAutofit/>
          </a:bodyPr>
          <a:lstStyle/>
          <a:p>
            <a:r>
              <a:rPr lang="en-US" sz="3200" b="1" dirty="0">
                <a:solidFill>
                  <a:srgbClr val="333333"/>
                </a:solidFill>
                <a:latin typeface="Proxima Nova Rg"/>
              </a:rPr>
              <a:t>Building the Business Case to Hire Veterans, </a:t>
            </a:r>
            <a:br>
              <a:rPr lang="en-US" sz="3200" b="1" dirty="0">
                <a:solidFill>
                  <a:srgbClr val="333333"/>
                </a:solidFill>
                <a:latin typeface="Proxima Nova Rg"/>
              </a:rPr>
            </a:br>
            <a:r>
              <a:rPr lang="en-US" sz="3200" b="1" dirty="0">
                <a:solidFill>
                  <a:srgbClr val="333333"/>
                </a:solidFill>
                <a:latin typeface="Proxima Nova Rg"/>
              </a:rPr>
              <a:t>Military Spouses, and Caregivers: </a:t>
            </a:r>
            <a:br>
              <a:rPr lang="en-US" sz="3200" b="1" dirty="0">
                <a:solidFill>
                  <a:srgbClr val="333333"/>
                </a:solidFill>
                <a:latin typeface="Proxima Nova Rg"/>
              </a:rPr>
            </a:br>
            <a:r>
              <a:rPr lang="en-US" sz="3200" b="1" dirty="0">
                <a:solidFill>
                  <a:srgbClr val="333333"/>
                </a:solidFill>
                <a:latin typeface="Proxima Nova Rg"/>
              </a:rPr>
              <a:t>What is a Business Case?</a:t>
            </a:r>
          </a:p>
        </p:txBody>
      </p:sp>
      <p:sp>
        <p:nvSpPr>
          <p:cNvPr id="3" name="Content Placeholder 2"/>
          <p:cNvSpPr>
            <a:spLocks noGrp="1"/>
          </p:cNvSpPr>
          <p:nvPr>
            <p:ph idx="4294967295"/>
          </p:nvPr>
        </p:nvSpPr>
        <p:spPr>
          <a:xfrm>
            <a:off x="336884" y="1794960"/>
            <a:ext cx="7459579" cy="4351338"/>
          </a:xfrm>
        </p:spPr>
        <p:txBody>
          <a:bodyPr>
            <a:normAutofit/>
          </a:bodyPr>
          <a:lstStyle/>
          <a:p>
            <a:pPr marL="0" indent="0">
              <a:buNone/>
            </a:pPr>
            <a:r>
              <a:rPr lang="en-US" sz="2400" dirty="0">
                <a:solidFill>
                  <a:srgbClr val="333333"/>
                </a:solidFill>
                <a:latin typeface="Proxima Nova Rg"/>
              </a:rPr>
              <a:t>A business case is the rationale for why a project or undertaking is likely to create a business advantage.</a:t>
            </a:r>
          </a:p>
          <a:p>
            <a:pPr lvl="0"/>
            <a:r>
              <a:rPr lang="en-US" sz="2400" dirty="0">
                <a:solidFill>
                  <a:srgbClr val="333333"/>
                </a:solidFill>
                <a:latin typeface="Proxima Nova Rg"/>
              </a:rPr>
              <a:t>It can determine whether a particular venture succeeds or fails.</a:t>
            </a:r>
          </a:p>
          <a:p>
            <a:pPr lvl="0"/>
            <a:r>
              <a:rPr lang="en-US" sz="2400" dirty="0">
                <a:solidFill>
                  <a:srgbClr val="333333"/>
                </a:solidFill>
                <a:latin typeface="Proxima Nova Rg"/>
              </a:rPr>
              <a:t>Good ideas may never materialize if there is no one who can effectively champion their cause or describe the likely return on investment. </a:t>
            </a:r>
          </a:p>
          <a:p>
            <a:pPr marL="0" indent="0" algn="r">
              <a:buNone/>
            </a:pPr>
            <a:endParaRPr lang="en-US" sz="2400" dirty="0">
              <a:solidFill>
                <a:srgbClr val="333333"/>
              </a:solidFill>
              <a:latin typeface="Proxima Nova Rg"/>
            </a:endParaRPr>
          </a:p>
        </p:txBody>
      </p:sp>
      <p:sp>
        <p:nvSpPr>
          <p:cNvPr id="4" name="Slide Number Placeholder 3"/>
          <p:cNvSpPr>
            <a:spLocks noGrp="1"/>
          </p:cNvSpPr>
          <p:nvPr>
            <p:ph type="sldNum" sz="quarter" idx="4294967295"/>
          </p:nvPr>
        </p:nvSpPr>
        <p:spPr>
          <a:xfrm>
            <a:off x="9448800" y="6356350"/>
            <a:ext cx="2743200" cy="365125"/>
          </a:xfrm>
        </p:spPr>
        <p:txBody>
          <a:bodyPr/>
          <a:lstStyle/>
          <a:p>
            <a:fld id="{D7C40D7D-A211-42DA-BD10-8B425EE36B3E}" type="slidenum">
              <a:rPr lang="en-US" smtClean="0"/>
              <a:t>8</a:t>
            </a:fld>
            <a:endParaRPr lang="en-US"/>
          </a:p>
        </p:txBody>
      </p:sp>
    </p:spTree>
    <p:extLst>
      <p:ext uri="{BB962C8B-B14F-4D97-AF65-F5344CB8AC3E}">
        <p14:creationId xmlns:p14="http://schemas.microsoft.com/office/powerpoint/2010/main" val="3364477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4360" y="132348"/>
            <a:ext cx="5181503" cy="5504688"/>
          </a:xfrm>
        </p:spPr>
        <p:txBody>
          <a:bodyPr vert="horz" lIns="91440" tIns="45720" rIns="91440" bIns="45720" rtlCol="0" anchor="ctr">
            <a:normAutofit/>
          </a:bodyPr>
          <a:lstStyle/>
          <a:p>
            <a:r>
              <a:rPr lang="en-US" sz="3200" b="1" kern="1200" dirty="0">
                <a:solidFill>
                  <a:srgbClr val="333333"/>
                </a:solidFill>
                <a:latin typeface="Proxima Nova Rg"/>
              </a:rPr>
              <a:t>Building the Business Case to Hire Veterans, </a:t>
            </a:r>
            <a:br>
              <a:rPr lang="en-US" sz="3200" b="1" kern="1200" dirty="0">
                <a:solidFill>
                  <a:srgbClr val="333333"/>
                </a:solidFill>
                <a:latin typeface="Proxima Nova Rg"/>
              </a:rPr>
            </a:br>
            <a:r>
              <a:rPr lang="en-US" sz="3200" b="1" kern="1200" dirty="0">
                <a:solidFill>
                  <a:srgbClr val="333333"/>
                </a:solidFill>
                <a:latin typeface="Proxima Nova Rg"/>
              </a:rPr>
              <a:t>Military Spouses, and Caregivers: </a:t>
            </a:r>
            <a:br>
              <a:rPr lang="en-US" sz="3200" b="1" kern="1200" dirty="0">
                <a:solidFill>
                  <a:srgbClr val="333333"/>
                </a:solidFill>
                <a:latin typeface="Proxima Nova Rg"/>
              </a:rPr>
            </a:br>
            <a:br>
              <a:rPr lang="en-US" sz="3200" kern="1200" dirty="0">
                <a:solidFill>
                  <a:srgbClr val="333333"/>
                </a:solidFill>
                <a:latin typeface="Proxima Nova Rg"/>
              </a:rPr>
            </a:br>
            <a:br>
              <a:rPr lang="en-US" sz="3200" dirty="0">
                <a:solidFill>
                  <a:srgbClr val="333333"/>
                </a:solidFill>
                <a:latin typeface="Proxima Nova Rg"/>
              </a:rPr>
            </a:br>
            <a:r>
              <a:rPr lang="en-US" sz="3200" kern="1200" dirty="0">
                <a:solidFill>
                  <a:srgbClr val="333333"/>
                </a:solidFill>
                <a:latin typeface="Proxima Nova Rg"/>
              </a:rPr>
              <a:t>An Organization Has a Competitive Advantage When It Is…</a:t>
            </a:r>
          </a:p>
        </p:txBody>
      </p:sp>
      <p:sp>
        <p:nvSpPr>
          <p:cNvPr id="4" name="Slide Number Placeholder 3"/>
          <p:cNvSpPr>
            <a:spLocks noGrp="1"/>
          </p:cNvSpPr>
          <p:nvPr>
            <p:ph type="sldNum" sz="quarter" idx="4294967295"/>
          </p:nvPr>
        </p:nvSpPr>
        <p:spPr>
          <a:xfrm>
            <a:off x="8610600" y="6356350"/>
            <a:ext cx="2743200" cy="365125"/>
          </a:xfrm>
        </p:spPr>
        <p:txBody>
          <a:bodyPr vert="horz" lIns="91440" tIns="45720" rIns="91440" bIns="45720" rtlCol="0" anchor="ctr">
            <a:normAutofit/>
          </a:bodyPr>
          <a:lstStyle/>
          <a:p>
            <a:pPr>
              <a:spcAft>
                <a:spcPts val="600"/>
              </a:spcAft>
            </a:pPr>
            <a:fld id="{D7C40D7D-A211-42DA-BD10-8B425EE36B3E}" type="slidenum">
              <a:rPr lang="en-US" smtClean="0"/>
              <a:pPr>
                <a:spcAft>
                  <a:spcPts val="600"/>
                </a:spcAft>
              </a:pPr>
              <a:t>9</a:t>
            </a:fld>
            <a:endParaRPr lang="en-US"/>
          </a:p>
        </p:txBody>
      </p:sp>
      <p:graphicFrame>
        <p:nvGraphicFramePr>
          <p:cNvPr id="6" name="Content Placeholder 2">
            <a:extLst>
              <a:ext uri="{FF2B5EF4-FFF2-40B4-BE49-F238E27FC236}">
                <a16:creationId xmlns:a16="http://schemas.microsoft.com/office/drawing/2014/main" id="{79463AF6-1599-495E-9771-7E1A6680D746}"/>
              </a:ext>
            </a:extLst>
          </p:cNvPr>
          <p:cNvGraphicFramePr>
            <a:graphicFrameLocks noGrp="1"/>
          </p:cNvGraphicFramePr>
          <p:nvPr>
            <p:ph idx="4294967295"/>
            <p:extLst>
              <p:ext uri="{D42A27DB-BD31-4B8C-83A1-F6EECF244321}">
                <p14:modId xmlns:p14="http://schemas.microsoft.com/office/powerpoint/2010/main" val="2280503012"/>
              </p:ext>
            </p:extLst>
          </p:nvPr>
        </p:nvGraphicFramePr>
        <p:xfrm>
          <a:off x="6099048" y="621792"/>
          <a:ext cx="525780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204441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Image" ma:contentTypeID="0x0101009148F5A04DDD49CBA7127AADA5FB792B00AADE34325A8B49CDA8BB4DB53328F21400C0438715331DBC4082C64F6BD2183A4E" ma:contentTypeVersion="1" ma:contentTypeDescription="Upload an image." ma:contentTypeScope="" ma:versionID="b15eaa388374130c9b6cd4a4ce2c6e9e">
  <xsd:schema xmlns:xsd="http://www.w3.org/2001/XMLSchema" xmlns:xs="http://www.w3.org/2001/XMLSchema" xmlns:p="http://schemas.microsoft.com/office/2006/metadata/properties" xmlns:ns1="http://schemas.microsoft.com/sharepoint/v3" xmlns:ns2="AA370118-D2E1-4D8F-97C9-9BCBCF1E019F" xmlns:ns3="http://schemas.microsoft.com/sharepoint/v3/fields" targetNamespace="http://schemas.microsoft.com/office/2006/metadata/properties" ma:root="true" ma:fieldsID="a3ce0f110edd70a0437e7e9372e78c68" ns1:_="" ns2:_="" ns3:_="">
    <xsd:import namespace="http://schemas.microsoft.com/sharepoint/v3"/>
    <xsd:import namespace="AA370118-D2E1-4D8F-97C9-9BCBCF1E019F"/>
    <xsd:import namespace="http://schemas.microsoft.com/sharepoint/v3/fields"/>
    <xsd:element name="properties">
      <xsd:complexType>
        <xsd:sequence>
          <xsd:element name="documentManagement">
            <xsd:complexType>
              <xsd:all>
                <xsd:element ref="ns1:FileRef" minOccurs="0"/>
                <xsd:element ref="ns1:File_x0020_Type" minOccurs="0"/>
                <xsd:element ref="ns1:HTML_x0020_File_x0020_Type" minOccurs="0"/>
                <xsd:element ref="ns1:FSObjType" minOccurs="0"/>
                <xsd:element ref="ns2:ThumbnailExists" minOccurs="0"/>
                <xsd:element ref="ns2:PreviewExists" minOccurs="0"/>
                <xsd:element ref="ns2:ImageWidth" minOccurs="0"/>
                <xsd:element ref="ns2:ImageHeight" minOccurs="0"/>
                <xsd:element ref="ns2:ImageCreateDate" minOccurs="0"/>
                <xsd:element ref="ns3:wic_System_Copyright"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FileRef" ma:index="8" nillable="true" ma:displayName="URL Path" ma:hidden="true" ma:list="Docs" ma:internalName="FileRef" ma:readOnly="true" ma:showField="FullUrl">
      <xsd:simpleType>
        <xsd:restriction base="dms:Lookup"/>
      </xsd:simpleType>
    </xsd:element>
    <xsd:element name="File_x0020_Type" ma:index="9" nillable="true" ma:displayName="File Type" ma:hidden="true" ma:internalName="File_x0020_Type" ma:readOnly="true">
      <xsd:simpleType>
        <xsd:restriction base="dms:Text"/>
      </xsd:simpleType>
    </xsd:element>
    <xsd:element name="HTML_x0020_File_x0020_Type" ma:index="10" nillable="true" ma:displayName="HTML File Type" ma:hidden="true" ma:internalName="HTML_x0020_File_x0020_Type" ma:readOnly="true">
      <xsd:simpleType>
        <xsd:restriction base="dms:Text"/>
      </xsd:simpleType>
    </xsd:element>
    <xsd:element name="FSObjType" ma:index="11" nillable="true" ma:displayName="Item Type" ma:hidden="true" ma:list="Docs" ma:internalName="FSObjType" ma:readOnly="true" ma:showField="FSType">
      <xsd:simpleType>
        <xsd:restriction base="dms:Lookup"/>
      </xsd:simpleType>
    </xsd:element>
    <xsd:element name="PublishingStartDate" ma:index="27" nillable="true" ma:displayName="Scheduling Start Date" ma:description="" ma:hidden="true" ma:internalName="PublishingStartDate">
      <xsd:simpleType>
        <xsd:restriction base="dms:Unknown"/>
      </xsd:simpleType>
    </xsd:element>
    <xsd:element name="PublishingExpirationDate" ma:index="28"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A370118-D2E1-4D8F-97C9-9BCBCF1E019F" elementFormDefault="qualified">
    <xsd:import namespace="http://schemas.microsoft.com/office/2006/documentManagement/types"/>
    <xsd:import namespace="http://schemas.microsoft.com/office/infopath/2007/PartnerControls"/>
    <xsd:element name="ThumbnailExists" ma:index="18" nillable="true" ma:displayName="Thumbnail Exists" ma:default="FALSE" ma:hidden="true" ma:internalName="ThumbnailExists" ma:readOnly="true">
      <xsd:simpleType>
        <xsd:restriction base="dms:Boolean"/>
      </xsd:simpleType>
    </xsd:element>
    <xsd:element name="PreviewExists" ma:index="19" nillable="true" ma:displayName="Preview Exists" ma:default="FALSE" ma:hidden="true" ma:internalName="PreviewExists" ma:readOnly="true">
      <xsd:simpleType>
        <xsd:restriction base="dms:Boolean"/>
      </xsd:simpleType>
    </xsd:element>
    <xsd:element name="ImageWidth" ma:index="20" nillable="true" ma:displayName="Width" ma:internalName="ImageWidth" ma:readOnly="true">
      <xsd:simpleType>
        <xsd:restriction base="dms:Unknown"/>
      </xsd:simpleType>
    </xsd:element>
    <xsd:element name="ImageHeight" ma:index="22" nillable="true" ma:displayName="Height" ma:internalName="ImageHeight" ma:readOnly="true">
      <xsd:simpleType>
        <xsd:restriction base="dms:Unknown"/>
      </xsd:simpleType>
    </xsd:element>
    <xsd:element name="ImageCreateDate" ma:index="25" nillable="true" ma:displayName="Date Picture Taken" ma:format="DateTime" ma:hidden="true" ma:internalName="ImageCreat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wic_System_Copyright" ma:index="26" nillable="true" ma:displayName="Copyright" ma:internalName="wic_System_Copyright">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24"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ma:index="23" ma:displayName="Comments"/>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wic_System_Copyright xmlns="http://schemas.microsoft.com/sharepoint/v3/fields" xsi:nil="true"/>
    <ImageCreateDate xmlns="AA370118-D2E1-4D8F-97C9-9BCBCF1E019F" xsi:nil="true"/>
  </documentManagement>
</p:properties>
</file>

<file path=customXml/itemProps1.xml><?xml version="1.0" encoding="utf-8"?>
<ds:datastoreItem xmlns:ds="http://schemas.openxmlformats.org/officeDocument/2006/customXml" ds:itemID="{E0CA88C4-4107-4D41-867B-F1764084730A}"/>
</file>

<file path=customXml/itemProps2.xml><?xml version="1.0" encoding="utf-8"?>
<ds:datastoreItem xmlns:ds="http://schemas.openxmlformats.org/officeDocument/2006/customXml" ds:itemID="{9610C38C-CF03-4997-80BA-A9FB5C3524A1}">
  <ds:schemaRefs>
    <ds:schemaRef ds:uri="http://schemas.microsoft.com/sharepoint/v3/contenttype/forms"/>
  </ds:schemaRefs>
</ds:datastoreItem>
</file>

<file path=customXml/itemProps3.xml><?xml version="1.0" encoding="utf-8"?>
<ds:datastoreItem xmlns:ds="http://schemas.openxmlformats.org/officeDocument/2006/customXml" ds:itemID="{36DC9BA2-9024-414C-971E-35E5661B42E8}">
  <ds:schemaRefs>
    <ds:schemaRef ds:uri="http://schemas.microsoft.com/office/2006/metadata/properties"/>
    <ds:schemaRef ds:uri="http://schemas.microsoft.com/office/infopath/2007/PartnerControls"/>
    <ds:schemaRef ds:uri="76392FCA-ADD3-4001-90E2-FC62FF7653CB"/>
    <ds:schemaRef ds:uri="http://schemas.microsoft.com/sharepoint/v3"/>
    <ds:schemaRef ds:uri="http://schemas.microsoft.com/sharepoint/v3/fields"/>
  </ds:schemaRefs>
</ds:datastoreItem>
</file>

<file path=docProps/app.xml><?xml version="1.0" encoding="utf-8"?>
<Properties xmlns="http://schemas.openxmlformats.org/officeDocument/2006/extended-properties" xmlns:vt="http://schemas.openxmlformats.org/officeDocument/2006/docPropsVTypes">
  <TotalTime>1258</TotalTime>
  <Words>8643</Words>
  <Application>Microsoft Office PowerPoint</Application>
  <PresentationFormat>Widescreen</PresentationFormat>
  <Paragraphs>834</Paragraphs>
  <Slides>44</Slides>
  <Notes>44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Arial</vt:lpstr>
      <vt:lpstr>Calibri</vt:lpstr>
      <vt:lpstr>Calibri Light</vt:lpstr>
      <vt:lpstr>Proxima Nova Extrabold</vt:lpstr>
      <vt:lpstr>Proxima Nova Light</vt:lpstr>
      <vt:lpstr>Proxima Nova Rg</vt:lpstr>
      <vt:lpstr>Office Theme</vt:lpstr>
      <vt:lpstr>PowerPoint Presentation</vt:lpstr>
      <vt:lpstr>PowerPoint Presentation</vt:lpstr>
      <vt:lpstr>Why We Are Here</vt:lpstr>
      <vt:lpstr>The Veteran Talent Pool</vt:lpstr>
      <vt:lpstr>The Veteran Talent Pool</vt:lpstr>
      <vt:lpstr>The Military Spouse and Caregiver Talent Pool</vt:lpstr>
      <vt:lpstr>Impact of COVID-19 Pandemic on Veteran, Military Spouse Employment</vt:lpstr>
      <vt:lpstr>Building the Business Case to Hire Veterans,  Military Spouses, and Caregivers:  What is a Business Case?</vt:lpstr>
      <vt:lpstr>Building the Business Case to Hire Veterans,  Military Spouses, and Caregivers:    An Organization Has a Competitive Advantage When It Is…</vt:lpstr>
      <vt:lpstr>Building the Business Case to Hire Veterans, Military Spouses, and Caregivers: Fit to DEI </vt:lpstr>
      <vt:lpstr>Building the Business Case to Hire Veterans,  Military Spouses, and Caregivers: Your Role</vt:lpstr>
      <vt:lpstr>VETERANS AND MILITARY SPOUSES FACE CHALLENGES, BUT THEY ALSO HAVE IN-DEMAND SKILLS</vt:lpstr>
      <vt:lpstr>Building the Business Case to Hire Veterans, Military Spouses, and Caregivers  </vt:lpstr>
      <vt:lpstr>Building the Business Case to Hire Veterans, Military Spouses, and Caregivers: Benefits of Hiring Military Spouses and Caregivers</vt:lpstr>
      <vt:lpstr>PowerPoint Presentation</vt:lpstr>
      <vt:lpstr>Getting Started: Obstacles</vt:lpstr>
      <vt:lpstr>Getting Started: Obstacles</vt:lpstr>
      <vt:lpstr>Getting Started: Obstacles</vt:lpstr>
      <vt:lpstr>Getting Started: Obstacles</vt:lpstr>
      <vt:lpstr>Getting Started: Obstacles</vt:lpstr>
      <vt:lpstr>SHRM Foundation’s Veterans Employment Initiative</vt:lpstr>
      <vt:lpstr>5 Stage Employee Life Cycle</vt:lpstr>
      <vt:lpstr>CONSIDER YOUR WHY: WHY DO YOU WANT TO HIRE VETERANS OR MILITARY SPOUSES?</vt:lpstr>
      <vt:lpstr>WHY WOULD VETERANS WANT TO WORK AT YOUR BUSINESS?</vt:lpstr>
      <vt:lpstr>Employee Life Cycle: Employer Readiness</vt:lpstr>
      <vt:lpstr>Employee Lifecycle: Talent Acquisition</vt:lpstr>
      <vt:lpstr>Employee Life Cycle: Talent Acquisition</vt:lpstr>
      <vt:lpstr>Employee Life Cycle: Talent Acquisition</vt:lpstr>
      <vt:lpstr>Employee Life Cycle : Talent Acquisition</vt:lpstr>
      <vt:lpstr>STAGE 3: ONBOARDING</vt:lpstr>
      <vt:lpstr>Employee Life Cycle: Talent Onboarding</vt:lpstr>
      <vt:lpstr>BEST PRACTICES FOR ALL: ONBOARDING</vt:lpstr>
      <vt:lpstr>STAGE 4: TALENT DEVELOPMENT</vt:lpstr>
      <vt:lpstr>STAGE 5: TALENT MOBILITY</vt:lpstr>
      <vt:lpstr>VIABILITY CHECK-UP</vt:lpstr>
      <vt:lpstr>SHRM FOUNDATION RESOURCES</vt:lpstr>
      <vt:lpstr>CLOSING</vt:lpstr>
      <vt:lpstr>Resources</vt:lpstr>
      <vt:lpstr>References</vt:lpstr>
      <vt:lpstr>References</vt:lpstr>
      <vt:lpstr>References</vt:lpstr>
      <vt:lpstr>References</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Lozano, Daniel (Contractor)</dc:creator>
  <cp:keywords/>
  <dc:description/>
  <cp:lastModifiedBy>Kohm, Elizabeth</cp:lastModifiedBy>
  <cp:revision>235</cp:revision>
  <dcterms:created xsi:type="dcterms:W3CDTF">2021-01-25T22:09:38Z</dcterms:created>
  <dcterms:modified xsi:type="dcterms:W3CDTF">2021-09-21T14:25:04Z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0x0101009148F5A04DDD49CBA7127AADA5FB792B00AADE34325A8B49CDA8BB4DB53328F21400C0438715331DBC4082C64F6BD2183A4E</vt:lpwstr>
  </property>
</Properties>
</file>