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709" r:id="rId5"/>
    <p:sldMasterId id="2147483674" r:id="rId6"/>
    <p:sldMasterId id="2147483682" r:id="rId7"/>
    <p:sldMasterId id="2147483686" r:id="rId8"/>
    <p:sldMasterId id="2147483697" r:id="rId9"/>
    <p:sldMasterId id="2147483712" r:id="rId10"/>
  </p:sldMasterIdLst>
  <p:notesMasterIdLst>
    <p:notesMasterId r:id="rId18"/>
  </p:notesMasterIdLst>
  <p:sldIdLst>
    <p:sldId id="387" r:id="rId11"/>
    <p:sldId id="384" r:id="rId12"/>
    <p:sldId id="385" r:id="rId13"/>
    <p:sldId id="388" r:id="rId14"/>
    <p:sldId id="386" r:id="rId15"/>
    <p:sldId id="389" r:id="rId16"/>
    <p:sldId id="3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10" Type="http://schemas.openxmlformats.org/officeDocument/2006/relationships/slideMaster" Target="slideMasters/slideMaster7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319BD-0699-1F40-ABC3-5018DBF1BDFA}" type="datetimeFigureOut">
              <a:rPr lang="en-US" smtClean="0"/>
              <a:t>7/16/24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C17F0-ADED-3B4A-8EE1-C7A8704B5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20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C17F0-ADED-3B4A-8EE1-C7A8704B54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52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C17F0-ADED-3B4A-8EE1-C7A8704B54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22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background with a blue circle&#10;&#10;Description automatically generated with medium confidence">
            <a:extLst>
              <a:ext uri="{FF2B5EF4-FFF2-40B4-BE49-F238E27FC236}">
                <a16:creationId xmlns:a16="http://schemas.microsoft.com/office/drawing/2014/main" id="{CA8293CF-35C7-95A3-8ADB-24D2EB9ED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C1D251-B41D-3A2A-0DF7-446233B11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1897700"/>
            <a:ext cx="8994912" cy="3062600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ADCC1-0741-B417-0704-C571110A9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8544" y="5327650"/>
            <a:ext cx="8994912" cy="407988"/>
          </a:xfrm>
        </p:spPr>
        <p:txBody>
          <a:bodyPr>
            <a:noAutofit/>
          </a:bodyPr>
          <a:lstStyle>
            <a:lvl1pPr marL="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72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background&#10;&#10;Description automatically generated with medium confidence">
            <a:extLst>
              <a:ext uri="{FF2B5EF4-FFF2-40B4-BE49-F238E27FC236}">
                <a16:creationId xmlns:a16="http://schemas.microsoft.com/office/drawing/2014/main" id="{33BFAA39-D2F0-92B7-67CD-789C453F8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" y="0"/>
            <a:ext cx="12189721" cy="6856718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0EE8DD8-8623-774F-87D1-CC031BC864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0618" y="534832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0B030E8-DC33-769A-8D58-62EA345166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618" y="2544581"/>
            <a:ext cx="8068405" cy="248920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98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wall with a curved yellow surface&#10;&#10;Description automatically generated with medium confidence">
            <a:extLst>
              <a:ext uri="{FF2B5EF4-FFF2-40B4-BE49-F238E27FC236}">
                <a16:creationId xmlns:a16="http://schemas.microsoft.com/office/drawing/2014/main" id="{26D0F3F1-B105-C699-F644-349955A933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C82CDC8-35A0-69A7-8F80-7B93780FDC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1897700"/>
            <a:ext cx="8994912" cy="3062600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3C0F5-AA50-6D2F-92EB-B072D795E8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8544" y="5327650"/>
            <a:ext cx="8994912" cy="407988"/>
          </a:xfrm>
        </p:spPr>
        <p:txBody>
          <a:bodyPr>
            <a:noAutofit/>
          </a:bodyPr>
          <a:lstStyle>
            <a:lvl1pPr marL="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7809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orange background&#10;&#10;Description automatically generated">
            <a:extLst>
              <a:ext uri="{FF2B5EF4-FFF2-40B4-BE49-F238E27FC236}">
                <a16:creationId xmlns:a16="http://schemas.microsoft.com/office/drawing/2014/main" id="{E728416A-D407-7AE8-EC53-792E08B00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40E245E-3987-09A4-01AE-F0C97DB640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0618" y="534832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B16E368-6362-D9A4-8EDB-3D18286DB0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618" y="3041531"/>
            <a:ext cx="8068405" cy="248920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355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orange background&#10;&#10;Description automatically generated">
            <a:extLst>
              <a:ext uri="{FF2B5EF4-FFF2-40B4-BE49-F238E27FC236}">
                <a16:creationId xmlns:a16="http://schemas.microsoft.com/office/drawing/2014/main" id="{052839FB-F914-8D4B-B50A-7049234B1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40E245E-3987-09A4-01AE-F0C97DB640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0618" y="534832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B16E368-6362-D9A4-8EDB-3D18286DB0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618" y="2544581"/>
            <a:ext cx="8068405" cy="248920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987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background with a yellow circle&#10;&#10;Description automatically generated">
            <a:extLst>
              <a:ext uri="{FF2B5EF4-FFF2-40B4-BE49-F238E27FC236}">
                <a16:creationId xmlns:a16="http://schemas.microsoft.com/office/drawing/2014/main" id="{9F2B192D-70C5-AB63-A05B-5079206935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D001B49-098D-E2CB-06EA-D039C9FD0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409" y="687232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992040A-50AE-679A-A9EB-9126B9E11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7409" y="2998383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BF47E8C-D5B1-6209-362C-A37687880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998383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16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background with a yellow circle&#10;&#10;Description automatically generated">
            <a:extLst>
              <a:ext uri="{FF2B5EF4-FFF2-40B4-BE49-F238E27FC236}">
                <a16:creationId xmlns:a16="http://schemas.microsoft.com/office/drawing/2014/main" id="{3A82B883-6D3C-A6A9-3827-CFA1B605F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D001B49-098D-E2CB-06EA-D039C9FD0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409" y="687232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992040A-50AE-679A-A9EB-9126B9E11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7409" y="2501433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BF47E8C-D5B1-6209-362C-A37687880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501433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775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aper&#10;&#10;Description automatically generated">
            <a:extLst>
              <a:ext uri="{FF2B5EF4-FFF2-40B4-BE49-F238E27FC236}">
                <a16:creationId xmlns:a16="http://schemas.microsoft.com/office/drawing/2014/main" id="{526E492B-CA88-D1B7-658B-BF71D7A4D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80" cy="6857989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742C692-880A-24FD-5719-4A8E8312A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1897700"/>
            <a:ext cx="8994912" cy="3062600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EEC0341-17A7-F5EF-A7DA-CD75FEF18F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8544" y="5327650"/>
            <a:ext cx="8994912" cy="407988"/>
          </a:xfrm>
        </p:spPr>
        <p:txBody>
          <a:bodyPr>
            <a:noAutofit/>
          </a:bodyPr>
          <a:lstStyle>
            <a:lvl1pPr marL="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6034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id="{6C4423C1-5354-AD6D-8EF8-5D16EC742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1A29A64-3BDE-D7D5-BA55-771732BDA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C94AD10-F0AA-96BA-D0B0-4FD69DBF42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3560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4E3CC2B-11B9-DAF6-58EF-4EE707E903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2151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3440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n orange background&#10;&#10;Description automatically generated">
            <a:extLst>
              <a:ext uri="{FF2B5EF4-FFF2-40B4-BE49-F238E27FC236}">
                <a16:creationId xmlns:a16="http://schemas.microsoft.com/office/drawing/2014/main" id="{F61FCD07-5103-B7FE-EF1F-69D487BA5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AF9A9DEB-CD99-5A24-191D-458CDA472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602" y="696622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A05CC2-2E4C-65F8-F57B-04CA4BB1B1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0651" y="3233057"/>
            <a:ext cx="8068405" cy="248920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824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and white background&#10;&#10;Description automatically generated">
            <a:extLst>
              <a:ext uri="{FF2B5EF4-FFF2-40B4-BE49-F238E27FC236}">
                <a16:creationId xmlns:a16="http://schemas.microsoft.com/office/drawing/2014/main" id="{1DB45AB4-2398-6E28-2769-41B229B32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189719" cy="6856717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82F20FB4-2A36-9CFF-EB17-EFE11076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1897700"/>
            <a:ext cx="8994912" cy="3062600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BDBD94D-5985-635D-FD09-CB7B593C4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8544" y="5327650"/>
            <a:ext cx="8994912" cy="407988"/>
          </a:xfrm>
        </p:spPr>
        <p:txBody>
          <a:bodyPr>
            <a:noAutofit/>
          </a:bodyPr>
          <a:lstStyle>
            <a:lvl1pPr marL="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78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9954C626-82CF-18B6-BEC9-D1D819E92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63AB8E-449E-E23D-AF88-91E58BEDDB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103" y="676346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98193-B82C-2BD5-9DE1-5716D85922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103" y="2900017"/>
            <a:ext cx="8068405" cy="248920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2774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background&#10;&#10;Description automatically generated">
            <a:extLst>
              <a:ext uri="{FF2B5EF4-FFF2-40B4-BE49-F238E27FC236}">
                <a16:creationId xmlns:a16="http://schemas.microsoft.com/office/drawing/2014/main" id="{BE9562DF-7B4C-2AB0-4884-985530894D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575A405-DBC7-99C6-D80B-7E0EFC2710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103" y="676346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C1F80D9-FD70-5896-ECCC-72B140F56F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8366" y="2900017"/>
            <a:ext cx="8068405" cy="248920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0171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white background&#10;&#10;Description automatically generated">
            <a:extLst>
              <a:ext uri="{FF2B5EF4-FFF2-40B4-BE49-F238E27FC236}">
                <a16:creationId xmlns:a16="http://schemas.microsoft.com/office/drawing/2014/main" id="{FBEA86F3-DE67-F3AC-8634-ABCF6C311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575A405-DBC7-99C6-D80B-7E0EFC2710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103" y="676346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C1F80D9-FD70-5896-ECCC-72B140F56F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8366" y="2403067"/>
            <a:ext cx="8068405" cy="248920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1515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wall&#10;&#10;Description automatically generated">
            <a:extLst>
              <a:ext uri="{FF2B5EF4-FFF2-40B4-BE49-F238E27FC236}">
                <a16:creationId xmlns:a16="http://schemas.microsoft.com/office/drawing/2014/main" id="{2653BCE6-BD2D-754A-9F55-89C64341F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80" cy="6857989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5150B76-B479-0003-A168-3449C99AD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FEBAE33-80A2-1467-C16B-325C2A118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3560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EE6977-0846-990D-6D31-B83A40E6D3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2151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186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all&#10;&#10;Description automatically generated">
            <a:extLst>
              <a:ext uri="{FF2B5EF4-FFF2-40B4-BE49-F238E27FC236}">
                <a16:creationId xmlns:a16="http://schemas.microsoft.com/office/drawing/2014/main" id="{F620C8BA-017E-173E-9820-E9A056DFE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80" cy="6857989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5150B76-B479-0003-A168-3449C99AD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FEBAE33-80A2-1467-C16B-325C2A118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3560" y="249054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EE6977-0846-990D-6D31-B83A40E6D3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2151" y="249054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4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id="{6C4423C1-5354-AD6D-8EF8-5D16EC742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1A29A64-3BDE-D7D5-BA55-771732BDA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C94AD10-F0AA-96BA-D0B0-4FD69DBF42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3560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4E3CC2B-11B9-DAF6-58EF-4EE707E903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2151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504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aper&#10;&#10;Description automatically generated">
            <a:extLst>
              <a:ext uri="{FF2B5EF4-FFF2-40B4-BE49-F238E27FC236}">
                <a16:creationId xmlns:a16="http://schemas.microsoft.com/office/drawing/2014/main" id="{9015AE8F-F932-51DA-4FA6-A2C50789A7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2C7B4B-91B8-09D6-0D74-BFAD065F6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5599" y="3237075"/>
            <a:ext cx="6400800" cy="26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EF0F1F89-FDAE-486E-854E-0B82CF40E8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207736"/>
            <a:ext cx="7772400" cy="284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67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orange line&#10;&#10;Description automatically generated">
            <a:extLst>
              <a:ext uri="{FF2B5EF4-FFF2-40B4-BE49-F238E27FC236}">
                <a16:creationId xmlns:a16="http://schemas.microsoft.com/office/drawing/2014/main" id="{13A41B6B-179E-8E64-4575-C3B00278E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9F6273-3843-2EE4-3510-C10C19536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8675" y="3429000"/>
            <a:ext cx="5943600" cy="1371600"/>
          </a:xfrm>
        </p:spPr>
        <p:txBody>
          <a:bodyPr>
            <a:no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en-US"/>
          </a:p>
        </p:txBody>
      </p:sp>
      <p:pic>
        <p:nvPicPr>
          <p:cNvPr id="5" name="Picture 4" descr="A red and black text&#10;&#10;Description automatically generated with medium confidence">
            <a:extLst>
              <a:ext uri="{FF2B5EF4-FFF2-40B4-BE49-F238E27FC236}">
                <a16:creationId xmlns:a16="http://schemas.microsoft.com/office/drawing/2014/main" id="{371FE145-995D-1DB0-7895-28652455C1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59" y="357227"/>
            <a:ext cx="7772400" cy="265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45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A69C4BC-58F8-F170-4D52-6FC7DBE1C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764976"/>
            <a:ext cx="8994912" cy="974372"/>
          </a:xfrm>
        </p:spPr>
        <p:txBody>
          <a:bodyPr>
            <a:noAutofit/>
          </a:bodyPr>
          <a:lstStyle>
            <a:lvl1pPr marL="0" indent="0" algn="ctr">
              <a:lnSpc>
                <a:spcPts val="6000"/>
              </a:lnSpc>
              <a:buNone/>
              <a:defRPr sz="48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2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23E05A00-A9D4-F658-2138-961DAAC68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C61C9F0-4973-2A2C-455F-21A57B39E7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7C716E6-333C-FD9D-4F5C-57F2D5A39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3560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824436F-312A-3245-2B1D-C262DB1DC3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2151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9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aper&#10;&#10;Description automatically generated">
            <a:extLst>
              <a:ext uri="{FF2B5EF4-FFF2-40B4-BE49-F238E27FC236}">
                <a16:creationId xmlns:a16="http://schemas.microsoft.com/office/drawing/2014/main" id="{9015AE8F-F932-51DA-4FA6-A2C50789A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2C7B4B-91B8-09D6-0D74-BFAD065F6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5599" y="3237075"/>
            <a:ext cx="6400800" cy="26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EF0F1F89-FDAE-486E-854E-0B82CF40E8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9799" y="207736"/>
            <a:ext cx="7772400" cy="284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3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orange line&#10;&#10;Description automatically generated">
            <a:extLst>
              <a:ext uri="{FF2B5EF4-FFF2-40B4-BE49-F238E27FC236}">
                <a16:creationId xmlns:a16="http://schemas.microsoft.com/office/drawing/2014/main" id="{13A41B6B-179E-8E64-4575-C3B00278E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9F6273-3843-2EE4-3510-C10C19536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8675" y="3429000"/>
            <a:ext cx="5943600" cy="1371600"/>
          </a:xfrm>
        </p:spPr>
        <p:txBody>
          <a:bodyPr>
            <a:no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en-US"/>
          </a:p>
        </p:txBody>
      </p:sp>
      <p:pic>
        <p:nvPicPr>
          <p:cNvPr id="5" name="Picture 4" descr="A red and black text&#10;&#10;Description automatically generated with medium confidence">
            <a:extLst>
              <a:ext uri="{FF2B5EF4-FFF2-40B4-BE49-F238E27FC236}">
                <a16:creationId xmlns:a16="http://schemas.microsoft.com/office/drawing/2014/main" id="{371FE145-995D-1DB0-7895-28652455C1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0259" y="357227"/>
            <a:ext cx="7772400" cy="265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7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wall with a rough surface&#10;&#10;Description automatically generated with medium confidence">
            <a:extLst>
              <a:ext uri="{FF2B5EF4-FFF2-40B4-BE49-F238E27FC236}">
                <a16:creationId xmlns:a16="http://schemas.microsoft.com/office/drawing/2014/main" id="{315B0428-3F03-4914-2705-7AAECEC4C1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5596D9-7397-6127-E279-E2BB3BF04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5490" y="412076"/>
            <a:ext cx="9649836" cy="2311669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>
              <a:lnSpc>
                <a:spcPts val="4200"/>
              </a:lnSpc>
            </a:pP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B8135-127A-A29B-C5BE-9AC333C1E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94025" y="4157663"/>
            <a:ext cx="7531100" cy="533400"/>
          </a:xfrm>
        </p:spPr>
        <p:txBody>
          <a:bodyPr>
            <a:noAutofit/>
          </a:bodyPr>
          <a:lstStyle>
            <a:lvl1pPr marL="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72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background&#10;&#10;Description automatically generated">
            <a:extLst>
              <a:ext uri="{FF2B5EF4-FFF2-40B4-BE49-F238E27FC236}">
                <a16:creationId xmlns:a16="http://schemas.microsoft.com/office/drawing/2014/main" id="{C0AFF938-A70B-B31E-CD03-3512EAD593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80" cy="6857989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A1BEF7C-51E5-9066-6169-DB49F36456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04D0906C-91E6-B5DD-D8DB-220CE81B5C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3560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C17EEC2F-AA1D-7D07-B417-F178104750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2151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023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background&#10;&#10;Description automatically generated">
            <a:extLst>
              <a:ext uri="{FF2B5EF4-FFF2-40B4-BE49-F238E27FC236}">
                <a16:creationId xmlns:a16="http://schemas.microsoft.com/office/drawing/2014/main" id="{DD92F193-15CB-B8C7-BD54-3CD44E345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80" cy="6857989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A1BEF7C-51E5-9066-6169-DB49F36456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04D0906C-91E6-B5DD-D8DB-220CE81B5C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3560" y="2480608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C17EEC2F-AA1D-7D07-B417-F178104750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2151" y="2480608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6663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background&#10;&#10;Description automatically generated with medium confidence">
            <a:extLst>
              <a:ext uri="{FF2B5EF4-FFF2-40B4-BE49-F238E27FC236}">
                <a16:creationId xmlns:a16="http://schemas.microsoft.com/office/drawing/2014/main" id="{553C36FE-9A79-F535-DC1C-BCFA90FEAB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0EE8DD8-8623-774F-87D1-CC031BC864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0618" y="534832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0B030E8-DC33-769A-8D58-62EA345166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618" y="3041531"/>
            <a:ext cx="8068405" cy="248920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97821-7FEC-8AAA-525C-AB8537E1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6036A-B237-1AEE-BC02-B7948A2EE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3AABD-ABD2-C154-B511-28601DAB3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75E6C9-5269-5640-B66B-B7317C79BCBB}" type="datetimeFigureOut">
              <a:rPr lang="en-US" smtClean="0"/>
              <a:t>7/16/24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F336D-2BC0-3E3F-6099-67870301D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1CB02-3347-561F-82B8-B745A73FF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CB97F5-4337-934E-ACB7-FA2E471C9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7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0C1C1C-2ED3-B1C0-81FF-D4E777C3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0F7D7-DF8F-0A9D-9756-599EC29C8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38317-1C7B-E2C8-FABA-3419369E9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1D856E-3F39-284E-8E18-2B911087C36B}" type="datetimeFigureOut">
              <a:rPr lang="en-US" smtClean="0"/>
              <a:t>7/16/24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D518C-60DB-DF1C-0D2A-C33AC561C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EEC61-CDE9-AE3C-CB36-77489EAD5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79AEA5-C8B1-AE43-8324-86B719D25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26D7C-121E-E65A-3540-94A2A96EB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AFC7F-384C-FE8C-1751-50AEE11C2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8DDD5-BB1F-D2D5-48EF-6FF78C501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66319-B5E3-F140-8864-C8A73181C172}" type="datetimeFigureOut">
              <a:rPr lang="en-US" smtClean="0"/>
              <a:t>7/16/24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3A501-BD5E-2B37-58CC-578A5B855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0A909-9094-6346-7247-B9FD2D601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FF2713-A81C-0241-9A90-F01C61A2F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5" r:id="rId2"/>
    <p:sldLayoutId id="2147483727" r:id="rId3"/>
    <p:sldLayoutId id="2147483680" r:id="rId4"/>
    <p:sldLayoutId id="214748372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5FC83-8160-405E-AB6F-1EB7C48A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44F1-F79B-155F-74DB-5F3A7CA62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03983-E455-19B5-3F41-4A27A1B20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EF8AF1-FBEC-AC44-9E1F-DB68BAF127A8}" type="datetimeFigureOut">
              <a:rPr lang="en-US" smtClean="0"/>
              <a:t>7/16/24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5E392-9B7B-F5B0-33B2-4F3823F86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5588D-D10A-7998-0157-496C38E15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97E0D9-29F7-8D44-9383-9C7CEFB01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8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29" r:id="rId3"/>
    <p:sldLayoutId id="2147483685" r:id="rId4"/>
    <p:sldLayoutId id="214748373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454135-F13B-C595-0CB8-A8FFF109D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16C4E-09DF-460F-734B-9A3596BBD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77C5B-0B1C-703A-407D-9D5BB7C79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099AFC-AE94-634D-946F-AA20A8EBB7B6}" type="datetimeFigureOut">
              <a:rPr lang="en-US" smtClean="0"/>
              <a:t>7/16/24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51AE3-5430-FBE8-9681-2884F01A3C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55C0C-47C8-2F2C-9EED-83993D5AB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4E0C54-5DDF-D44F-B9C6-5F951FD4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5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34792-90D6-0F14-073E-7B0D6D2FB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989F3-A103-4234-EC4A-6D7A00616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14578-9771-E10A-65A3-8FAC1BFCB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CB1B60-04AC-F243-BCAE-A20CE2983549}" type="datetimeFigureOut">
              <a:rPr lang="en-US" smtClean="0"/>
              <a:t>7/16/24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C814D-A821-B434-8A90-57C30702F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A7254-C856-B2FB-078F-74766D6A5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C54C3C-470D-5D48-8CAF-0A08500BF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5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31" r:id="rId3"/>
    <p:sldLayoutId id="2147483708" r:id="rId4"/>
    <p:sldLayoutId id="2147483732" r:id="rId5"/>
    <p:sldLayoutId id="2147483733" r:id="rId6"/>
    <p:sldLayoutId id="2147483734" r:id="rId7"/>
    <p:sldLayoutId id="214748373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8CFEE0-18C6-8757-3CE7-9B97CF5F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0488E-959C-B984-1E0E-8A59F0565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8DB7B-C6F1-6FB5-3675-6478F2194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10D748-D9DC-1447-808C-C131E366F086}" type="datetimeFigureOut">
              <a:rPr lang="en-US" smtClean="0"/>
              <a:t>7/16/24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CE6CC-8F41-E952-7EAC-D178D3491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1D227-B4AA-E8DF-6A71-08791D653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10704C-F24C-3E45-8C19-155AD174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9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E87BE3-C4B5-1885-F4FC-750E65E59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934" y="374665"/>
            <a:ext cx="9000757" cy="2037038"/>
          </a:xfrm>
        </p:spPr>
        <p:txBody>
          <a:bodyPr/>
          <a:lstStyle/>
          <a:p>
            <a:r>
              <a:rPr lang="en-US" sz="3000" dirty="0">
                <a:latin typeface="Georgia Pro Cond Black" panose="020F0502020204030204" pitchFamily="18" charset="0"/>
              </a:rPr>
              <a:t>Fireside Chat: Navigating the Global Talent Landscape with Bo Cooper &amp; </a:t>
            </a:r>
            <a:br>
              <a:rPr lang="en-US" sz="3000" dirty="0">
                <a:latin typeface="Georgia Pro Cond Black" panose="020F0502020204030204" pitchFamily="18" charset="0"/>
              </a:rPr>
            </a:br>
            <a:r>
              <a:rPr lang="en-US" sz="3000" dirty="0">
                <a:latin typeface="Georgia Pro Cond Black" panose="020F0502020204030204" pitchFamily="18" charset="0"/>
              </a:rPr>
              <a:t>Emily M. Dickens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A5AF5-B645-E6FF-FB2D-33DA5B2215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6199" y="4957193"/>
            <a:ext cx="3564743" cy="1348773"/>
          </a:xfrm>
        </p:spPr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effectLst/>
                <a:latin typeface="Georgia Pro Cond" panose="02040506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EMILY M. DICKENS</a:t>
            </a:r>
            <a:endParaRPr lang="en-US" sz="1800" b="1" kern="100" dirty="0">
              <a:effectLst/>
              <a:latin typeface="Georgia Pro Cond" panose="02040506050405020303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effectLst/>
                <a:latin typeface="Georgia Pro Cond" panose="02040506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Chief of Staff, Head of Government Affairs &amp; Corporate Secretary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Georgia Pro Cond" panose="02040506050405020303" pitchFamily="18" charset="0"/>
                <a:ea typeface="Aptos" panose="020B0004020202020204" pitchFamily="34" charset="0"/>
              </a:rPr>
              <a:t>SHRM</a:t>
            </a:r>
            <a:r>
              <a:rPr lang="en-US" dirty="0">
                <a:effectLst/>
                <a:latin typeface="Georgia Pro Cond" panose="02040506050405020303" pitchFamily="18" charset="0"/>
              </a:rPr>
              <a:t> </a:t>
            </a:r>
            <a:endParaRPr lang="en-US" dirty="0">
              <a:latin typeface="Georgia Pro Cond" panose="02040506050405020303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F18ED4-54F5-554E-C4B0-90590650A0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531448" y="7546266"/>
            <a:ext cx="6717440" cy="10178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erson in a white suit&#10;&#10;Description automatically generated">
            <a:extLst>
              <a:ext uri="{FF2B5EF4-FFF2-40B4-BE49-F238E27FC236}">
                <a16:creationId xmlns:a16="http://schemas.microsoft.com/office/drawing/2014/main" id="{F7ED54E4-3862-60B7-BCD5-07A4E052E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9" t="4831" r="11785" b="14714"/>
          <a:stretch/>
        </p:blipFill>
        <p:spPr>
          <a:xfrm>
            <a:off x="1905986" y="2216198"/>
            <a:ext cx="27432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3E809F1-FD38-0440-0A54-141E4B980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297" y="2658955"/>
            <a:ext cx="163518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63BC985-74DB-C203-3B7C-A7B4911D56E6}"/>
              </a:ext>
            </a:extLst>
          </p:cNvPr>
          <p:cNvSpPr txBox="1">
            <a:spLocks/>
          </p:cNvSpPr>
          <p:nvPr/>
        </p:nvSpPr>
        <p:spPr>
          <a:xfrm>
            <a:off x="5975948" y="4957193"/>
            <a:ext cx="3564743" cy="1348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effectLst/>
                <a:latin typeface="Georgia Pro Cond" panose="02040506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BO COOPER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latin typeface="Georgia Pro Cond" panose="02040506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Partner</a:t>
            </a:r>
            <a:endParaRPr lang="en-US" sz="1800" kern="100" dirty="0">
              <a:latin typeface="Georgia Pro Cond" panose="02040506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Georgia Pro Cond" panose="02040506050405020303" pitchFamily="18" charset="0"/>
                <a:ea typeface="Aptos" panose="020B0004020202020204" pitchFamily="34" charset="0"/>
              </a:rPr>
              <a:t>Fragomen</a:t>
            </a:r>
            <a:endParaRPr lang="en-US" dirty="0">
              <a:latin typeface="Georgia Pro Cond" panose="02040506050405020303" pitchFamily="18" charset="0"/>
            </a:endParaRPr>
          </a:p>
        </p:txBody>
      </p:sp>
      <p:pic>
        <p:nvPicPr>
          <p:cNvPr id="9" name="Picture 8" descr="A person in a suit and tie&#10;&#10;Description automatically generated">
            <a:extLst>
              <a:ext uri="{FF2B5EF4-FFF2-40B4-BE49-F238E27FC236}">
                <a16:creationId xmlns:a16="http://schemas.microsoft.com/office/drawing/2014/main" id="{8A7A3F9B-994F-C8D7-D05D-35C2340B7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1" r="-4901" b="28770"/>
          <a:stretch/>
        </p:blipFill>
        <p:spPr>
          <a:xfrm>
            <a:off x="6279197" y="2213993"/>
            <a:ext cx="2750856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7527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F9923C-FF70-1700-CA4F-B84F59062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836180"/>
          </a:xfrm>
        </p:spPr>
        <p:txBody>
          <a:bodyPr/>
          <a:lstStyle/>
          <a:p>
            <a:r>
              <a:rPr lang="en-US" dirty="0"/>
              <a:t>U.S. TALENT GAPS ARE PERSISTENT AND PERVASIVE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25B74-7795-2B88-616D-2585BD7B7F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3903" y="2184308"/>
            <a:ext cx="8104537" cy="2663825"/>
          </a:xfrm>
        </p:spPr>
        <p:txBody>
          <a:bodyPr/>
          <a:lstStyle/>
          <a:p>
            <a:pPr>
              <a:lnSpc>
                <a:spcPts val="3200"/>
              </a:lnSpc>
              <a:spcBef>
                <a:spcPts val="2400"/>
              </a:spcBef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46% of U.S. organizations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are experiencing workforce disruptions due to worker shortages</a:t>
            </a:r>
          </a:p>
          <a:p>
            <a:pPr>
              <a:lnSpc>
                <a:spcPts val="3200"/>
              </a:lnSpc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Critical industries like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healthcare (59%), manufacturing (58%)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education (57%)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are the most affected</a:t>
            </a:r>
          </a:p>
        </p:txBody>
      </p:sp>
      <p:pic>
        <p:nvPicPr>
          <p:cNvPr id="4" name="Picture 3" descr="A black background with a white dot&#10;&#10;Description automatically generated">
            <a:extLst>
              <a:ext uri="{FF2B5EF4-FFF2-40B4-BE49-F238E27FC236}">
                <a16:creationId xmlns:a16="http://schemas.microsoft.com/office/drawing/2014/main" id="{78097B94-31DC-7653-474A-9172E1902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6" y="4148786"/>
            <a:ext cx="1909109" cy="19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4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F9923C-FF70-1700-CA4F-B84F59062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786753"/>
          </a:xfrm>
        </p:spPr>
        <p:txBody>
          <a:bodyPr/>
          <a:lstStyle/>
          <a:p>
            <a:r>
              <a:rPr lang="en-US" dirty="0"/>
              <a:t>FOREIGN-BORN WORKERS CLOSE GAPS AND ADD VALUE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25B74-7795-2B88-616D-2585BD7B7F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3903" y="2184308"/>
            <a:ext cx="8104537" cy="2919033"/>
          </a:xfrm>
        </p:spPr>
        <p:txBody>
          <a:bodyPr/>
          <a:lstStyle/>
          <a:p>
            <a:pPr>
              <a:lnSpc>
                <a:spcPts val="3200"/>
              </a:lnSpc>
              <a:spcBef>
                <a:spcPts val="2400"/>
              </a:spcBef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65% of organizations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with a foreign-born talent strategy report it has been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somewhat (53%)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or     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very successful (12%)</a:t>
            </a:r>
          </a:p>
          <a:p>
            <a:pPr>
              <a:lnSpc>
                <a:spcPts val="3200"/>
              </a:lnSpc>
              <a:spcBef>
                <a:spcPts val="2400"/>
              </a:spcBef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73% of employers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agree that increased immigration encourages economic growth and U.S. competitiveness</a:t>
            </a:r>
          </a:p>
        </p:txBody>
      </p:sp>
      <p:pic>
        <p:nvPicPr>
          <p:cNvPr id="4" name="Picture 3" descr="A black background with a white dot&#10;&#10;Description automatically generated">
            <a:extLst>
              <a:ext uri="{FF2B5EF4-FFF2-40B4-BE49-F238E27FC236}">
                <a16:creationId xmlns:a16="http://schemas.microsoft.com/office/drawing/2014/main" id="{10060101-4A42-509A-9546-A85B4D15C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6" y="4148786"/>
            <a:ext cx="1909109" cy="19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66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CF83F7-B251-295A-EAD0-6A853408BF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8195" y="1021311"/>
            <a:ext cx="7345016" cy="849531"/>
          </a:xfrm>
        </p:spPr>
        <p:txBody>
          <a:bodyPr/>
          <a:lstStyle/>
          <a:p>
            <a:r>
              <a:rPr lang="en-US" dirty="0"/>
              <a:t>HR RECRUITING DIFFICULTIES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A86C7-3644-2318-47CD-76A4EE2145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24649" y="2097087"/>
            <a:ext cx="6846594" cy="2663825"/>
          </a:xfrm>
        </p:spPr>
        <p:txBody>
          <a:bodyPr/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Over half (53%) 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 HR executives reported difficulties recruiting qualified domestic talent in the last </a:t>
            </a: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12 months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</a:p>
          <a:p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but only 21% 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 SHRM EN members said their organization has sought foreign talent to address this issue.</a:t>
            </a:r>
          </a:p>
          <a:p>
            <a:endParaRPr lang="en-US" dirty="0"/>
          </a:p>
        </p:txBody>
      </p:sp>
      <p:pic>
        <p:nvPicPr>
          <p:cNvPr id="5" name="Picture 4" descr="A black background with a white dot&#10;&#10;Description automatically generated">
            <a:extLst>
              <a:ext uri="{FF2B5EF4-FFF2-40B4-BE49-F238E27FC236}">
                <a16:creationId xmlns:a16="http://schemas.microsoft.com/office/drawing/2014/main" id="{611654D8-7698-BCE8-4610-400AE27B1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6" y="4148786"/>
            <a:ext cx="1909109" cy="19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9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F9923C-FF70-1700-CA4F-B84F59062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786753"/>
          </a:xfrm>
        </p:spPr>
        <p:txBody>
          <a:bodyPr/>
          <a:lstStyle/>
          <a:p>
            <a:r>
              <a:rPr lang="en-US" dirty="0"/>
              <a:t>WORKPLACES &amp; U.S. ECONOMY BENEFIT FROM IMMIGRATION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25B74-7795-2B88-616D-2585BD7B7F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3903" y="2184308"/>
            <a:ext cx="8221754" cy="2919033"/>
          </a:xfrm>
        </p:spPr>
        <p:txBody>
          <a:bodyPr/>
          <a:lstStyle/>
          <a:p>
            <a:pPr>
              <a:lnSpc>
                <a:spcPts val="3200"/>
              </a:lnSpc>
              <a:spcBef>
                <a:spcPts val="2400"/>
              </a:spcBef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96% of organizations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report positive experiences with foreign-born workers but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only 52%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feel the same about the U.S. immigration system</a:t>
            </a:r>
          </a:p>
          <a:p>
            <a:pPr>
              <a:lnSpc>
                <a:spcPts val="3200"/>
              </a:lnSpc>
              <a:spcBef>
                <a:spcPts val="2400"/>
              </a:spcBef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73% of employers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agree that increased immigration encourages economic growth and U.S. competitiveness</a:t>
            </a:r>
          </a:p>
          <a:p>
            <a:pPr>
              <a:lnSpc>
                <a:spcPts val="3200"/>
              </a:lnSpc>
              <a:spcBef>
                <a:spcPts val="2400"/>
              </a:spcBef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57% of organizations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report that they would benefit from an increase in legally authorized workers on visas</a:t>
            </a:r>
          </a:p>
        </p:txBody>
      </p:sp>
      <p:pic>
        <p:nvPicPr>
          <p:cNvPr id="6" name="Picture 5" descr="A black background with a white dot&#10;&#10;Description automatically generated">
            <a:extLst>
              <a:ext uri="{FF2B5EF4-FFF2-40B4-BE49-F238E27FC236}">
                <a16:creationId xmlns:a16="http://schemas.microsoft.com/office/drawing/2014/main" id="{91F218CE-88CF-C05A-15E5-81747AA2A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6" y="4148786"/>
            <a:ext cx="1909109" cy="19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8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98D039-541A-2C24-6FBD-5F4868F8B2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5599" y="3237075"/>
            <a:ext cx="6400800" cy="31952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>
                <a:latin typeface="Arial Black"/>
                <a:cs typeface="Arial Black" panose="020B0604020202020204" pitchFamily="34" charset="0"/>
              </a:rPr>
              <a:t>QUESTIONS? </a:t>
            </a:r>
            <a:endParaRPr lang="en-US">
              <a:latin typeface="Aptos" panose="02110004020202020204"/>
              <a:cs typeface="Arial"/>
            </a:endParaRPr>
          </a:p>
          <a:p>
            <a:pPr marL="0" indent="0">
              <a:buNone/>
            </a:pPr>
            <a:endParaRPr lang="en-US" sz="1800" b="1">
              <a:latin typeface="Arial Black"/>
              <a:cs typeface="Arial"/>
            </a:endParaRPr>
          </a:p>
          <a:p>
            <a:pPr marL="285750" indent="-285750"/>
            <a:r>
              <a:rPr lang="en-US" sz="1800">
                <a:latin typeface="Arial"/>
                <a:cs typeface="Arial"/>
              </a:rPr>
              <a:t>Please use the microphone in the room.</a:t>
            </a:r>
            <a:endParaRPr lang="en-US"/>
          </a:p>
          <a:p>
            <a:pPr>
              <a:lnSpc>
                <a:spcPct val="150000"/>
              </a:lnSpc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 descr="A black background with a white dot&#10;&#10;Description automatically generated">
            <a:extLst>
              <a:ext uri="{FF2B5EF4-FFF2-40B4-BE49-F238E27FC236}">
                <a16:creationId xmlns:a16="http://schemas.microsoft.com/office/drawing/2014/main" id="{1866C542-E862-CE39-15DF-814283AA6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76" y="4148786"/>
            <a:ext cx="1909109" cy="19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81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513ACB-95DA-96BF-CC03-CB4DE78590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8675" y="3429000"/>
            <a:ext cx="7698718" cy="1371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>
                <a:latin typeface="Arial"/>
                <a:cs typeface="Arial"/>
              </a:rPr>
              <a:t>For more information on SHRM’s Global Efforts, please visit </a:t>
            </a:r>
            <a:r>
              <a:rPr lang="en-US" sz="1800" err="1">
                <a:latin typeface="Arial"/>
                <a:cs typeface="Arial"/>
              </a:rPr>
              <a:t>SHRM.org</a:t>
            </a:r>
            <a:r>
              <a:rPr lang="en-US" sz="1800">
                <a:latin typeface="Arial"/>
                <a:cs typeface="Arial"/>
              </a:rPr>
              <a:t>, under the </a:t>
            </a:r>
            <a:r>
              <a:rPr lang="en-US" sz="1800" b="1">
                <a:latin typeface="Arial"/>
                <a:cs typeface="Arial"/>
              </a:rPr>
              <a:t>Advocacy tab. </a:t>
            </a:r>
            <a:endParaRPr lang="en-US"/>
          </a:p>
          <a:p>
            <a:pPr lvl="0"/>
            <a:r>
              <a:rPr lang="en-US" sz="1800" dirty="0"/>
              <a:t>Check out our </a:t>
            </a:r>
            <a:r>
              <a:rPr lang="en-US" sz="1800" b="1" dirty="0"/>
              <a:t>Business Solutions Tab </a:t>
            </a:r>
            <a:r>
              <a:rPr lang="en-US" sz="1800" dirty="0"/>
              <a:t>for information on </a:t>
            </a:r>
            <a:r>
              <a:rPr lang="en-US" sz="1800" b="1" dirty="0"/>
              <a:t>SHRM’s J-1 Program! 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/>
          </a:p>
        </p:txBody>
      </p:sp>
      <p:pic>
        <p:nvPicPr>
          <p:cNvPr id="3" name="Picture 2" descr="A black background with a white dot&#10;&#10;Description automatically generated">
            <a:extLst>
              <a:ext uri="{FF2B5EF4-FFF2-40B4-BE49-F238E27FC236}">
                <a16:creationId xmlns:a16="http://schemas.microsoft.com/office/drawing/2014/main" id="{F94BBDBC-55CA-132C-0CFF-9EB28288D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6" y="4148786"/>
            <a:ext cx="1909109" cy="19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1664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ab4794-d6df-4e2e-a5ce-6eba77e868ce">
      <Terms xmlns="http://schemas.microsoft.com/office/infopath/2007/PartnerControls"/>
    </lcf76f155ced4ddcb4097134ff3c332f>
    <TaxCatchAll xmlns="caa2578d-3fd6-4c2c-8bcb-bb64f19f4b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32922F82688C4CBC232D512BF0CCE2" ma:contentTypeVersion="18" ma:contentTypeDescription="Create a new document." ma:contentTypeScope="" ma:versionID="f174f59b11697188a20f7c32fab5e792">
  <xsd:schema xmlns:xsd="http://www.w3.org/2001/XMLSchema" xmlns:xs="http://www.w3.org/2001/XMLSchema" xmlns:p="http://schemas.microsoft.com/office/2006/metadata/properties" xmlns:ns2="3aab4794-d6df-4e2e-a5ce-6eba77e868ce" xmlns:ns3="caa2578d-3fd6-4c2c-8bcb-bb64f19f4bcc" targetNamespace="http://schemas.microsoft.com/office/2006/metadata/properties" ma:root="true" ma:fieldsID="55388326708796c760e2c2aa41e42201" ns2:_="" ns3:_="">
    <xsd:import namespace="3aab4794-d6df-4e2e-a5ce-6eba77e868ce"/>
    <xsd:import namespace="caa2578d-3fd6-4c2c-8bcb-bb64f19f4b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b4794-d6df-4e2e-a5ce-6eba77e868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189b1ec-5a63-44b5-8e07-a40ba31ded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a2578d-3fd6-4c2c-8bcb-bb64f19f4bc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22ea31-bad4-44e4-b645-4c34d753e33e}" ma:internalName="TaxCatchAll" ma:showField="CatchAllData" ma:web="caa2578d-3fd6-4c2c-8bcb-bb64f19f4b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B9D39C-5FB1-43EA-9F1B-96ABCE10B2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E8E806-0FAA-4601-B4BF-B949C427EDA5}">
  <ds:schemaRefs>
    <ds:schemaRef ds:uri="http://purl.org/dc/elements/1.1/"/>
    <ds:schemaRef ds:uri="http://purl.org/dc/dcmitype/"/>
    <ds:schemaRef ds:uri="http://purl.org/dc/terms/"/>
    <ds:schemaRef ds:uri="http://www.w3.org/XML/1998/namespace"/>
    <ds:schemaRef ds:uri="caa2578d-3fd6-4c2c-8bcb-bb64f19f4bc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aab4794-d6df-4e2e-a5ce-6eba77e868ce"/>
  </ds:schemaRefs>
</ds:datastoreItem>
</file>

<file path=customXml/itemProps3.xml><?xml version="1.0" encoding="utf-8"?>
<ds:datastoreItem xmlns:ds="http://schemas.openxmlformats.org/officeDocument/2006/customXml" ds:itemID="{86AC1904-03F5-4B84-8948-2FD58DA91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ab4794-d6df-4e2e-a5ce-6eba77e868ce"/>
    <ds:schemaRef ds:uri="caa2578d-3fd6-4c2c-8bcb-bb64f19f4b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1450ee3-5d09-4871-81ac-d2973d79ed2e}" enabled="1" method="Standard" siteId="{a80de9e1-27b6-44c9-87e5-011fb722a83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287</Words>
  <Application>Microsoft Macintosh PowerPoint</Application>
  <PresentationFormat>Widescreen</PresentationFormat>
  <Paragraphs>28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Aptos</vt:lpstr>
      <vt:lpstr>Aptos Display</vt:lpstr>
      <vt:lpstr>Arial</vt:lpstr>
      <vt:lpstr>Arial Black</vt:lpstr>
      <vt:lpstr>Georgia Pro Cond</vt:lpstr>
      <vt:lpstr>Georgia Pro Cond Black</vt:lpstr>
      <vt:lpstr>Custom Design</vt:lpstr>
      <vt:lpstr>5_Custom Design</vt:lpstr>
      <vt:lpstr>1_Custom Design</vt:lpstr>
      <vt:lpstr>2_Custom Design</vt:lpstr>
      <vt:lpstr>3_Custom Design</vt:lpstr>
      <vt:lpstr>4_Custom Design</vt:lpstr>
      <vt:lpstr>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Riley</dc:creator>
  <cp:lastModifiedBy>Hill, Taylor</cp:lastModifiedBy>
  <cp:revision>7</cp:revision>
  <dcterms:created xsi:type="dcterms:W3CDTF">2024-04-09T19:34:20Z</dcterms:created>
  <dcterms:modified xsi:type="dcterms:W3CDTF">2024-07-16T15:44:54Z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0x0101006632922F82688C4CBC232D512BF0CCE2</vt:lpwstr>
  </property>
</Properties>
</file>