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25"/>
  </p:notesMasterIdLst>
  <p:handoutMasterIdLst>
    <p:handoutMasterId r:id="rId26"/>
  </p:handoutMasterIdLst>
  <p:sldIdLst>
    <p:sldId id="268" r:id="rId2"/>
    <p:sldId id="285" r:id="rId3"/>
    <p:sldId id="292" r:id="rId4"/>
    <p:sldId id="287" r:id="rId5"/>
    <p:sldId id="277" r:id="rId6"/>
    <p:sldId id="278" r:id="rId7"/>
    <p:sldId id="279" r:id="rId8"/>
    <p:sldId id="280" r:id="rId9"/>
    <p:sldId id="281" r:id="rId10"/>
    <p:sldId id="282" r:id="rId11"/>
    <p:sldId id="283" r:id="rId12"/>
    <p:sldId id="286" r:id="rId13"/>
    <p:sldId id="284" r:id="rId14"/>
    <p:sldId id="289" r:id="rId15"/>
    <p:sldId id="293" r:id="rId16"/>
    <p:sldId id="294" r:id="rId17"/>
    <p:sldId id="295" r:id="rId18"/>
    <p:sldId id="296" r:id="rId19"/>
    <p:sldId id="297" r:id="rId20"/>
    <p:sldId id="298" r:id="rId21"/>
    <p:sldId id="273" r:id="rId22"/>
    <p:sldId id="291" r:id="rId23"/>
    <p:sldId id="288" r:id="rId24"/>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80247" autoAdjust="0"/>
  </p:normalViewPr>
  <p:slideViewPr>
    <p:cSldViewPr>
      <p:cViewPr varScale="1">
        <p:scale>
          <a:sx n="59" d="100"/>
          <a:sy n="59" d="100"/>
        </p:scale>
        <p:origin x="-88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1434" y="163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303751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74755" name="Rectangle 3"/>
          <p:cNvSpPr>
            <a:spLocks noGrp="1" noChangeArrowheads="1"/>
          </p:cNvSpPr>
          <p:nvPr>
            <p:ph type="dt" sz="quarter" idx="1"/>
          </p:nvPr>
        </p:nvSpPr>
        <p:spPr bwMode="auto">
          <a:xfrm>
            <a:off x="3971248" y="0"/>
            <a:ext cx="303751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74756" name="Rectangle 4"/>
          <p:cNvSpPr>
            <a:spLocks noGrp="1" noChangeArrowheads="1"/>
          </p:cNvSpPr>
          <p:nvPr>
            <p:ph type="ftr" sz="quarter" idx="2"/>
          </p:nvPr>
        </p:nvSpPr>
        <p:spPr bwMode="auto">
          <a:xfrm>
            <a:off x="1" y="8829573"/>
            <a:ext cx="3037512"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74757" name="Rectangle 5"/>
          <p:cNvSpPr>
            <a:spLocks noGrp="1" noChangeArrowheads="1"/>
          </p:cNvSpPr>
          <p:nvPr>
            <p:ph type="sldNum" sz="quarter" idx="3"/>
          </p:nvPr>
        </p:nvSpPr>
        <p:spPr bwMode="auto">
          <a:xfrm>
            <a:off x="3971248" y="8829573"/>
            <a:ext cx="3037512"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14624B-5E0C-486C-8D49-ECD114338BDE}"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751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105475" name="Rectangle 3"/>
          <p:cNvSpPr>
            <a:spLocks noGrp="1" noChangeArrowheads="1"/>
          </p:cNvSpPr>
          <p:nvPr>
            <p:ph type="dt" idx="1"/>
          </p:nvPr>
        </p:nvSpPr>
        <p:spPr bwMode="auto">
          <a:xfrm>
            <a:off x="3971248" y="0"/>
            <a:ext cx="303751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700713" y="4415530"/>
            <a:ext cx="5608976" cy="4183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5478" name="Rectangle 6"/>
          <p:cNvSpPr>
            <a:spLocks noGrp="1" noChangeArrowheads="1"/>
          </p:cNvSpPr>
          <p:nvPr>
            <p:ph type="ftr" sz="quarter" idx="4"/>
          </p:nvPr>
        </p:nvSpPr>
        <p:spPr bwMode="auto">
          <a:xfrm>
            <a:off x="1" y="8829573"/>
            <a:ext cx="3037512"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105479" name="Rectangle 7"/>
          <p:cNvSpPr>
            <a:spLocks noGrp="1" noChangeArrowheads="1"/>
          </p:cNvSpPr>
          <p:nvPr>
            <p:ph type="sldNum" sz="quarter" idx="5"/>
          </p:nvPr>
        </p:nvSpPr>
        <p:spPr bwMode="auto">
          <a:xfrm>
            <a:off x="3971248" y="8829573"/>
            <a:ext cx="3037512"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FCDDFB6-6572-45BA-8D22-7F66A1EB889B}"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8A4740-5A07-4DDE-9F78-28EF4D4B1305}" type="slidenum">
              <a:rPr lang="en-GB" smtClean="0"/>
              <a:pPr/>
              <a:t>1</a:t>
            </a:fld>
            <a:endParaRPr lang="en-GB"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GB" dirty="0" smtClean="0"/>
              <a:t>This case study begins with a presentation outlining some of the key concepts involved in training and development. After listening to the presentation, students should read the actual case and then participate in activities chosen by their instructor.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7253ACF-F2C4-4C94-BD5E-7E003A940DF9}" type="slidenum">
              <a:rPr lang="en-GB" smtClean="0"/>
              <a:pPr/>
              <a:t>10</a:t>
            </a:fld>
            <a:endParaRPr lang="en-GB"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Following program delivery, the training should be evaluated by the participants. There are different levels of evaluation, depending on the nature of the course and the feedback required by the instructor.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D2EE1A0-E1B8-411F-AD2F-7A20453CF089}" type="slidenum">
              <a:rPr lang="en-GB" smtClean="0"/>
              <a:pPr/>
              <a:t>11</a:t>
            </a:fld>
            <a:endParaRPr lang="en-GB"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GB" dirty="0" smtClean="0"/>
              <a:t>There are a number of different training methods available to trainers: </a:t>
            </a:r>
          </a:p>
          <a:p>
            <a:pPr eaLnBrk="1" hangingPunct="1">
              <a:lnSpc>
                <a:spcPct val="90000"/>
              </a:lnSpc>
            </a:pPr>
            <a:r>
              <a:rPr lang="en-GB" b="1" dirty="0" smtClean="0"/>
              <a:t>Lectures</a:t>
            </a:r>
            <a:r>
              <a:rPr lang="en-GB" dirty="0" smtClean="0"/>
              <a:t> tend to be a one-way process where the trainer provides the information. Some trainers may prefer a more interactive approach, where the students contribute to the lecture and answer questions.</a:t>
            </a:r>
          </a:p>
          <a:p>
            <a:pPr eaLnBrk="1" hangingPunct="1">
              <a:lnSpc>
                <a:spcPct val="90000"/>
              </a:lnSpc>
            </a:pPr>
            <a:r>
              <a:rPr lang="en-GB" b="1" dirty="0" smtClean="0"/>
              <a:t>Case studies</a:t>
            </a:r>
            <a:r>
              <a:rPr lang="en-GB" dirty="0" smtClean="0"/>
              <a:t> allow students to apply their knowledge based on an organizational example by reading the case study and answering questions. This can be a good way to progressively build knowledge through a series of cases.</a:t>
            </a:r>
          </a:p>
          <a:p>
            <a:pPr eaLnBrk="1" hangingPunct="1">
              <a:lnSpc>
                <a:spcPct val="90000"/>
              </a:lnSpc>
            </a:pPr>
            <a:r>
              <a:rPr lang="en-GB" b="1" dirty="0" smtClean="0"/>
              <a:t>Workshops</a:t>
            </a:r>
            <a:r>
              <a:rPr lang="en-GB" dirty="0" smtClean="0"/>
              <a:t> are more interactive than lectures because they require students to use learning aids as well as to listen to the instructor. Learning aids may include the use of computers or other relevant equipment. This is a chance for students to apply the theory in actual practice.</a:t>
            </a:r>
          </a:p>
          <a:p>
            <a:pPr eaLnBrk="1" hangingPunct="1">
              <a:lnSpc>
                <a:spcPct val="90000"/>
              </a:lnSpc>
            </a:pPr>
            <a:r>
              <a:rPr lang="en-GB" b="1" dirty="0" smtClean="0"/>
              <a:t>Simulated training</a:t>
            </a:r>
            <a:r>
              <a:rPr lang="en-GB" dirty="0" smtClean="0"/>
              <a:t> allows students to practice skills and knowledge in a safe environment. An example may be training airplane pilots on simulated plane rather than an actual one.</a:t>
            </a:r>
          </a:p>
          <a:p>
            <a:pPr eaLnBrk="1" hangingPunct="1">
              <a:lnSpc>
                <a:spcPct val="90000"/>
              </a:lnSpc>
            </a:pPr>
            <a:r>
              <a:rPr lang="en-GB" b="1" dirty="0" smtClean="0"/>
              <a:t>E-learning</a:t>
            </a:r>
            <a:r>
              <a:rPr lang="en-GB" dirty="0" smtClean="0"/>
              <a:t> allows students to access resources online (or on a CD or equivalent medium) and work through the training at their own pace. Several training methods may be included with e-learning, such as case studies and simulations.</a:t>
            </a:r>
          </a:p>
          <a:p>
            <a:pPr eaLnBrk="1" hangingPunct="1">
              <a:lnSpc>
                <a:spcPct val="90000"/>
              </a:lnSpc>
            </a:pPr>
            <a:r>
              <a:rPr lang="en-GB" dirty="0" smtClean="0"/>
              <a:t>In </a:t>
            </a:r>
            <a:r>
              <a:rPr lang="en-GB" b="1" dirty="0" smtClean="0"/>
              <a:t>role plays,</a:t>
            </a:r>
            <a:r>
              <a:rPr lang="en-GB" dirty="0" smtClean="0"/>
              <a:t> students assume a role and interact with each other to understand different perspectives. This can be very useful to practice skills such as customer service skills or dealing with difficult situations.</a:t>
            </a:r>
          </a:p>
          <a:p>
            <a:pPr eaLnBrk="1" hangingPunct="1">
              <a:lnSpc>
                <a:spcPct val="90000"/>
              </a:lnSpc>
            </a:pPr>
            <a:r>
              <a:rPr lang="en-GB" b="1" dirty="0" smtClean="0"/>
              <a:t>Coaching</a:t>
            </a:r>
            <a:r>
              <a:rPr lang="en-GB" dirty="0" smtClean="0"/>
              <a:t> is a more individual process where an individual receives tailored input to meet their needs.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95213F-2ACB-4975-9372-829A70A57E97}" type="slidenum">
              <a:rPr lang="en-GB" smtClean="0"/>
              <a:pPr/>
              <a:t>12</a:t>
            </a:fld>
            <a:endParaRPr lang="en-GB"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sz="1000" dirty="0" smtClean="0"/>
              <a:t>When choosing on the most appropriate training method, consider the following:</a:t>
            </a:r>
          </a:p>
          <a:p>
            <a:pPr eaLnBrk="1" hangingPunct="1"/>
            <a:endParaRPr lang="en-GB" sz="1000" dirty="0" smtClean="0"/>
          </a:p>
          <a:p>
            <a:pPr eaLnBrk="1" hangingPunct="1"/>
            <a:r>
              <a:rPr lang="en-GB" sz="1000" dirty="0" smtClean="0"/>
              <a:t>The </a:t>
            </a:r>
            <a:r>
              <a:rPr lang="en-GB" sz="1000" b="1" dirty="0" smtClean="0"/>
              <a:t>training</a:t>
            </a:r>
            <a:r>
              <a:rPr lang="en-GB" sz="1000" dirty="0" smtClean="0"/>
              <a:t> </a:t>
            </a:r>
            <a:r>
              <a:rPr lang="en-GB" sz="1000" b="1" dirty="0" smtClean="0"/>
              <a:t>topic</a:t>
            </a:r>
            <a:r>
              <a:rPr lang="en-GB" sz="1000" dirty="0" smtClean="0"/>
              <a:t>. If the topic is very practical in nature, the training should reflect this (e.g., a lecture would not be the most appropriate way to develop interpersonal skills).</a:t>
            </a:r>
          </a:p>
          <a:p>
            <a:pPr eaLnBrk="1" hangingPunct="1"/>
            <a:r>
              <a:rPr lang="en-GB" sz="1000" b="1" dirty="0" smtClean="0"/>
              <a:t>Cost</a:t>
            </a:r>
            <a:r>
              <a:rPr lang="en-GB" sz="1000" dirty="0" smtClean="0"/>
              <a:t> plays a role, particularly for smaller organizations. If the training budget is small, training is more likely be provided in-house and led by employees. In-house trainers may also use off-the-shelf products rather than more expensive custom-designed ones.</a:t>
            </a:r>
          </a:p>
          <a:p>
            <a:pPr eaLnBrk="1" hangingPunct="1"/>
            <a:r>
              <a:rPr lang="en-GB" sz="1000" b="1" dirty="0" smtClean="0"/>
              <a:t>Employees’ time</a:t>
            </a:r>
            <a:r>
              <a:rPr lang="en-GB" sz="1000" dirty="0" smtClean="0"/>
              <a:t> is very precious and must be considered. It is unlikely that managers would be able to take large blocks of time away from their jobs. For hourly employees, time away from their jobs may have a negative effect on productivity and customer service.</a:t>
            </a:r>
          </a:p>
          <a:p>
            <a:pPr eaLnBrk="1" hangingPunct="1"/>
            <a:r>
              <a:rPr lang="en-GB" sz="1000" dirty="0" smtClean="0"/>
              <a:t>If a large number of employees require the same training, a cost-effective method is one that can be delivered simultaneously to a large number of participants. If only one or two people require training, it may be more appropriate to send them outside of the organization.</a:t>
            </a:r>
          </a:p>
          <a:p>
            <a:pPr eaLnBrk="1" hangingPunct="1"/>
            <a:r>
              <a:rPr lang="en-GB" sz="1000" dirty="0" smtClean="0"/>
              <a:t>Trainers are likely to have preferred training methods. If they are subject-matter experts, their preference should be considered.</a:t>
            </a:r>
          </a:p>
          <a:p>
            <a:pPr eaLnBrk="1" hangingPunct="1"/>
            <a:r>
              <a:rPr lang="en-GB" sz="1000" dirty="0" smtClean="0"/>
              <a:t>Organizations that have a robust stock of training materials are more likely to use them than commission new custom-made materials; this is particularly true for IT training, where training resources are often included with the software. </a:t>
            </a:r>
          </a:p>
          <a:p>
            <a:pPr eaLnBrk="1" hangingPunct="1"/>
            <a:r>
              <a:rPr lang="en-GB" sz="1000" dirty="0" smtClean="0"/>
              <a:t>It is critical that training methods are chosen to allow trainers and trainees to meet the goals and objectives of the program (which may be to develop skills, gain knowledge or a combination). This must be considered when designing a training program.</a:t>
            </a:r>
          </a:p>
          <a:p>
            <a:pPr eaLnBrk="1" hangingPunct="1"/>
            <a:r>
              <a:rPr lang="en-GB" sz="1000" dirty="0" smtClean="0"/>
              <a:t>If there is an urgency in delivering the training, consider outsourcing it to a group that can provide it quickly, rather than waiting for new materials to be designed.</a:t>
            </a:r>
          </a:p>
          <a:p>
            <a:pPr eaLnBrk="1" hangingPunct="1"/>
            <a:endParaRPr lang="en-GB"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48BC1C3-C1E6-4421-8804-04E517EAD1FC}" type="slidenum">
              <a:rPr lang="en-GB" smtClean="0"/>
              <a:pPr/>
              <a:t>13</a:t>
            </a:fld>
            <a:endParaRPr lang="en-GB"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dirty="0" smtClean="0"/>
              <a:t>There are several key considerations when designing a training program.</a:t>
            </a:r>
          </a:p>
          <a:p>
            <a:pPr eaLnBrk="1" hangingPunct="1"/>
            <a:r>
              <a:rPr lang="en-GB" dirty="0" smtClean="0"/>
              <a:t>The HR director or director of training must decide if there is anyone in the organization with the capability and resources to conduct the training or whether the training should be outsourced. There are advantages to both approaches, so this must be considered on an individual basis.</a:t>
            </a:r>
          </a:p>
          <a:p>
            <a:pPr eaLnBrk="1" hangingPunct="1"/>
            <a:r>
              <a:rPr lang="en-GB" dirty="0" smtClean="0"/>
              <a:t>Training goals and objectives must be clear to both the trainer and trainees in order to measure the effectiveness of the training and to ensure that it addresses an identified skills and or knowledge gap. Part of the training evaluation should assess the extent to which goals and objectives have been met.</a:t>
            </a:r>
          </a:p>
          <a:p>
            <a:pPr eaLnBrk="1" hangingPunct="1"/>
            <a:r>
              <a:rPr lang="en-GB" dirty="0" smtClean="0"/>
              <a:t>There are practical considerations as well—for example, where the training will be held (at the office or an external venue). There are advantages to using an external venue—there is likely to be less interruption and employees may be better able to focus on the training. On the negative side, it can be harder to apply learning when it takes place outside of the workplace. </a:t>
            </a:r>
          </a:p>
          <a:p>
            <a:pPr eaLnBrk="1" hangingPunct="1"/>
            <a:r>
              <a:rPr lang="en-GB" dirty="0" smtClean="0"/>
              <a:t>Timing is also important. Ideally, training should take place at a time when it would have the least effect on productivity.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1389E0-D8FF-4A5F-A73B-5732E59FA1EB}" type="slidenum">
              <a:rPr lang="en-GB" smtClean="0"/>
              <a:pPr/>
              <a:t>14</a:t>
            </a:fld>
            <a:endParaRPr lang="en-GB"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dirty="0" smtClean="0"/>
              <a:t>This slide looks specifically at a training session for a new performance management system, since this is the basis of this case study.</a:t>
            </a:r>
          </a:p>
          <a:p>
            <a:pPr eaLnBrk="1" hangingPunct="1"/>
            <a:r>
              <a:rPr lang="en-GB" dirty="0" smtClean="0"/>
              <a:t>As part of the analysis stage, the trainer should consider trainee needs to meet their expectations about the training.</a:t>
            </a:r>
          </a:p>
          <a:p>
            <a:pPr eaLnBrk="1" hangingPunct="1"/>
            <a:r>
              <a:rPr lang="en-GB" dirty="0" smtClean="0"/>
              <a:t>The trainer should assess employees’ existing knowledge level about the new performance management system. This will eliminate spending time on information employees already know or mistakenly assuming more knowledge than they actually have about the topic. Trainees can find it very frustrating if the program is not geared toward the appropriate level.</a:t>
            </a:r>
          </a:p>
          <a:p>
            <a:pPr eaLnBrk="1" hangingPunct="1"/>
            <a:r>
              <a:rPr lang="en-GB" dirty="0" smtClean="0"/>
              <a:t>Understanding existing perceptions of performance management is particularly important in this specific case study because negative past experiences may affect employees’ willingness to participate. The trainer must know if there are negative feelings toward the topic of the training so he or she can consider strategies to develop more positive attitudes and behaviors.</a:t>
            </a:r>
          </a:p>
          <a:p>
            <a:pPr eaLnBrk="1" hangingPunct="1"/>
            <a:r>
              <a:rPr lang="en-GB" dirty="0" smtClean="0"/>
              <a:t>The trainer must also know about any disabilities or special educational needs  so that he or she adjust the material, if necessary. This may include providing handouts with a larger typeface for someone with a visual impairment.</a:t>
            </a:r>
          </a:p>
          <a:p>
            <a:pPr eaLnBrk="1" hangingPunct="1"/>
            <a:r>
              <a:rPr lang="en-GB" dirty="0" smtClean="0"/>
              <a:t>Learning styles are also important to understand, because the trainer must include activities and materials to appeal to people with different learning styles. This will help engage participants in the process.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1F3CDB8-84D4-4CF2-A9DC-5F2F15EF608D}" type="slidenum">
              <a:rPr lang="en-GB" smtClean="0"/>
              <a:pPr/>
              <a:t>15</a:t>
            </a:fld>
            <a:endParaRPr lang="en-GB"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GB" dirty="0" smtClean="0"/>
              <a:t>Please refer to the information on the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F0DA6C2-2011-4073-AA92-929FABE59E95}" type="slidenum">
              <a:rPr lang="en-GB" smtClean="0"/>
              <a:pPr/>
              <a:t>16</a:t>
            </a:fld>
            <a:endParaRPr lang="en-GB"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GB" dirty="0" smtClean="0"/>
              <a:t>Please refer to the information on the slide.</a:t>
            </a:r>
          </a:p>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3C7F0E1-627B-4579-87E8-FAD0316D7209}" type="slidenum">
              <a:rPr lang="en-GB" smtClean="0"/>
              <a:pPr/>
              <a:t>17</a:t>
            </a:fld>
            <a:endParaRPr lang="en-GB"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GB" dirty="0" smtClean="0"/>
              <a:t>Please refer to the information on the slide.</a:t>
            </a:r>
          </a:p>
          <a:p>
            <a:pPr eaLnBrk="1" hangingPunct="1"/>
            <a:endParaRPr lang="en-GB" dirty="0" smtClean="0"/>
          </a:p>
          <a:p>
            <a:pPr eaLnBrk="1" hangingPunct="1"/>
            <a:r>
              <a:rPr lang="en-GB" dirty="0" smtClean="0"/>
              <a:t>There are many tools available on the Internet if the students want to learn about their own learning styles.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9D71348-7385-4FEE-B598-931EBDE975CA}" type="slidenum">
              <a:rPr lang="en-GB" smtClean="0"/>
              <a:pPr/>
              <a:t>18</a:t>
            </a:fld>
            <a:endParaRPr lang="en-GB"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pPr>
            <a:r>
              <a:rPr lang="en-GB" dirty="0" smtClean="0"/>
              <a:t>Training evaluation is important for a number of reasons, as shown on this slide.</a:t>
            </a:r>
          </a:p>
          <a:p>
            <a:pPr eaLnBrk="1" hangingPunct="1">
              <a:lnSpc>
                <a:spcPct val="90000"/>
              </a:lnSpc>
            </a:pPr>
            <a:endParaRPr lang="en-GB" dirty="0" smtClean="0"/>
          </a:p>
          <a:p>
            <a:pPr eaLnBrk="1" hangingPunct="1">
              <a:lnSpc>
                <a:spcPct val="90000"/>
              </a:lnSpc>
            </a:pPr>
            <a:r>
              <a:rPr lang="en-GB" dirty="0" smtClean="0"/>
              <a:t>First, evaluating training helps ensure that the training objectives were met. </a:t>
            </a:r>
          </a:p>
          <a:p>
            <a:pPr eaLnBrk="1" hangingPunct="1">
              <a:lnSpc>
                <a:spcPct val="90000"/>
              </a:lnSpc>
            </a:pPr>
            <a:r>
              <a:rPr lang="en-GB" dirty="0" smtClean="0"/>
              <a:t>The evaluation might also highlight the need for further training.</a:t>
            </a:r>
          </a:p>
          <a:p>
            <a:pPr eaLnBrk="1" hangingPunct="1">
              <a:lnSpc>
                <a:spcPct val="90000"/>
              </a:lnSpc>
            </a:pPr>
            <a:endParaRPr lang="en-GB" dirty="0" smtClean="0"/>
          </a:p>
          <a:p>
            <a:pPr eaLnBrk="1" hangingPunct="1">
              <a:lnSpc>
                <a:spcPct val="90000"/>
              </a:lnSpc>
            </a:pPr>
            <a:r>
              <a:rPr lang="en-GB" dirty="0" smtClean="0"/>
              <a:t>Evaluation can also be used to assess criteria specified by the organization. This may include the quality of training, the quality of the training materials and the appropriateness of the location.</a:t>
            </a:r>
          </a:p>
          <a:p>
            <a:pPr eaLnBrk="1" hangingPunct="1">
              <a:lnSpc>
                <a:spcPct val="90000"/>
              </a:lnSpc>
            </a:pPr>
            <a:endParaRPr lang="en-GB" dirty="0" smtClean="0"/>
          </a:p>
          <a:p>
            <a:pPr eaLnBrk="1" hangingPunct="1">
              <a:lnSpc>
                <a:spcPct val="90000"/>
              </a:lnSpc>
            </a:pPr>
            <a:r>
              <a:rPr lang="en-GB" dirty="0" smtClean="0"/>
              <a:t>Feedback should be used meaningfully to inform future programs rather than being filed away. Feedback may inform decisions on:</a:t>
            </a:r>
          </a:p>
          <a:p>
            <a:pPr eaLnBrk="1" hangingPunct="1">
              <a:lnSpc>
                <a:spcPct val="90000"/>
              </a:lnSpc>
              <a:buFontTx/>
              <a:buChar char="•"/>
            </a:pPr>
            <a:r>
              <a:rPr lang="en-GB" dirty="0" smtClean="0">
                <a:solidFill>
                  <a:schemeClr val="tx2"/>
                </a:solidFill>
              </a:rPr>
              <a:t>Content.</a:t>
            </a:r>
          </a:p>
          <a:p>
            <a:pPr eaLnBrk="1" hangingPunct="1">
              <a:lnSpc>
                <a:spcPct val="90000"/>
              </a:lnSpc>
              <a:buFontTx/>
              <a:buChar char="•"/>
            </a:pPr>
            <a:r>
              <a:rPr lang="en-GB" dirty="0" smtClean="0">
                <a:solidFill>
                  <a:schemeClr val="tx2"/>
                </a:solidFill>
              </a:rPr>
              <a:t>Training methods.</a:t>
            </a:r>
          </a:p>
          <a:p>
            <a:pPr eaLnBrk="1" hangingPunct="1">
              <a:lnSpc>
                <a:spcPct val="90000"/>
              </a:lnSpc>
              <a:buFontTx/>
              <a:buChar char="•"/>
            </a:pPr>
            <a:r>
              <a:rPr lang="en-GB" dirty="0" smtClean="0">
                <a:solidFill>
                  <a:schemeClr val="tx2"/>
                </a:solidFill>
              </a:rPr>
              <a:t>Training provider.</a:t>
            </a:r>
          </a:p>
          <a:p>
            <a:pPr eaLnBrk="1" hangingPunct="1">
              <a:lnSpc>
                <a:spcPct val="90000"/>
              </a:lnSpc>
              <a:buFontTx/>
              <a:buChar char="•"/>
            </a:pPr>
            <a:r>
              <a:rPr lang="en-GB" dirty="0" smtClean="0">
                <a:solidFill>
                  <a:schemeClr val="tx2"/>
                </a:solidFill>
              </a:rPr>
              <a:t>Location.</a:t>
            </a:r>
          </a:p>
          <a:p>
            <a:pPr eaLnBrk="1" hangingPunct="1">
              <a:lnSpc>
                <a:spcPct val="90000"/>
              </a:lnSpc>
              <a:buFontTx/>
              <a:buChar char="•"/>
            </a:pPr>
            <a:r>
              <a:rPr lang="en-GB" dirty="0" smtClean="0">
                <a:solidFill>
                  <a:schemeClr val="tx2"/>
                </a:solidFill>
              </a:rPr>
              <a:t>Duration.</a:t>
            </a:r>
          </a:p>
          <a:p>
            <a:pPr eaLnBrk="1" hangingPunct="1">
              <a:lnSpc>
                <a:spcPct val="90000"/>
              </a:lnSpc>
            </a:pPr>
            <a:endParaRPr lang="en-GB" dirty="0" smtClean="0"/>
          </a:p>
          <a:p>
            <a:pPr eaLnBrk="1" hangingPunct="1">
              <a:lnSpc>
                <a:spcPct val="90000"/>
              </a:lnSpc>
            </a:pPr>
            <a:r>
              <a:rPr lang="en-GB" dirty="0" smtClean="0"/>
              <a:t>A cost/benefit analysis should be undertaken to look at the viability of the training. The analysis may also make a business case for future training.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1AAC663-F1A8-4DBF-9113-5E084F354D0D}" type="slidenum">
              <a:rPr lang="en-GB" smtClean="0"/>
              <a:pPr/>
              <a:t>19</a:t>
            </a:fld>
            <a:endParaRPr lang="en-GB"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GB" dirty="0" smtClean="0"/>
              <a:t>Please refer to the information on the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D3AACC2-3788-455D-8AC8-CE80B9A3837E}" type="slidenum">
              <a:rPr lang="en-GB" smtClean="0"/>
              <a:pPr/>
              <a:t>2</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GB" dirty="0" smtClean="0"/>
              <a:t>The terms “training” and “development” are sometimes used interchangeably by students. Students should be encouraged to demonstrate their understanding of the differences between the terms.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ED2A9D3-C8D4-4654-B22D-E6A4493D2501}" type="slidenum">
              <a:rPr lang="en-GB" smtClean="0"/>
              <a:pPr/>
              <a:t>20</a:t>
            </a:fld>
            <a:endParaRPr lang="en-GB"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GB" dirty="0" smtClean="0"/>
              <a:t>Please refer to the information on the </a:t>
            </a:r>
            <a:r>
              <a:rPr lang="en-GB" smtClean="0"/>
              <a:t>slide.</a:t>
            </a: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807BFE3-F6DA-4CCB-8A62-C66D6F713566}" type="slidenum">
              <a:rPr lang="en-GB" smtClean="0"/>
              <a:pPr/>
              <a:t>21</a:t>
            </a:fld>
            <a:endParaRPr lang="en-GB"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dirty="0" smtClean="0"/>
              <a:t>This slide provides some background on the organization featured in the case study.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1409472-0913-4378-9637-6DC8F5A310E7}" type="slidenum">
              <a:rPr lang="en-GB" smtClean="0"/>
              <a:pPr/>
              <a:t>22</a:t>
            </a:fld>
            <a:endParaRPr lang="en-GB"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GB" dirty="0" smtClean="0"/>
              <a:t>As you can see from the slide, the Southwood School is committed to providing training for their employees by allowing teachers to engage in training on a regular basis and within their normal working hours. </a:t>
            </a:r>
          </a:p>
          <a:p>
            <a:pPr eaLnBrk="1" hangingPunct="1"/>
            <a:r>
              <a:rPr lang="en-GB" dirty="0" smtClean="0"/>
              <a:t>Training is mostly provided in-house. Teachers tend to take part in the same training, but the school will fund external training events where a compelling argument is presented.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FCDDFB6-6572-45BA-8D22-7F66A1EB889B}" type="slidenum">
              <a:rPr lang="en-GB" smtClean="0"/>
              <a:pPr>
                <a:defRPr/>
              </a:pPr>
              <a:t>23</a:t>
            </a:fld>
            <a:endParaRPr lang="en-GB" dirty="0"/>
          </a:p>
        </p:txBody>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44E944-5018-4403-B57B-0EBB5166A063}" type="slidenum">
              <a:rPr lang="en-GB" smtClean="0"/>
              <a:pPr/>
              <a:t>3</a:t>
            </a:fld>
            <a:endParaRPr lang="en-GB"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lnSpc>
                <a:spcPct val="80000"/>
              </a:lnSpc>
            </a:pPr>
            <a:r>
              <a:rPr lang="en-GB" sz="800" dirty="0" smtClean="0"/>
              <a:t>Training benefits both the organization and its employees. Training is an investment that employers provide to benefit the employee and the organization as a whole. Training interventions can be expensive to implement, so it is important to understand the benefits.</a:t>
            </a:r>
          </a:p>
          <a:p>
            <a:pPr eaLnBrk="1" hangingPunct="1">
              <a:lnSpc>
                <a:spcPct val="80000"/>
              </a:lnSpc>
            </a:pPr>
            <a:endParaRPr lang="en-GB" sz="800" dirty="0" smtClean="0"/>
          </a:p>
          <a:p>
            <a:pPr eaLnBrk="1" hangingPunct="1">
              <a:lnSpc>
                <a:spcPct val="80000"/>
              </a:lnSpc>
            </a:pPr>
            <a:r>
              <a:rPr lang="en-GB" sz="800" b="1" dirty="0" smtClean="0"/>
              <a:t>Training improves individual, team and organization performance.</a:t>
            </a:r>
          </a:p>
          <a:p>
            <a:pPr eaLnBrk="1" hangingPunct="1">
              <a:lnSpc>
                <a:spcPct val="80000"/>
              </a:lnSpc>
            </a:pPr>
            <a:r>
              <a:rPr lang="en-GB" sz="800" dirty="0" smtClean="0"/>
              <a:t>Adding new skills, knowledge and experience enables employees to improve their performance and become more efficient at what they do. This leads to higher productivity, which benefits the organization as a whole.</a:t>
            </a:r>
          </a:p>
          <a:p>
            <a:pPr eaLnBrk="1" hangingPunct="1">
              <a:lnSpc>
                <a:spcPct val="80000"/>
              </a:lnSpc>
            </a:pPr>
            <a:endParaRPr lang="en-GB" sz="800" dirty="0" smtClean="0"/>
          </a:p>
          <a:p>
            <a:pPr eaLnBrk="1" hangingPunct="1">
              <a:lnSpc>
                <a:spcPct val="80000"/>
              </a:lnSpc>
            </a:pPr>
            <a:r>
              <a:rPr lang="en-GB" sz="800" b="1" dirty="0" smtClean="0"/>
              <a:t>Training supports employee retention strategies.</a:t>
            </a:r>
          </a:p>
          <a:p>
            <a:pPr eaLnBrk="1" hangingPunct="1">
              <a:lnSpc>
                <a:spcPct val="80000"/>
              </a:lnSpc>
            </a:pPr>
            <a:r>
              <a:rPr lang="en-GB" sz="800" dirty="0" smtClean="0"/>
              <a:t>Employers that invest in training become desirable employers; people want to work for them, which aids recruitment efforts. Similarly, effective training programs improve employee retention; it shows that the employer invests in and values its employees. However, employers must be careful not to spend too much time or money training employees only to have them leave and take their newly acquired knowledge and skills to another organization. Some employers require a departing worker to refund the organization for part or all of college or university course fees if the employee leaves shortly after taking the course.</a:t>
            </a:r>
          </a:p>
          <a:p>
            <a:pPr eaLnBrk="1" hangingPunct="1">
              <a:lnSpc>
                <a:spcPct val="80000"/>
              </a:lnSpc>
            </a:pPr>
            <a:endParaRPr lang="en-GB" sz="800" dirty="0" smtClean="0"/>
          </a:p>
          <a:p>
            <a:pPr eaLnBrk="1" hangingPunct="1">
              <a:lnSpc>
                <a:spcPct val="80000"/>
              </a:lnSpc>
            </a:pPr>
            <a:r>
              <a:rPr lang="en-GB" sz="800" b="1" dirty="0" smtClean="0"/>
              <a:t>Training increases flexibility.</a:t>
            </a:r>
          </a:p>
          <a:p>
            <a:pPr eaLnBrk="1" hangingPunct="1">
              <a:lnSpc>
                <a:spcPct val="80000"/>
              </a:lnSpc>
            </a:pPr>
            <a:r>
              <a:rPr lang="en-GB" sz="800" dirty="0" smtClean="0"/>
              <a:t>Cross-training allows organizations to assign highly skilled employees to different work areas when needed. This means that if a team member is absent, someone else can do that employee’s job and maintain productivity.</a:t>
            </a:r>
          </a:p>
          <a:p>
            <a:pPr eaLnBrk="1" hangingPunct="1">
              <a:lnSpc>
                <a:spcPct val="80000"/>
              </a:lnSpc>
            </a:pPr>
            <a:endParaRPr lang="en-GB" sz="800" dirty="0" smtClean="0"/>
          </a:p>
          <a:p>
            <a:pPr eaLnBrk="1" hangingPunct="1">
              <a:lnSpc>
                <a:spcPct val="80000"/>
              </a:lnSpc>
            </a:pPr>
            <a:r>
              <a:rPr lang="en-GB" sz="800" b="1" dirty="0" smtClean="0"/>
              <a:t>Training improves customer satisfaction.</a:t>
            </a:r>
          </a:p>
          <a:p>
            <a:pPr eaLnBrk="1" hangingPunct="1">
              <a:lnSpc>
                <a:spcPct val="80000"/>
              </a:lnSpc>
            </a:pPr>
            <a:r>
              <a:rPr lang="en-GB" sz="800" dirty="0" smtClean="0"/>
              <a:t>Customers are likely to be more satisfied when they interact with skilled employees who can effectively help them. This improves the organization’s reputation and may provide a competitive advantage over rivals.</a:t>
            </a:r>
          </a:p>
          <a:p>
            <a:pPr eaLnBrk="1" hangingPunct="1">
              <a:lnSpc>
                <a:spcPct val="80000"/>
              </a:lnSpc>
            </a:pPr>
            <a:endParaRPr lang="en-GB" sz="800" dirty="0" smtClean="0"/>
          </a:p>
          <a:p>
            <a:pPr eaLnBrk="1" hangingPunct="1">
              <a:lnSpc>
                <a:spcPct val="80000"/>
              </a:lnSpc>
            </a:pPr>
            <a:r>
              <a:rPr lang="en-GB" sz="800" b="1" dirty="0" smtClean="0"/>
              <a:t>Training may increase job satisfaction.</a:t>
            </a:r>
          </a:p>
          <a:p>
            <a:pPr eaLnBrk="1" hangingPunct="1">
              <a:lnSpc>
                <a:spcPct val="80000"/>
              </a:lnSpc>
            </a:pPr>
            <a:r>
              <a:rPr lang="en-GB" sz="800" dirty="0" smtClean="0"/>
              <a:t>Many employees enjoy learning and having the chance to try new things. This may improve their job satisfaction. It may also encourage employees to seek promotions if they know they will receive the necessary training to do the job.</a:t>
            </a:r>
          </a:p>
          <a:p>
            <a:pPr eaLnBrk="1" hangingPunct="1">
              <a:lnSpc>
                <a:spcPct val="80000"/>
              </a:lnSpc>
            </a:pPr>
            <a:endParaRPr lang="en-GB" sz="800" dirty="0" smtClean="0"/>
          </a:p>
          <a:p>
            <a:pPr eaLnBrk="1" hangingPunct="1">
              <a:lnSpc>
                <a:spcPct val="80000"/>
              </a:lnSpc>
            </a:pPr>
            <a:r>
              <a:rPr lang="en-GB" sz="800" b="1" dirty="0" smtClean="0"/>
              <a:t>Training may decrease errors in the workplace.</a:t>
            </a:r>
          </a:p>
          <a:p>
            <a:pPr eaLnBrk="1" hangingPunct="1">
              <a:lnSpc>
                <a:spcPct val="80000"/>
              </a:lnSpc>
            </a:pPr>
            <a:r>
              <a:rPr lang="en-GB" sz="800" dirty="0" smtClean="0"/>
              <a:t>Highly trained employees are less likely to make costly errors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BBCB640-0AAE-43AB-8953-DB0C5A266B28}" type="slidenum">
              <a:rPr lang="en-GB" smtClean="0"/>
              <a:pPr/>
              <a:t>4</a:t>
            </a:fld>
            <a:endParaRPr lang="en-GB"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dirty="0" smtClean="0"/>
              <a:t>There are many different training delivery methods, some of which will be explored later in this presentation. We will begin by discussing when it is appropriate to deliver classroom-based training to several groups of employees at the same time.</a:t>
            </a:r>
          </a:p>
          <a:p>
            <a:pPr eaLnBrk="1" hangingPunct="1"/>
            <a:endParaRPr lang="en-GB" dirty="0" smtClean="0"/>
          </a:p>
          <a:p>
            <a:pPr eaLnBrk="1" hangingPunct="1"/>
            <a:r>
              <a:rPr lang="en-GB" dirty="0" smtClean="0"/>
              <a:t>Classroom-based training is appropriate when the best way to share information is through formal instruction, perhaps because the training is related to a new policy or a process that must performed in a precise manner.</a:t>
            </a:r>
          </a:p>
          <a:p>
            <a:pPr eaLnBrk="1" hangingPunct="1"/>
            <a:endParaRPr lang="en-GB" dirty="0" smtClean="0"/>
          </a:p>
          <a:p>
            <a:pPr eaLnBrk="1" hangingPunct="1"/>
            <a:r>
              <a:rPr lang="en-GB" dirty="0" smtClean="0"/>
              <a:t>Classroom-based training is also appropriate when a number of people must be trained at the same time. For example, if a new computer system is to be launched in two weeks, it may be necessary for everyone to receive the training as soon as possible. Classroom-based training is the most cost-effective method in this situation.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6353E81-3612-4DF6-8E46-745D86C18C05}" type="slidenum">
              <a:rPr lang="en-GB" smtClean="0"/>
              <a:pPr/>
              <a:t>5</a:t>
            </a:fld>
            <a:endParaRPr lang="en-GB"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dirty="0" smtClean="0"/>
              <a:t>The next few slides describe the five stages involved in an effective training and development process. The instructor could develop these slides further by providing a examples for each stage.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01C8AB9-9ADF-47AA-A83C-35C86FDED7D3}" type="slidenum">
              <a:rPr lang="en-GB" smtClean="0"/>
              <a:pPr/>
              <a:t>6</a:t>
            </a:fld>
            <a:endParaRPr lang="en-GB"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GB" dirty="0" smtClean="0"/>
              <a:t>A needs analysis identifies the skills needed for employees to do their jobs, assesses those skills and identifies the steps needed to close any identified skills gaps. </a:t>
            </a:r>
          </a:p>
          <a:p>
            <a:pPr eaLnBrk="1" hangingPunct="1"/>
            <a:endParaRPr lang="en-GB" dirty="0" smtClean="0"/>
          </a:p>
          <a:p>
            <a:pPr eaLnBrk="1" hangingPunct="1"/>
            <a:r>
              <a:rPr lang="en-GB" dirty="0" smtClean="0"/>
              <a:t>Once the needed skills are identified, existing skills must be assessed against the needed skills to show the gaps in existing skills and knowledge.</a:t>
            </a:r>
          </a:p>
          <a:p>
            <a:pPr eaLnBrk="1" hangingPunct="1"/>
            <a:endParaRPr lang="en-GB" dirty="0" smtClean="0"/>
          </a:p>
          <a:p>
            <a:pPr eaLnBrk="1" hangingPunct="1"/>
            <a:r>
              <a:rPr lang="en-GB" dirty="0" smtClean="0"/>
              <a:t>The final stage of this process identifies the objectives needed to overcome the gaps between existing and required skills.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1EDBECB-528E-4CC3-ACE0-91608F288885}" type="slidenum">
              <a:rPr lang="en-GB" smtClean="0"/>
              <a:pPr/>
              <a:t>7</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dirty="0" smtClean="0"/>
              <a:t>A training program should be designed to meet the objectives identified in Stage 1. The trainer can then decide on specific activities that could be used to provide effective training that meets the needs and objectives.</a:t>
            </a:r>
          </a:p>
          <a:p>
            <a:pPr eaLnBrk="1" hangingPunct="1"/>
            <a:r>
              <a:rPr lang="en-GB" dirty="0" smtClean="0"/>
              <a:t>This stage also includes preparing learning materials such as presentations, handouts, role play scenarios and case studies, depending on the nature of the training topic.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E423540-D2A1-49BE-B092-50F7383E9DC7}" type="slidenum">
              <a:rPr lang="en-GB" smtClean="0"/>
              <a:pPr/>
              <a:t>8</a:t>
            </a:fld>
            <a:endParaRPr lang="en-GB"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dirty="0" smtClean="0"/>
              <a:t>Once course content, delivery method and learning materials have been finalized, the program should be piloted with a small employee group. This group should provide structured feedback on the elements of the proposed course. This feedback should be considered to make improvements to content, format, structure or materials before the program is presented to the target group.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18E07C7-D15D-4A2B-BC12-B339FED37BE9}" type="slidenum">
              <a:rPr lang="en-GB" smtClean="0"/>
              <a:pPr/>
              <a:t>9</a:t>
            </a:fld>
            <a:endParaRPr lang="en-GB"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GB" dirty="0" smtClean="0"/>
              <a:t>After feedback has been incorporated into the redesign, the actual training event can take place. This may be a one-day (or partial day) event or take place over a number of days or weeks. The format should be relevant to the content.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PPlightGre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55" name="Rectangle 23"/>
          <p:cNvSpPr>
            <a:spLocks noGrp="1" noChangeArrowheads="1"/>
          </p:cNvSpPr>
          <p:nvPr>
            <p:ph type="ctrTitle" sz="quarter"/>
          </p:nvPr>
        </p:nvSpPr>
        <p:spPr>
          <a:xfrm>
            <a:off x="3124200" y="4343400"/>
            <a:ext cx="5486400" cy="762000"/>
          </a:xfrm>
        </p:spPr>
        <p:txBody>
          <a:bodyPr/>
          <a:lstStyle>
            <a:lvl1pPr algn="r">
              <a:defRPr>
                <a:solidFill>
                  <a:schemeClr val="bg1"/>
                </a:solidFill>
              </a:defRPr>
            </a:lvl1pPr>
          </a:lstStyle>
          <a:p>
            <a:r>
              <a:rPr lang="en-US" smtClean="0"/>
              <a:t>Click to edit Master title style</a:t>
            </a:r>
            <a:endParaRPr lang="en-US" dirty="0"/>
          </a:p>
        </p:txBody>
      </p:sp>
      <p:sp>
        <p:nvSpPr>
          <p:cNvPr id="18456" name="Rectangle 24"/>
          <p:cNvSpPr>
            <a:spLocks noGrp="1" noChangeArrowheads="1"/>
          </p:cNvSpPr>
          <p:nvPr>
            <p:ph type="subTitle" sz="quarter" idx="1"/>
          </p:nvPr>
        </p:nvSpPr>
        <p:spPr>
          <a:xfrm>
            <a:off x="3124200" y="5562600"/>
            <a:ext cx="5486400" cy="304800"/>
          </a:xfrm>
        </p:spPr>
        <p:txBody>
          <a:bodyPr/>
          <a:lstStyle>
            <a:lvl1pPr marL="0" indent="0" algn="r">
              <a:spcBef>
                <a:spcPct val="50000"/>
              </a:spcBef>
              <a:buFontTx/>
              <a:buNone/>
              <a:defRPr sz="1400">
                <a:solidFill>
                  <a:schemeClr val="tx1"/>
                </a:solidFill>
              </a:defRPr>
            </a:lvl1pPr>
          </a:lstStyle>
          <a:p>
            <a:r>
              <a:rPr lang="en-US" smtClean="0"/>
              <a:t>Click to edit Master subtitle style</a:t>
            </a:r>
            <a:endParaRPr lang="en-US" dirty="0"/>
          </a:p>
        </p:txBody>
      </p:sp>
      <p:sp>
        <p:nvSpPr>
          <p:cNvPr id="5" name="Rectangle 25"/>
          <p:cNvSpPr>
            <a:spLocks noGrp="1" noChangeArrowheads="1"/>
          </p:cNvSpPr>
          <p:nvPr>
            <p:ph type="ftr" sz="quarter" idx="10"/>
          </p:nvPr>
        </p:nvSpPr>
        <p:spPr/>
        <p:txBody>
          <a:bodyPr/>
          <a:lstStyle>
            <a:lvl1pPr>
              <a:defRPr baseline="0" smtClean="0">
                <a:solidFill>
                  <a:schemeClr val="bg1"/>
                </a:solidFill>
              </a:defRPr>
            </a:lvl1pPr>
          </a:lstStyle>
          <a:p>
            <a:pPr>
              <a:defRPr/>
            </a:pPr>
            <a:r>
              <a:rPr lang="en-GB" dirty="0"/>
              <a:t>©SHRM 2011</a:t>
            </a:r>
          </a:p>
        </p:txBody>
      </p:sp>
      <p:sp>
        <p:nvSpPr>
          <p:cNvPr id="6" name="Rectangle 26"/>
          <p:cNvSpPr>
            <a:spLocks noGrp="1" noChangeArrowheads="1"/>
          </p:cNvSpPr>
          <p:nvPr>
            <p:ph type="sldNum" sz="quarter" idx="11"/>
          </p:nvPr>
        </p:nvSpPr>
        <p:spPr>
          <a:xfrm>
            <a:off x="6553200" y="6553200"/>
            <a:ext cx="2133600" cy="304800"/>
          </a:xfrm>
        </p:spPr>
        <p:txBody>
          <a:bodyPr/>
          <a:lstStyle>
            <a:lvl1pPr>
              <a:defRPr dirty="0" smtClean="0">
                <a:solidFill>
                  <a:schemeClr val="bg1"/>
                </a:solidFill>
              </a:defRPr>
            </a:lvl1pPr>
          </a:lstStyle>
          <a:p>
            <a:pPr>
              <a:defRPr/>
            </a:pPr>
            <a:r>
              <a:rPr lang="en-GB" dirty="0"/>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smtClean="0"/>
            </a:lvl1pPr>
          </a:lstStyle>
          <a:p>
            <a:pPr>
              <a:defRPr/>
            </a:pPr>
            <a:r>
              <a:rPr lang="en-GB" dirty="0"/>
              <a:t>©SHRM 2011</a:t>
            </a:r>
          </a:p>
        </p:txBody>
      </p:sp>
      <p:sp>
        <p:nvSpPr>
          <p:cNvPr id="5" name="Slide Number Placeholder 4"/>
          <p:cNvSpPr>
            <a:spLocks noGrp="1"/>
          </p:cNvSpPr>
          <p:nvPr>
            <p:ph type="sldNum" sz="quarter" idx="11"/>
          </p:nvPr>
        </p:nvSpPr>
        <p:spPr/>
        <p:txBody>
          <a:bodyPr/>
          <a:lstStyle>
            <a:lvl1pPr>
              <a:defRPr dirty="0" smtClean="0"/>
            </a:lvl1pPr>
          </a:lstStyle>
          <a:p>
            <a:pPr>
              <a:defRPr/>
            </a:pPr>
            <a:r>
              <a:rPr lang="en-GB" dirty="0"/>
              <a:t>1</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PPlimeGreen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Rectangle 29"/>
          <p:cNvSpPr>
            <a:spLocks noGrp="1" noChangeArrowheads="1"/>
          </p:cNvSpPr>
          <p:nvPr>
            <p:ph type="title"/>
          </p:nvPr>
        </p:nvSpPr>
        <p:spPr bwMode="auto">
          <a:xfrm>
            <a:off x="1752600" y="457200"/>
            <a:ext cx="69342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0"/>
          <p:cNvSpPr>
            <a:spLocks noGrp="1" noChangeArrowheads="1"/>
          </p:cNvSpPr>
          <p:nvPr>
            <p:ph type="body" idx="1"/>
          </p:nvPr>
        </p:nvSpPr>
        <p:spPr bwMode="auto">
          <a:xfrm>
            <a:off x="1752600" y="1295400"/>
            <a:ext cx="69342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 name="Rectangle 31"/>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aseline="30000" smtClean="0">
                <a:cs typeface="Arial" charset="0"/>
              </a:defRPr>
            </a:lvl1pPr>
          </a:lstStyle>
          <a:p>
            <a:pPr>
              <a:defRPr/>
            </a:pPr>
            <a:r>
              <a:rPr lang="en-GB" dirty="0"/>
              <a:t>©SHRM 2011</a:t>
            </a:r>
          </a:p>
        </p:txBody>
      </p:sp>
      <p:sp>
        <p:nvSpPr>
          <p:cNvPr id="1056" name="Rectangle 3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E85518BE-5BBE-4362-A2FB-4081EC1FE1A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l" rtl="0" fontAlgn="base">
        <a:spcBef>
          <a:spcPct val="50000"/>
        </a:spcBef>
        <a:spcAft>
          <a:spcPct val="0"/>
        </a:spcAft>
        <a:defRPr sz="2400">
          <a:solidFill>
            <a:schemeClr val="bg1"/>
          </a:solidFill>
          <a:latin typeface="+mj-lt"/>
          <a:ea typeface="ＭＳ Ｐゴシック" pitchFamily="-110" charset="-128"/>
          <a:cs typeface="ＭＳ Ｐゴシック" pitchFamily="-110" charset="-128"/>
        </a:defRPr>
      </a:lvl1pPr>
      <a:lvl2pPr algn="l" rtl="0" fontAlgn="base">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2pPr>
      <a:lvl3pPr algn="l" rtl="0" fontAlgn="base">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3pPr>
      <a:lvl4pPr algn="l" rtl="0" fontAlgn="base">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4pPr>
      <a:lvl5pPr algn="l" rtl="0" fontAlgn="base">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50000"/>
        </a:spcBef>
        <a:spcAft>
          <a:spcPct val="0"/>
        </a:spcAft>
        <a:defRPr sz="2400">
          <a:solidFill>
            <a:srgbClr val="0B5594"/>
          </a:solidFill>
          <a:latin typeface="Arial" pitchFamily="-110" charset="0"/>
        </a:defRPr>
      </a:lvl6pPr>
      <a:lvl7pPr marL="914400" algn="l" rtl="0" eaLnBrk="1" fontAlgn="base" hangingPunct="1">
        <a:spcBef>
          <a:spcPct val="50000"/>
        </a:spcBef>
        <a:spcAft>
          <a:spcPct val="0"/>
        </a:spcAft>
        <a:defRPr sz="2400">
          <a:solidFill>
            <a:srgbClr val="0B5594"/>
          </a:solidFill>
          <a:latin typeface="Arial" pitchFamily="-110" charset="0"/>
        </a:defRPr>
      </a:lvl7pPr>
      <a:lvl8pPr marL="1371600" algn="l" rtl="0" eaLnBrk="1" fontAlgn="base" hangingPunct="1">
        <a:spcBef>
          <a:spcPct val="50000"/>
        </a:spcBef>
        <a:spcAft>
          <a:spcPct val="0"/>
        </a:spcAft>
        <a:defRPr sz="2400">
          <a:solidFill>
            <a:srgbClr val="0B5594"/>
          </a:solidFill>
          <a:latin typeface="Arial" pitchFamily="-110" charset="0"/>
        </a:defRPr>
      </a:lvl8pPr>
      <a:lvl9pPr marL="1828800" algn="l" rtl="0" eaLnBrk="1" fontAlgn="base" hangingPunct="1">
        <a:spcBef>
          <a:spcPct val="50000"/>
        </a:spcBef>
        <a:spcAft>
          <a:spcPct val="0"/>
        </a:spcAft>
        <a:defRPr sz="2400">
          <a:solidFill>
            <a:srgbClr val="0B5594"/>
          </a:solidFill>
          <a:latin typeface="Arial" pitchFamily="-110" charset="0"/>
        </a:defRPr>
      </a:lvl9pPr>
    </p:titleStyle>
    <p:bodyStyle>
      <a:lvl1pPr marL="342900" indent="-342900" algn="l" rtl="0" fontAlgn="base">
        <a:spcBef>
          <a:spcPct val="20000"/>
        </a:spcBef>
        <a:spcAft>
          <a:spcPct val="0"/>
        </a:spcAft>
        <a:buChar char="•"/>
        <a:defRPr sz="2200">
          <a:solidFill>
            <a:srgbClr val="333333"/>
          </a:solidFill>
          <a:latin typeface="+mn-lt"/>
          <a:ea typeface="ＭＳ Ｐゴシック" pitchFamily="-110" charset="-128"/>
          <a:cs typeface="ＭＳ Ｐゴシック" pitchFamily="-110" charset="-128"/>
        </a:defRPr>
      </a:lvl1pPr>
      <a:lvl2pPr marL="742950" indent="-285750" algn="l" rtl="0" fontAlgn="base">
        <a:spcBef>
          <a:spcPct val="20000"/>
        </a:spcBef>
        <a:spcAft>
          <a:spcPct val="0"/>
        </a:spcAft>
        <a:buSzPct val="85000"/>
        <a:buFont typeface="Arial" charset="0"/>
        <a:buChar char="&gt;"/>
        <a:defRPr sz="2000">
          <a:solidFill>
            <a:srgbClr val="333333"/>
          </a:solidFill>
          <a:latin typeface="+mn-lt"/>
          <a:ea typeface="ＭＳ Ｐゴシック" pitchFamily="-110" charset="-128"/>
        </a:defRPr>
      </a:lvl2pPr>
      <a:lvl3pPr marL="1143000" indent="-228600" algn="l" rtl="0" fontAlgn="base">
        <a:spcBef>
          <a:spcPct val="20000"/>
        </a:spcBef>
        <a:spcAft>
          <a:spcPct val="0"/>
        </a:spcAft>
        <a:buChar char="•"/>
        <a:defRPr>
          <a:solidFill>
            <a:srgbClr val="333333"/>
          </a:solidFill>
          <a:latin typeface="+mn-lt"/>
          <a:ea typeface="ＭＳ Ｐゴシック" pitchFamily="-110" charset="-128"/>
        </a:defRPr>
      </a:lvl3pPr>
      <a:lvl4pPr marL="1600200" indent="-228600" algn="l" rtl="0" fontAlgn="base">
        <a:spcBef>
          <a:spcPct val="20000"/>
        </a:spcBef>
        <a:spcAft>
          <a:spcPct val="0"/>
        </a:spcAft>
        <a:buChar char="–"/>
        <a:defRPr sz="1600">
          <a:solidFill>
            <a:srgbClr val="333333"/>
          </a:solidFill>
          <a:latin typeface="+mn-lt"/>
          <a:ea typeface="ＭＳ Ｐゴシック" pitchFamily="-110" charset="-128"/>
        </a:defRPr>
      </a:lvl4pPr>
      <a:lvl5pPr marL="2057400" indent="-228600" algn="l" rtl="0" fontAlgn="base">
        <a:spcBef>
          <a:spcPct val="20000"/>
        </a:spcBef>
        <a:spcAft>
          <a:spcPct val="0"/>
        </a:spcAft>
        <a:buChar char="»"/>
        <a:defRPr sz="1600">
          <a:solidFill>
            <a:srgbClr val="333333"/>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sz="quarter"/>
          </p:nvPr>
        </p:nvSpPr>
        <p:spPr/>
        <p:txBody>
          <a:bodyPr/>
          <a:lstStyle/>
          <a:p>
            <a:r>
              <a:rPr lang="en-GB" sz="2800" dirty="0" smtClean="0"/>
              <a:t>Southwood School: A Case Study in Training and Development</a:t>
            </a:r>
          </a:p>
        </p:txBody>
      </p:sp>
      <p:sp>
        <p:nvSpPr>
          <p:cNvPr id="4099" name="Rectangle 5"/>
          <p:cNvSpPr>
            <a:spLocks noGrp="1" noChangeArrowheads="1"/>
          </p:cNvSpPr>
          <p:nvPr>
            <p:ph type="subTitle" sz="quarter" idx="1"/>
          </p:nvPr>
        </p:nvSpPr>
        <p:spPr>
          <a:xfrm>
            <a:off x="3124200" y="5516563"/>
            <a:ext cx="5486400" cy="433387"/>
          </a:xfrm>
        </p:spPr>
        <p:txBody>
          <a:bodyPr/>
          <a:lstStyle/>
          <a:p>
            <a:r>
              <a:rPr lang="en-GB" sz="1600" dirty="0" smtClean="0">
                <a:solidFill>
                  <a:schemeClr val="tx2"/>
                </a:solidFill>
              </a:rPr>
              <a:t>Fiona L. Robson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smtClean="0"/>
              <a:t>Step 5: Evaluation</a:t>
            </a:r>
          </a:p>
        </p:txBody>
      </p:sp>
      <p:sp>
        <p:nvSpPr>
          <p:cNvPr id="13315" name="Rectangle 3"/>
          <p:cNvSpPr>
            <a:spLocks noGrp="1" noChangeArrowheads="1"/>
          </p:cNvSpPr>
          <p:nvPr>
            <p:ph idx="1"/>
          </p:nvPr>
        </p:nvSpPr>
        <p:spPr/>
        <p:txBody>
          <a:bodyPr/>
          <a:lstStyle/>
          <a:p>
            <a:r>
              <a:rPr lang="en-GB" dirty="0" smtClean="0">
                <a:solidFill>
                  <a:schemeClr val="tx2"/>
                </a:solidFill>
              </a:rPr>
              <a:t>The program’s success is evaluated.</a:t>
            </a:r>
          </a:p>
        </p:txBody>
      </p:sp>
      <p:sp>
        <p:nvSpPr>
          <p:cNvPr id="13316"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10</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smtClean="0"/>
              <a:t>Training Methods</a:t>
            </a:r>
          </a:p>
        </p:txBody>
      </p:sp>
      <p:sp>
        <p:nvSpPr>
          <p:cNvPr id="14339" name="Rectangle 3"/>
          <p:cNvSpPr>
            <a:spLocks noGrp="1" noChangeArrowheads="1"/>
          </p:cNvSpPr>
          <p:nvPr>
            <p:ph idx="1"/>
          </p:nvPr>
        </p:nvSpPr>
        <p:spPr/>
        <p:txBody>
          <a:bodyPr/>
          <a:lstStyle/>
          <a:p>
            <a:r>
              <a:rPr lang="en-GB" dirty="0" smtClean="0">
                <a:solidFill>
                  <a:schemeClr val="tx2"/>
                </a:solidFill>
              </a:rPr>
              <a:t>Lectures</a:t>
            </a:r>
          </a:p>
          <a:p>
            <a:r>
              <a:rPr lang="en-GB" dirty="0" smtClean="0">
                <a:solidFill>
                  <a:schemeClr val="tx2"/>
                </a:solidFill>
              </a:rPr>
              <a:t>Case studies</a:t>
            </a:r>
          </a:p>
          <a:p>
            <a:r>
              <a:rPr lang="en-GB" dirty="0" smtClean="0">
                <a:solidFill>
                  <a:schemeClr val="tx2"/>
                </a:solidFill>
              </a:rPr>
              <a:t>Workshops</a:t>
            </a:r>
          </a:p>
          <a:p>
            <a:r>
              <a:rPr lang="en-GB" dirty="0" smtClean="0">
                <a:solidFill>
                  <a:schemeClr val="tx2"/>
                </a:solidFill>
              </a:rPr>
              <a:t>Simulated training</a:t>
            </a:r>
          </a:p>
          <a:p>
            <a:r>
              <a:rPr lang="en-GB" dirty="0" smtClean="0">
                <a:solidFill>
                  <a:schemeClr val="tx2"/>
                </a:solidFill>
              </a:rPr>
              <a:t>E-learning (via the Internet)</a:t>
            </a:r>
          </a:p>
          <a:p>
            <a:r>
              <a:rPr lang="en-GB" dirty="0" smtClean="0">
                <a:solidFill>
                  <a:schemeClr val="tx2"/>
                </a:solidFill>
              </a:rPr>
              <a:t>Role plays</a:t>
            </a:r>
          </a:p>
          <a:p>
            <a:r>
              <a:rPr lang="en-GB" dirty="0" smtClean="0">
                <a:solidFill>
                  <a:schemeClr val="tx2"/>
                </a:solidFill>
              </a:rPr>
              <a:t>Coaching</a:t>
            </a:r>
          </a:p>
        </p:txBody>
      </p:sp>
      <p:sp>
        <p:nvSpPr>
          <p:cNvPr id="14340"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11</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smtClean="0"/>
              <a:t>Choosing the Most Appropriate Training Method</a:t>
            </a:r>
          </a:p>
        </p:txBody>
      </p:sp>
      <p:sp>
        <p:nvSpPr>
          <p:cNvPr id="15363" name="Rectangle 3"/>
          <p:cNvSpPr>
            <a:spLocks noGrp="1" noChangeArrowheads="1"/>
          </p:cNvSpPr>
          <p:nvPr>
            <p:ph idx="1"/>
          </p:nvPr>
        </p:nvSpPr>
        <p:spPr>
          <a:xfrm>
            <a:off x="1908175" y="1341438"/>
            <a:ext cx="7200900" cy="4600575"/>
          </a:xfrm>
        </p:spPr>
        <p:txBody>
          <a:bodyPr/>
          <a:lstStyle/>
          <a:p>
            <a:pPr>
              <a:lnSpc>
                <a:spcPct val="90000"/>
              </a:lnSpc>
              <a:buFont typeface="Wingdings" pitchFamily="2" charset="2"/>
              <a:buNone/>
            </a:pPr>
            <a:r>
              <a:rPr lang="en-GB" dirty="0" smtClean="0">
                <a:solidFill>
                  <a:schemeClr val="tx2"/>
                </a:solidFill>
              </a:rPr>
              <a:t>Consider the following:</a:t>
            </a:r>
          </a:p>
          <a:p>
            <a:pPr>
              <a:lnSpc>
                <a:spcPct val="90000"/>
              </a:lnSpc>
              <a:buFont typeface="Wingdings" pitchFamily="2" charset="2"/>
              <a:buNone/>
            </a:pPr>
            <a:endParaRPr lang="en-GB" dirty="0" smtClean="0">
              <a:solidFill>
                <a:schemeClr val="tx2"/>
              </a:solidFill>
            </a:endParaRPr>
          </a:p>
          <a:p>
            <a:pPr>
              <a:lnSpc>
                <a:spcPct val="90000"/>
              </a:lnSpc>
            </a:pPr>
            <a:r>
              <a:rPr lang="en-GB" dirty="0" smtClean="0">
                <a:solidFill>
                  <a:schemeClr val="tx2"/>
                </a:solidFill>
              </a:rPr>
              <a:t>Training topic</a:t>
            </a:r>
          </a:p>
          <a:p>
            <a:pPr>
              <a:lnSpc>
                <a:spcPct val="90000"/>
              </a:lnSpc>
            </a:pPr>
            <a:r>
              <a:rPr lang="en-GB" dirty="0" smtClean="0">
                <a:solidFill>
                  <a:schemeClr val="tx2"/>
                </a:solidFill>
              </a:rPr>
              <a:t>Cost</a:t>
            </a:r>
          </a:p>
          <a:p>
            <a:pPr>
              <a:lnSpc>
                <a:spcPct val="90000"/>
              </a:lnSpc>
            </a:pPr>
            <a:r>
              <a:rPr lang="en-GB" dirty="0" smtClean="0">
                <a:solidFill>
                  <a:schemeClr val="tx2"/>
                </a:solidFill>
              </a:rPr>
              <a:t>Time available</a:t>
            </a:r>
          </a:p>
          <a:p>
            <a:pPr>
              <a:lnSpc>
                <a:spcPct val="90000"/>
              </a:lnSpc>
            </a:pPr>
            <a:r>
              <a:rPr lang="en-GB" dirty="0" smtClean="0">
                <a:solidFill>
                  <a:schemeClr val="tx2"/>
                </a:solidFill>
              </a:rPr>
              <a:t>Number of participants</a:t>
            </a:r>
          </a:p>
          <a:p>
            <a:pPr>
              <a:lnSpc>
                <a:spcPct val="90000"/>
              </a:lnSpc>
            </a:pPr>
            <a:r>
              <a:rPr lang="en-GB" dirty="0" smtClean="0">
                <a:solidFill>
                  <a:schemeClr val="tx2"/>
                </a:solidFill>
              </a:rPr>
              <a:t>Skills and knowledge of the trainer </a:t>
            </a:r>
          </a:p>
          <a:p>
            <a:pPr>
              <a:lnSpc>
                <a:spcPct val="90000"/>
              </a:lnSpc>
            </a:pPr>
            <a:r>
              <a:rPr lang="en-GB" dirty="0" smtClean="0">
                <a:solidFill>
                  <a:schemeClr val="tx2"/>
                </a:solidFill>
              </a:rPr>
              <a:t>Availability of materials</a:t>
            </a:r>
          </a:p>
          <a:p>
            <a:pPr>
              <a:lnSpc>
                <a:spcPct val="90000"/>
              </a:lnSpc>
            </a:pPr>
            <a:r>
              <a:rPr lang="en-GB" dirty="0" smtClean="0">
                <a:solidFill>
                  <a:schemeClr val="tx2"/>
                </a:solidFill>
              </a:rPr>
              <a:t>Ability to meet the program’s goals and objectives</a:t>
            </a:r>
          </a:p>
          <a:p>
            <a:pPr>
              <a:lnSpc>
                <a:spcPct val="90000"/>
              </a:lnSpc>
            </a:pPr>
            <a:r>
              <a:rPr lang="en-GB" dirty="0" smtClean="0">
                <a:solidFill>
                  <a:schemeClr val="tx2"/>
                </a:solidFill>
              </a:rPr>
              <a:t>Timing of the training: how urgent is it?</a:t>
            </a:r>
          </a:p>
          <a:p>
            <a:pPr>
              <a:lnSpc>
                <a:spcPct val="90000"/>
              </a:lnSpc>
            </a:pPr>
            <a:endParaRPr lang="en-GB" sz="2100" dirty="0" smtClean="0">
              <a:solidFill>
                <a:schemeClr val="tx2"/>
              </a:solidFill>
            </a:endParaRPr>
          </a:p>
          <a:p>
            <a:pPr>
              <a:lnSpc>
                <a:spcPct val="90000"/>
              </a:lnSpc>
              <a:buFont typeface="Wingdings" pitchFamily="2" charset="2"/>
              <a:buNone/>
            </a:pPr>
            <a:endParaRPr lang="en-GB" sz="2100" dirty="0" smtClean="0"/>
          </a:p>
        </p:txBody>
      </p:sp>
      <p:sp>
        <p:nvSpPr>
          <p:cNvPr id="15364"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12</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smtClean="0"/>
              <a:t>Key Decisions</a:t>
            </a:r>
          </a:p>
        </p:txBody>
      </p:sp>
      <p:sp>
        <p:nvSpPr>
          <p:cNvPr id="16387" name="Rectangle 3"/>
          <p:cNvSpPr>
            <a:spLocks noGrp="1" noChangeArrowheads="1"/>
          </p:cNvSpPr>
          <p:nvPr>
            <p:ph idx="1"/>
          </p:nvPr>
        </p:nvSpPr>
        <p:spPr/>
        <p:txBody>
          <a:bodyPr/>
          <a:lstStyle/>
          <a:p>
            <a:r>
              <a:rPr lang="en-GB" dirty="0" smtClean="0">
                <a:solidFill>
                  <a:schemeClr val="tx2"/>
                </a:solidFill>
              </a:rPr>
              <a:t>Who will design and deliver the training? Will it be done internally or externally?</a:t>
            </a:r>
          </a:p>
          <a:p>
            <a:r>
              <a:rPr lang="en-GB" dirty="0" smtClean="0">
                <a:solidFill>
                  <a:schemeClr val="tx2"/>
                </a:solidFill>
              </a:rPr>
              <a:t>Which training methods will be used?</a:t>
            </a:r>
          </a:p>
          <a:p>
            <a:r>
              <a:rPr lang="en-GB" dirty="0" smtClean="0">
                <a:solidFill>
                  <a:schemeClr val="tx2"/>
                </a:solidFill>
              </a:rPr>
              <a:t>What are the goals and objectives of the training?</a:t>
            </a:r>
          </a:p>
          <a:p>
            <a:r>
              <a:rPr lang="en-GB" dirty="0" smtClean="0">
                <a:solidFill>
                  <a:schemeClr val="tx2"/>
                </a:solidFill>
              </a:rPr>
              <a:t>Where and when will it be held?</a:t>
            </a:r>
          </a:p>
          <a:p>
            <a:r>
              <a:rPr lang="en-GB" dirty="0" smtClean="0">
                <a:solidFill>
                  <a:schemeClr val="tx2"/>
                </a:solidFill>
              </a:rPr>
              <a:t>How will it be evaluated?</a:t>
            </a:r>
          </a:p>
        </p:txBody>
      </p:sp>
      <p:sp>
        <p:nvSpPr>
          <p:cNvPr id="16388"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13</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smtClean="0"/>
              <a:t>Meeting Learners’ Needs: Performance Management Training</a:t>
            </a:r>
          </a:p>
        </p:txBody>
      </p:sp>
      <p:sp>
        <p:nvSpPr>
          <p:cNvPr id="17411" name="Rectangle 3"/>
          <p:cNvSpPr>
            <a:spLocks noGrp="1" noChangeArrowheads="1"/>
          </p:cNvSpPr>
          <p:nvPr>
            <p:ph idx="1"/>
          </p:nvPr>
        </p:nvSpPr>
        <p:spPr/>
        <p:txBody>
          <a:bodyPr/>
          <a:lstStyle/>
          <a:p>
            <a:r>
              <a:rPr lang="en-GB" dirty="0" smtClean="0">
                <a:solidFill>
                  <a:schemeClr val="tx2"/>
                </a:solidFill>
              </a:rPr>
              <a:t>What is the employees’ existing knowledge of the performance management system?</a:t>
            </a:r>
          </a:p>
          <a:p>
            <a:r>
              <a:rPr lang="en-GB" dirty="0" smtClean="0">
                <a:solidFill>
                  <a:schemeClr val="tx2"/>
                </a:solidFill>
              </a:rPr>
              <a:t>Do employees have a positive perception of performance management?</a:t>
            </a:r>
          </a:p>
          <a:p>
            <a:r>
              <a:rPr lang="en-GB" dirty="0" smtClean="0">
                <a:solidFill>
                  <a:schemeClr val="tx2"/>
                </a:solidFill>
              </a:rPr>
              <a:t>Are there any special educational needs? </a:t>
            </a:r>
          </a:p>
          <a:p>
            <a:r>
              <a:rPr lang="en-GB" dirty="0" smtClean="0">
                <a:solidFill>
                  <a:schemeClr val="tx2"/>
                </a:solidFill>
              </a:rPr>
              <a:t>What are the employees’ preferred learning styles?</a:t>
            </a:r>
          </a:p>
          <a:p>
            <a:endParaRPr lang="en-GB" sz="2800" dirty="0" smtClean="0">
              <a:solidFill>
                <a:schemeClr val="tx2"/>
              </a:solidFill>
            </a:endParaRPr>
          </a:p>
        </p:txBody>
      </p:sp>
      <p:sp>
        <p:nvSpPr>
          <p:cNvPr id="17412"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14</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t>Learning Styles </a:t>
            </a:r>
          </a:p>
        </p:txBody>
      </p:sp>
      <p:sp>
        <p:nvSpPr>
          <p:cNvPr id="18435" name="Rectangle 3"/>
          <p:cNvSpPr>
            <a:spLocks noGrp="1" noChangeArrowheads="1"/>
          </p:cNvSpPr>
          <p:nvPr>
            <p:ph idx="1"/>
          </p:nvPr>
        </p:nvSpPr>
        <p:spPr/>
        <p:txBody>
          <a:bodyPr/>
          <a:lstStyle/>
          <a:p>
            <a:pPr marL="452438" indent="-452438">
              <a:lnSpc>
                <a:spcPct val="90000"/>
              </a:lnSpc>
            </a:pPr>
            <a:r>
              <a:rPr lang="en-GB" dirty="0" smtClean="0">
                <a:solidFill>
                  <a:schemeClr val="tx2"/>
                </a:solidFill>
              </a:rPr>
              <a:t>One of the most frequently used tools to identify learning styles is that of </a:t>
            </a:r>
            <a:r>
              <a:rPr lang="en-GB" b="1" dirty="0" smtClean="0">
                <a:solidFill>
                  <a:schemeClr val="tx2"/>
                </a:solidFill>
              </a:rPr>
              <a:t>Honey and Mumford (1996)</a:t>
            </a:r>
            <a:r>
              <a:rPr lang="en-GB" dirty="0" smtClean="0">
                <a:solidFill>
                  <a:schemeClr val="tx2"/>
                </a:solidFill>
              </a:rPr>
              <a:t>. They identified four styles:</a:t>
            </a:r>
          </a:p>
          <a:p>
            <a:pPr marL="1181100" lvl="1">
              <a:lnSpc>
                <a:spcPct val="90000"/>
              </a:lnSpc>
            </a:pPr>
            <a:r>
              <a:rPr lang="en-GB" dirty="0" smtClean="0">
                <a:solidFill>
                  <a:schemeClr val="tx2"/>
                </a:solidFill>
              </a:rPr>
              <a:t>Activists</a:t>
            </a:r>
          </a:p>
          <a:p>
            <a:pPr marL="1181100" lvl="1">
              <a:lnSpc>
                <a:spcPct val="90000"/>
              </a:lnSpc>
            </a:pPr>
            <a:r>
              <a:rPr lang="en-GB" dirty="0" smtClean="0">
                <a:solidFill>
                  <a:schemeClr val="tx2"/>
                </a:solidFill>
              </a:rPr>
              <a:t>Reflectors </a:t>
            </a:r>
          </a:p>
          <a:p>
            <a:pPr marL="1181100" lvl="1">
              <a:lnSpc>
                <a:spcPct val="90000"/>
              </a:lnSpc>
            </a:pPr>
            <a:r>
              <a:rPr lang="en-GB" dirty="0" smtClean="0">
                <a:solidFill>
                  <a:schemeClr val="tx2"/>
                </a:solidFill>
              </a:rPr>
              <a:t>Theorists</a:t>
            </a:r>
          </a:p>
          <a:p>
            <a:pPr marL="1181100" lvl="1">
              <a:lnSpc>
                <a:spcPct val="90000"/>
              </a:lnSpc>
            </a:pPr>
            <a:r>
              <a:rPr lang="en-GB" dirty="0" smtClean="0">
                <a:solidFill>
                  <a:schemeClr val="tx2"/>
                </a:solidFill>
              </a:rPr>
              <a:t>Pragmatists</a:t>
            </a:r>
          </a:p>
          <a:p>
            <a:pPr marL="452438" indent="-452438">
              <a:lnSpc>
                <a:spcPct val="90000"/>
              </a:lnSpc>
            </a:pPr>
            <a:r>
              <a:rPr lang="en-GB" dirty="0" smtClean="0">
                <a:solidFill>
                  <a:schemeClr val="tx2"/>
                </a:solidFill>
              </a:rPr>
              <a:t>Learning styles are not necessarily exclusive; a person can be classed as both a theorist and pragmatist.</a:t>
            </a:r>
          </a:p>
        </p:txBody>
      </p:sp>
      <p:sp>
        <p:nvSpPr>
          <p:cNvPr id="18436"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15</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63713" y="457200"/>
            <a:ext cx="6923087" cy="487363"/>
          </a:xfrm>
        </p:spPr>
        <p:txBody>
          <a:bodyPr/>
          <a:lstStyle/>
          <a:p>
            <a:r>
              <a:rPr lang="en-GB" dirty="0" smtClean="0"/>
              <a:t>Honey and Mumford’s Learning Styles</a:t>
            </a:r>
          </a:p>
        </p:txBody>
      </p:sp>
      <p:sp>
        <p:nvSpPr>
          <p:cNvPr id="19459" name="Rectangle 3"/>
          <p:cNvSpPr>
            <a:spLocks noGrp="1" noChangeArrowheads="1"/>
          </p:cNvSpPr>
          <p:nvPr>
            <p:ph idx="1"/>
          </p:nvPr>
        </p:nvSpPr>
        <p:spPr/>
        <p:txBody>
          <a:bodyPr/>
          <a:lstStyle/>
          <a:p>
            <a:r>
              <a:rPr lang="en-GB" b="1" dirty="0" smtClean="0">
                <a:solidFill>
                  <a:schemeClr val="tx2"/>
                </a:solidFill>
              </a:rPr>
              <a:t>Activists</a:t>
            </a:r>
            <a:r>
              <a:rPr lang="en-GB" dirty="0" smtClean="0">
                <a:solidFill>
                  <a:schemeClr val="tx2"/>
                </a:solidFill>
              </a:rPr>
              <a:t> enjoy new challenges and participate happily in new experiences.</a:t>
            </a:r>
          </a:p>
          <a:p>
            <a:r>
              <a:rPr lang="en-GB" b="1" dirty="0" smtClean="0">
                <a:solidFill>
                  <a:schemeClr val="tx2"/>
                </a:solidFill>
              </a:rPr>
              <a:t>Reflectors</a:t>
            </a:r>
            <a:r>
              <a:rPr lang="en-GB" dirty="0" smtClean="0">
                <a:solidFill>
                  <a:schemeClr val="tx2"/>
                </a:solidFill>
              </a:rPr>
              <a:t> observe experiences from different perspectives. They collect data from different sources and reflect on it before coming to their own conclusions.</a:t>
            </a:r>
          </a:p>
        </p:txBody>
      </p:sp>
      <p:sp>
        <p:nvSpPr>
          <p:cNvPr id="19460"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16</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63713" y="260350"/>
            <a:ext cx="6808787" cy="865188"/>
          </a:xfrm>
        </p:spPr>
        <p:txBody>
          <a:bodyPr/>
          <a:lstStyle/>
          <a:p>
            <a:r>
              <a:rPr lang="en-GB" dirty="0" smtClean="0"/>
              <a:t>Honey and Mumford’s Learning Styles</a:t>
            </a:r>
          </a:p>
        </p:txBody>
      </p:sp>
      <p:sp>
        <p:nvSpPr>
          <p:cNvPr id="20483" name="Rectangle 3"/>
          <p:cNvSpPr>
            <a:spLocks noGrp="1" noChangeArrowheads="1"/>
          </p:cNvSpPr>
          <p:nvPr>
            <p:ph idx="1"/>
          </p:nvPr>
        </p:nvSpPr>
        <p:spPr/>
        <p:txBody>
          <a:bodyPr/>
          <a:lstStyle/>
          <a:p>
            <a:r>
              <a:rPr lang="en-GB" b="1" dirty="0" smtClean="0">
                <a:solidFill>
                  <a:schemeClr val="tx2"/>
                </a:solidFill>
              </a:rPr>
              <a:t>Theorists</a:t>
            </a:r>
            <a:r>
              <a:rPr lang="en-GB" dirty="0" smtClean="0">
                <a:solidFill>
                  <a:schemeClr val="tx2"/>
                </a:solidFill>
              </a:rPr>
              <a:t> tend to be perfectionists and like to be well-informed. They prefer logical theories rather than subjective information.</a:t>
            </a:r>
          </a:p>
          <a:p>
            <a:r>
              <a:rPr lang="en-GB" b="1" dirty="0" smtClean="0">
                <a:solidFill>
                  <a:schemeClr val="tx2"/>
                </a:solidFill>
              </a:rPr>
              <a:t>Pragmatists</a:t>
            </a:r>
            <a:r>
              <a:rPr lang="en-GB" dirty="0" smtClean="0">
                <a:solidFill>
                  <a:schemeClr val="tx2"/>
                </a:solidFill>
              </a:rPr>
              <a:t> are keen to try out new approaches to see if they work in reality.</a:t>
            </a:r>
          </a:p>
          <a:p>
            <a:endParaRPr lang="en-GB" dirty="0" smtClean="0">
              <a:solidFill>
                <a:schemeClr val="tx2"/>
              </a:solidFill>
            </a:endParaRPr>
          </a:p>
        </p:txBody>
      </p:sp>
      <p:sp>
        <p:nvSpPr>
          <p:cNvPr id="20484"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17</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The Importance of Evaluating Training</a:t>
            </a:r>
          </a:p>
        </p:txBody>
      </p:sp>
      <p:sp>
        <p:nvSpPr>
          <p:cNvPr id="21507" name="Rectangle 3"/>
          <p:cNvSpPr>
            <a:spLocks noGrp="1" noChangeArrowheads="1"/>
          </p:cNvSpPr>
          <p:nvPr>
            <p:ph idx="1"/>
          </p:nvPr>
        </p:nvSpPr>
        <p:spPr>
          <a:xfrm>
            <a:off x="1908175" y="1341438"/>
            <a:ext cx="6985000" cy="4895850"/>
          </a:xfrm>
        </p:spPr>
        <p:txBody>
          <a:bodyPr/>
          <a:lstStyle/>
          <a:p>
            <a:pPr>
              <a:lnSpc>
                <a:spcPct val="80000"/>
              </a:lnSpc>
            </a:pPr>
            <a:r>
              <a:rPr lang="en-GB" dirty="0" smtClean="0">
                <a:solidFill>
                  <a:schemeClr val="tx2"/>
                </a:solidFill>
              </a:rPr>
              <a:t>Ensures objectives are met or if additional training is required.</a:t>
            </a:r>
          </a:p>
          <a:p>
            <a:pPr>
              <a:lnSpc>
                <a:spcPct val="80000"/>
              </a:lnSpc>
            </a:pPr>
            <a:r>
              <a:rPr lang="en-GB" dirty="0" smtClean="0">
                <a:solidFill>
                  <a:schemeClr val="tx2"/>
                </a:solidFill>
              </a:rPr>
              <a:t>Assesses the training’s effectiveness.</a:t>
            </a:r>
          </a:p>
          <a:p>
            <a:pPr>
              <a:lnSpc>
                <a:spcPct val="80000"/>
              </a:lnSpc>
            </a:pPr>
            <a:r>
              <a:rPr lang="en-GB" dirty="0" smtClean="0">
                <a:solidFill>
                  <a:schemeClr val="tx2"/>
                </a:solidFill>
              </a:rPr>
              <a:t>Helps identify modifications for future training programs:</a:t>
            </a:r>
          </a:p>
          <a:p>
            <a:pPr lvl="1">
              <a:lnSpc>
                <a:spcPct val="80000"/>
              </a:lnSpc>
            </a:pPr>
            <a:r>
              <a:rPr lang="en-GB" sz="2400" dirty="0" smtClean="0">
                <a:solidFill>
                  <a:schemeClr val="tx2"/>
                </a:solidFill>
              </a:rPr>
              <a:t>Content</a:t>
            </a:r>
          </a:p>
          <a:p>
            <a:pPr lvl="1">
              <a:lnSpc>
                <a:spcPct val="80000"/>
              </a:lnSpc>
            </a:pPr>
            <a:r>
              <a:rPr lang="en-GB" sz="2400" dirty="0" smtClean="0">
                <a:solidFill>
                  <a:schemeClr val="tx2"/>
                </a:solidFill>
              </a:rPr>
              <a:t>Training methods</a:t>
            </a:r>
          </a:p>
          <a:p>
            <a:pPr lvl="1">
              <a:lnSpc>
                <a:spcPct val="80000"/>
              </a:lnSpc>
            </a:pPr>
            <a:r>
              <a:rPr lang="en-GB" sz="2400" dirty="0" smtClean="0">
                <a:solidFill>
                  <a:schemeClr val="tx2"/>
                </a:solidFill>
              </a:rPr>
              <a:t>Training provider</a:t>
            </a:r>
          </a:p>
          <a:p>
            <a:pPr lvl="1">
              <a:lnSpc>
                <a:spcPct val="80000"/>
              </a:lnSpc>
            </a:pPr>
            <a:r>
              <a:rPr lang="en-GB" sz="2400" dirty="0" smtClean="0">
                <a:solidFill>
                  <a:schemeClr val="tx2"/>
                </a:solidFill>
              </a:rPr>
              <a:t>Location </a:t>
            </a:r>
          </a:p>
          <a:p>
            <a:pPr lvl="1">
              <a:lnSpc>
                <a:spcPct val="80000"/>
              </a:lnSpc>
            </a:pPr>
            <a:r>
              <a:rPr lang="en-GB" sz="2400" dirty="0" smtClean="0">
                <a:solidFill>
                  <a:schemeClr val="tx2"/>
                </a:solidFill>
              </a:rPr>
              <a:t>Duration</a:t>
            </a:r>
          </a:p>
          <a:p>
            <a:pPr>
              <a:lnSpc>
                <a:spcPct val="80000"/>
              </a:lnSpc>
            </a:pPr>
            <a:r>
              <a:rPr lang="en-GB" dirty="0" smtClean="0">
                <a:solidFill>
                  <a:schemeClr val="tx2"/>
                </a:solidFill>
              </a:rPr>
              <a:t>Allows for a cost/benefit analysis.</a:t>
            </a:r>
          </a:p>
          <a:p>
            <a:pPr>
              <a:lnSpc>
                <a:spcPct val="80000"/>
              </a:lnSpc>
            </a:pPr>
            <a:r>
              <a:rPr lang="en-GB" dirty="0" smtClean="0">
                <a:solidFill>
                  <a:schemeClr val="tx2"/>
                </a:solidFill>
              </a:rPr>
              <a:t>Supports the business case for training.</a:t>
            </a:r>
          </a:p>
        </p:txBody>
      </p:sp>
      <p:sp>
        <p:nvSpPr>
          <p:cNvPr id="21508"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18</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dirty="0" smtClean="0"/>
              <a:t>Four Levels of Evaluation:</a:t>
            </a:r>
            <a:br>
              <a:rPr lang="en-GB" dirty="0" smtClean="0"/>
            </a:br>
            <a:r>
              <a:rPr lang="en-GB" dirty="0" smtClean="0"/>
              <a:t>Kirkpatrick (1994)</a:t>
            </a:r>
          </a:p>
        </p:txBody>
      </p:sp>
      <p:sp>
        <p:nvSpPr>
          <p:cNvPr id="22531" name="Rectangle 3"/>
          <p:cNvSpPr>
            <a:spLocks noGrp="1" noChangeArrowheads="1"/>
          </p:cNvSpPr>
          <p:nvPr>
            <p:ph idx="1"/>
          </p:nvPr>
        </p:nvSpPr>
        <p:spPr/>
        <p:txBody>
          <a:bodyPr/>
          <a:lstStyle/>
          <a:p>
            <a:pPr marL="0" indent="0">
              <a:lnSpc>
                <a:spcPct val="90000"/>
              </a:lnSpc>
              <a:buFont typeface="Wingdings" pitchFamily="2" charset="2"/>
              <a:buNone/>
            </a:pPr>
            <a:r>
              <a:rPr lang="en-GB" b="1" dirty="0" smtClean="0">
                <a:solidFill>
                  <a:schemeClr val="tx2"/>
                </a:solidFill>
              </a:rPr>
              <a:t>Level 1: Reaction</a:t>
            </a:r>
          </a:p>
          <a:p>
            <a:pPr marL="0" indent="0">
              <a:lnSpc>
                <a:spcPct val="90000"/>
              </a:lnSpc>
              <a:buFont typeface="Wingdings" pitchFamily="2" charset="2"/>
              <a:buNone/>
            </a:pPr>
            <a:r>
              <a:rPr lang="en-GB" dirty="0" smtClean="0">
                <a:solidFill>
                  <a:schemeClr val="tx2"/>
                </a:solidFill>
              </a:rPr>
              <a:t>How did participants react to the training? Measures overall satisfaction with the program.</a:t>
            </a:r>
          </a:p>
          <a:p>
            <a:pPr marL="0" indent="0">
              <a:lnSpc>
                <a:spcPct val="90000"/>
              </a:lnSpc>
              <a:buFont typeface="Wingdings" pitchFamily="2" charset="2"/>
              <a:buNone/>
            </a:pPr>
            <a:r>
              <a:rPr lang="en-GB" b="1" dirty="0" smtClean="0">
                <a:solidFill>
                  <a:schemeClr val="tx2"/>
                </a:solidFill>
              </a:rPr>
              <a:t>Level 2: Evaluating learning</a:t>
            </a:r>
          </a:p>
          <a:p>
            <a:pPr marL="0" indent="0">
              <a:lnSpc>
                <a:spcPct val="90000"/>
              </a:lnSpc>
              <a:buFont typeface="Wingdings" pitchFamily="2" charset="2"/>
              <a:buNone/>
            </a:pPr>
            <a:r>
              <a:rPr lang="en-GB" dirty="0" smtClean="0">
                <a:solidFill>
                  <a:schemeClr val="tx2"/>
                </a:solidFill>
              </a:rPr>
              <a:t>To what extent were learning objectives met? What new knowledge was gained? What new skills can be demonstrated?</a:t>
            </a:r>
          </a:p>
        </p:txBody>
      </p:sp>
      <p:sp>
        <p:nvSpPr>
          <p:cNvPr id="22532"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19</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Definitions	</a:t>
            </a:r>
          </a:p>
        </p:txBody>
      </p:sp>
      <p:sp>
        <p:nvSpPr>
          <p:cNvPr id="5123" name="Rectangle 3"/>
          <p:cNvSpPr>
            <a:spLocks noGrp="1" noChangeArrowheads="1"/>
          </p:cNvSpPr>
          <p:nvPr>
            <p:ph idx="1"/>
          </p:nvPr>
        </p:nvSpPr>
        <p:spPr/>
        <p:txBody>
          <a:bodyPr/>
          <a:lstStyle/>
          <a:p>
            <a:pPr marL="0" indent="0">
              <a:lnSpc>
                <a:spcPct val="90000"/>
              </a:lnSpc>
              <a:buFont typeface="Wingdings" pitchFamily="2" charset="2"/>
              <a:buNone/>
            </a:pPr>
            <a:r>
              <a:rPr lang="en-GB" b="1" dirty="0" smtClean="0">
                <a:solidFill>
                  <a:schemeClr val="tx2"/>
                </a:solidFill>
              </a:rPr>
              <a:t>Training</a:t>
            </a:r>
            <a:r>
              <a:rPr lang="en-GB" dirty="0" smtClean="0">
                <a:solidFill>
                  <a:schemeClr val="tx2"/>
                </a:solidFill>
              </a:rPr>
              <a:t> refers to the methods used to give new or present employees the skills they need to perform their jobs.</a:t>
            </a:r>
          </a:p>
          <a:p>
            <a:pPr marL="0" indent="0" algn="r">
              <a:lnSpc>
                <a:spcPct val="90000"/>
              </a:lnSpc>
              <a:buFont typeface="Wingdings" pitchFamily="2" charset="2"/>
              <a:buNone/>
            </a:pPr>
            <a:r>
              <a:rPr lang="en-GB" dirty="0" smtClean="0">
                <a:solidFill>
                  <a:schemeClr val="tx2"/>
                </a:solidFill>
              </a:rPr>
              <a:t>Dessler (2007, p. 270)</a:t>
            </a:r>
          </a:p>
          <a:p>
            <a:pPr marL="0" indent="0">
              <a:lnSpc>
                <a:spcPct val="90000"/>
              </a:lnSpc>
              <a:buFont typeface="Wingdings" pitchFamily="2" charset="2"/>
              <a:buNone/>
            </a:pPr>
            <a:endParaRPr lang="en-GB" dirty="0" smtClean="0">
              <a:solidFill>
                <a:schemeClr val="tx2"/>
              </a:solidFill>
            </a:endParaRPr>
          </a:p>
          <a:p>
            <a:pPr marL="0" indent="0">
              <a:lnSpc>
                <a:spcPct val="90000"/>
              </a:lnSpc>
              <a:buFont typeface="Wingdings" pitchFamily="2" charset="2"/>
              <a:buNone/>
            </a:pPr>
            <a:r>
              <a:rPr lang="en-GB" b="1" dirty="0" smtClean="0">
                <a:solidFill>
                  <a:schemeClr val="tx2"/>
                </a:solidFill>
              </a:rPr>
              <a:t>Training and development</a:t>
            </a:r>
            <a:r>
              <a:rPr lang="en-GB" dirty="0" smtClean="0">
                <a:solidFill>
                  <a:schemeClr val="tx2"/>
                </a:solidFill>
              </a:rPr>
              <a:t> are processes that attempt to provide employees with information, skills and an understanding of the organization and its goals.</a:t>
            </a:r>
          </a:p>
          <a:p>
            <a:pPr marL="0" indent="0" algn="r">
              <a:lnSpc>
                <a:spcPct val="90000"/>
              </a:lnSpc>
              <a:buFont typeface="Wingdings" pitchFamily="2" charset="2"/>
              <a:buNone/>
            </a:pPr>
            <a:r>
              <a:rPr lang="en-GB" dirty="0" smtClean="0">
                <a:solidFill>
                  <a:schemeClr val="tx2"/>
                </a:solidFill>
              </a:rPr>
              <a:t>Ivancevich (2007, p. 393)</a:t>
            </a:r>
          </a:p>
        </p:txBody>
      </p:sp>
      <p:sp>
        <p:nvSpPr>
          <p:cNvPr id="5124"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2</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713" y="260350"/>
            <a:ext cx="6881812" cy="865188"/>
          </a:xfrm>
        </p:spPr>
        <p:txBody>
          <a:bodyPr/>
          <a:lstStyle/>
          <a:p>
            <a:r>
              <a:rPr lang="en-GB" dirty="0" smtClean="0"/>
              <a:t>Four Levels of Evaluation:</a:t>
            </a:r>
            <a:br>
              <a:rPr lang="en-GB" dirty="0" smtClean="0"/>
            </a:br>
            <a:r>
              <a:rPr lang="en-GB" dirty="0" smtClean="0"/>
              <a:t>Kirkpatrick (1994)</a:t>
            </a:r>
          </a:p>
        </p:txBody>
      </p:sp>
      <p:sp>
        <p:nvSpPr>
          <p:cNvPr id="23555" name="Rectangle 3"/>
          <p:cNvSpPr>
            <a:spLocks noGrp="1" noChangeArrowheads="1"/>
          </p:cNvSpPr>
          <p:nvPr>
            <p:ph idx="1"/>
          </p:nvPr>
        </p:nvSpPr>
        <p:spPr/>
        <p:txBody>
          <a:bodyPr/>
          <a:lstStyle/>
          <a:p>
            <a:pPr marL="0" indent="0">
              <a:buFont typeface="Wingdings" pitchFamily="2" charset="2"/>
              <a:buNone/>
            </a:pPr>
            <a:r>
              <a:rPr lang="en-GB" b="1" dirty="0" smtClean="0">
                <a:solidFill>
                  <a:schemeClr val="tx2"/>
                </a:solidFill>
              </a:rPr>
              <a:t>Level 3: Evaluating behavior</a:t>
            </a:r>
          </a:p>
          <a:p>
            <a:pPr marL="0" indent="0">
              <a:buFont typeface="Wingdings" pitchFamily="2" charset="2"/>
              <a:buNone/>
            </a:pPr>
            <a:r>
              <a:rPr lang="en-GB" dirty="0" smtClean="0">
                <a:solidFill>
                  <a:schemeClr val="tx2"/>
                </a:solidFill>
              </a:rPr>
              <a:t>To what extent were behaviors changed when employees returned to the workplace?</a:t>
            </a:r>
            <a:endParaRPr lang="en-GB" b="1" dirty="0" smtClean="0">
              <a:solidFill>
                <a:schemeClr val="tx2"/>
              </a:solidFill>
            </a:endParaRPr>
          </a:p>
          <a:p>
            <a:pPr marL="0" indent="0">
              <a:buFont typeface="Wingdings" pitchFamily="2" charset="2"/>
              <a:buNone/>
            </a:pPr>
            <a:r>
              <a:rPr lang="en-GB" b="1" dirty="0" smtClean="0">
                <a:solidFill>
                  <a:schemeClr val="tx2"/>
                </a:solidFill>
              </a:rPr>
              <a:t>Level 4: Evaluating results</a:t>
            </a:r>
          </a:p>
          <a:p>
            <a:pPr marL="0" indent="0">
              <a:buFont typeface="Wingdings" pitchFamily="2" charset="2"/>
              <a:buNone/>
            </a:pPr>
            <a:r>
              <a:rPr lang="en-GB" dirty="0" smtClean="0">
                <a:solidFill>
                  <a:schemeClr val="tx2"/>
                </a:solidFill>
              </a:rPr>
              <a:t>What added value was gained as a result of the program?</a:t>
            </a:r>
          </a:p>
        </p:txBody>
      </p:sp>
      <p:sp>
        <p:nvSpPr>
          <p:cNvPr id="23556"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20</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63713" y="260350"/>
            <a:ext cx="6919912" cy="936625"/>
          </a:xfrm>
        </p:spPr>
        <p:txBody>
          <a:bodyPr/>
          <a:lstStyle/>
          <a:p>
            <a:r>
              <a:rPr lang="en-US" dirty="0" smtClean="0"/>
              <a:t>Southwood</a:t>
            </a:r>
            <a:r>
              <a:rPr lang="en-GB" dirty="0" smtClean="0"/>
              <a:t> School Case Study:</a:t>
            </a:r>
            <a:br>
              <a:rPr lang="en-GB" dirty="0" smtClean="0"/>
            </a:br>
            <a:r>
              <a:rPr lang="en-GB" dirty="0" smtClean="0"/>
              <a:t>Overview</a:t>
            </a:r>
          </a:p>
        </p:txBody>
      </p:sp>
      <p:sp>
        <p:nvSpPr>
          <p:cNvPr id="24579" name="Rectangle 3"/>
          <p:cNvSpPr>
            <a:spLocks noGrp="1" noChangeArrowheads="1"/>
          </p:cNvSpPr>
          <p:nvPr>
            <p:ph idx="1"/>
          </p:nvPr>
        </p:nvSpPr>
        <p:spPr/>
        <p:txBody>
          <a:bodyPr/>
          <a:lstStyle/>
          <a:p>
            <a:r>
              <a:rPr lang="en-GB" dirty="0" smtClean="0">
                <a:solidFill>
                  <a:schemeClr val="tx2"/>
                </a:solidFill>
              </a:rPr>
              <a:t>State high school in the United Kingdom.</a:t>
            </a:r>
          </a:p>
          <a:p>
            <a:r>
              <a:rPr lang="en-GB" dirty="0" smtClean="0">
                <a:solidFill>
                  <a:schemeClr val="tx2"/>
                </a:solidFill>
              </a:rPr>
              <a:t>Established nearly 40 years ago.</a:t>
            </a:r>
          </a:p>
          <a:p>
            <a:r>
              <a:rPr lang="en-GB" dirty="0" smtClean="0">
                <a:solidFill>
                  <a:schemeClr val="tx2"/>
                </a:solidFill>
              </a:rPr>
              <a:t>800 students aged 13-18.</a:t>
            </a:r>
          </a:p>
          <a:p>
            <a:r>
              <a:rPr lang="en-GB" dirty="0" smtClean="0">
                <a:solidFill>
                  <a:schemeClr val="tx2"/>
                </a:solidFill>
              </a:rPr>
              <a:t>120 staff:</a:t>
            </a:r>
          </a:p>
          <a:p>
            <a:pPr lvl="1"/>
            <a:r>
              <a:rPr lang="en-GB" sz="2400" dirty="0" smtClean="0">
                <a:solidFill>
                  <a:schemeClr val="tx2"/>
                </a:solidFill>
              </a:rPr>
              <a:t>80 teachers.</a:t>
            </a:r>
          </a:p>
          <a:p>
            <a:pPr lvl="1"/>
            <a:r>
              <a:rPr lang="en-GB" sz="2400" dirty="0" smtClean="0">
                <a:solidFill>
                  <a:schemeClr val="tx2"/>
                </a:solidFill>
              </a:rPr>
              <a:t>40 support staff (non-teaching staff).</a:t>
            </a:r>
          </a:p>
          <a:p>
            <a:r>
              <a:rPr lang="en-GB" dirty="0" smtClean="0">
                <a:solidFill>
                  <a:schemeClr val="tx2"/>
                </a:solidFill>
              </a:rPr>
              <a:t>Average staff retention rate: 72 percent.</a:t>
            </a:r>
          </a:p>
          <a:p>
            <a:r>
              <a:rPr lang="en-GB" dirty="0" smtClean="0">
                <a:solidFill>
                  <a:schemeClr val="tx2"/>
                </a:solidFill>
              </a:rPr>
              <a:t>Average length of service: 5+ years</a:t>
            </a:r>
          </a:p>
        </p:txBody>
      </p:sp>
      <p:sp>
        <p:nvSpPr>
          <p:cNvPr id="24580"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21</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dirty="0" smtClean="0"/>
              <a:t>Training and Development at Southwood School</a:t>
            </a:r>
          </a:p>
        </p:txBody>
      </p:sp>
      <p:sp>
        <p:nvSpPr>
          <p:cNvPr id="25603" name="Rectangle 3"/>
          <p:cNvSpPr>
            <a:spLocks noGrp="1" noChangeArrowheads="1"/>
          </p:cNvSpPr>
          <p:nvPr>
            <p:ph idx="1"/>
          </p:nvPr>
        </p:nvSpPr>
        <p:spPr/>
        <p:txBody>
          <a:bodyPr/>
          <a:lstStyle/>
          <a:p>
            <a:r>
              <a:rPr lang="en-GB" dirty="0" smtClean="0">
                <a:solidFill>
                  <a:schemeClr val="tx2"/>
                </a:solidFill>
              </a:rPr>
              <a:t>Students leave school one hour early each week to give teachers time for continuing professional development (CPD), including training sessions.</a:t>
            </a:r>
          </a:p>
          <a:p>
            <a:r>
              <a:rPr lang="en-GB" dirty="0" smtClean="0">
                <a:solidFill>
                  <a:schemeClr val="tx2"/>
                </a:solidFill>
              </a:rPr>
              <a:t>Most sessions are delivered in-house.</a:t>
            </a:r>
          </a:p>
          <a:p>
            <a:r>
              <a:rPr lang="en-GB" dirty="0" smtClean="0">
                <a:solidFill>
                  <a:schemeClr val="tx2"/>
                </a:solidFill>
              </a:rPr>
              <a:t>Senior teachers usually deliver the sessions based on materials provided by the Government Department for Education and Skills.</a:t>
            </a:r>
          </a:p>
        </p:txBody>
      </p:sp>
      <p:sp>
        <p:nvSpPr>
          <p:cNvPr id="25604"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22</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dirty="0" smtClean="0"/>
              <a:t>Presentation References</a:t>
            </a:r>
          </a:p>
        </p:txBody>
      </p:sp>
      <p:sp>
        <p:nvSpPr>
          <p:cNvPr id="26627" name="Rectangle 3"/>
          <p:cNvSpPr>
            <a:spLocks noGrp="1" noChangeArrowheads="1"/>
          </p:cNvSpPr>
          <p:nvPr>
            <p:ph idx="1"/>
          </p:nvPr>
        </p:nvSpPr>
        <p:spPr/>
        <p:txBody>
          <a:bodyPr/>
          <a:lstStyle/>
          <a:p>
            <a:pPr marL="452438" indent="-452438">
              <a:lnSpc>
                <a:spcPct val="90000"/>
              </a:lnSpc>
            </a:pPr>
            <a:r>
              <a:rPr lang="en-GB" dirty="0" smtClean="0">
                <a:solidFill>
                  <a:schemeClr val="tx2"/>
                </a:solidFill>
              </a:rPr>
              <a:t>Armstrong, M. (2006). </a:t>
            </a:r>
            <a:r>
              <a:rPr lang="en-GB" i="1" dirty="0" smtClean="0">
                <a:solidFill>
                  <a:schemeClr val="tx2"/>
                </a:solidFill>
              </a:rPr>
              <a:t>A handbook of human resource management, 10</a:t>
            </a:r>
            <a:r>
              <a:rPr lang="en-GB" i="1" baseline="30000" dirty="0" smtClean="0">
                <a:solidFill>
                  <a:schemeClr val="tx2"/>
                </a:solidFill>
              </a:rPr>
              <a:t>th</a:t>
            </a:r>
            <a:r>
              <a:rPr lang="en-GB" i="1" dirty="0" smtClean="0">
                <a:solidFill>
                  <a:schemeClr val="tx2"/>
                </a:solidFill>
              </a:rPr>
              <a:t> edition</a:t>
            </a:r>
            <a:r>
              <a:rPr lang="en-GB" dirty="0" smtClean="0">
                <a:solidFill>
                  <a:schemeClr val="tx2"/>
                </a:solidFill>
              </a:rPr>
              <a:t>. Kogan Page.</a:t>
            </a:r>
          </a:p>
          <a:p>
            <a:pPr marL="452438" indent="-452438">
              <a:lnSpc>
                <a:spcPct val="90000"/>
              </a:lnSpc>
            </a:pPr>
            <a:r>
              <a:rPr lang="en-GB" dirty="0" smtClean="0">
                <a:solidFill>
                  <a:schemeClr val="tx2"/>
                </a:solidFill>
              </a:rPr>
              <a:t>Dessler, G. (2005). </a:t>
            </a:r>
            <a:r>
              <a:rPr lang="en-GB" i="1" dirty="0" smtClean="0">
                <a:solidFill>
                  <a:schemeClr val="tx2"/>
                </a:solidFill>
              </a:rPr>
              <a:t>Human resource management, 10</a:t>
            </a:r>
            <a:r>
              <a:rPr lang="en-GB" i="1" baseline="30000" dirty="0" smtClean="0">
                <a:solidFill>
                  <a:schemeClr val="tx2"/>
                </a:solidFill>
              </a:rPr>
              <a:t>th</a:t>
            </a:r>
            <a:r>
              <a:rPr lang="en-GB" i="1" dirty="0" smtClean="0">
                <a:solidFill>
                  <a:schemeClr val="tx2"/>
                </a:solidFill>
              </a:rPr>
              <a:t> edition</a:t>
            </a:r>
            <a:r>
              <a:rPr lang="en-GB" dirty="0" smtClean="0">
                <a:solidFill>
                  <a:schemeClr val="tx2"/>
                </a:solidFill>
              </a:rPr>
              <a:t>. Prentice Hall.</a:t>
            </a:r>
          </a:p>
          <a:p>
            <a:pPr marL="452438" indent="-452438">
              <a:lnSpc>
                <a:spcPct val="90000"/>
              </a:lnSpc>
            </a:pPr>
            <a:r>
              <a:rPr lang="en-GB" dirty="0" smtClean="0">
                <a:solidFill>
                  <a:schemeClr val="tx2"/>
                </a:solidFill>
              </a:rPr>
              <a:t>Honey, P., &amp; Mumford, A. (1996). </a:t>
            </a:r>
            <a:r>
              <a:rPr lang="en-GB" i="1" dirty="0" smtClean="0">
                <a:solidFill>
                  <a:schemeClr val="tx2"/>
                </a:solidFill>
              </a:rPr>
              <a:t>The manual of learning styles, 3</a:t>
            </a:r>
            <a:r>
              <a:rPr lang="en-GB" i="1" baseline="30000" dirty="0" smtClean="0">
                <a:solidFill>
                  <a:schemeClr val="tx2"/>
                </a:solidFill>
              </a:rPr>
              <a:t>rd</a:t>
            </a:r>
            <a:r>
              <a:rPr lang="en-GB" i="1" dirty="0" smtClean="0">
                <a:solidFill>
                  <a:schemeClr val="tx2"/>
                </a:solidFill>
              </a:rPr>
              <a:t> edition.</a:t>
            </a:r>
            <a:r>
              <a:rPr lang="en-GB" dirty="0" smtClean="0">
                <a:solidFill>
                  <a:schemeClr val="tx2"/>
                </a:solidFill>
              </a:rPr>
              <a:t> Honey Publications.</a:t>
            </a:r>
          </a:p>
          <a:p>
            <a:pPr marL="452438" indent="-452438">
              <a:lnSpc>
                <a:spcPct val="90000"/>
              </a:lnSpc>
            </a:pPr>
            <a:r>
              <a:rPr lang="en-GB" dirty="0" smtClean="0">
                <a:solidFill>
                  <a:schemeClr val="tx2"/>
                </a:solidFill>
              </a:rPr>
              <a:t>Ivancevich, J. M. (2007). </a:t>
            </a:r>
            <a:r>
              <a:rPr lang="en-GB" i="1" dirty="0" smtClean="0">
                <a:solidFill>
                  <a:schemeClr val="tx2"/>
                </a:solidFill>
              </a:rPr>
              <a:t>Human resource management, 10</a:t>
            </a:r>
            <a:r>
              <a:rPr lang="en-GB" i="1" baseline="30000" dirty="0" smtClean="0">
                <a:solidFill>
                  <a:schemeClr val="tx2"/>
                </a:solidFill>
              </a:rPr>
              <a:t>th</a:t>
            </a:r>
            <a:r>
              <a:rPr lang="en-GB" i="1" dirty="0" smtClean="0">
                <a:solidFill>
                  <a:schemeClr val="tx2"/>
                </a:solidFill>
              </a:rPr>
              <a:t> edition.</a:t>
            </a:r>
            <a:r>
              <a:rPr lang="en-GB" dirty="0" smtClean="0">
                <a:solidFill>
                  <a:schemeClr val="tx2"/>
                </a:solidFill>
              </a:rPr>
              <a:t> McGraw-Hill.</a:t>
            </a:r>
          </a:p>
          <a:p>
            <a:pPr marL="452438" indent="-452438">
              <a:lnSpc>
                <a:spcPct val="90000"/>
              </a:lnSpc>
            </a:pPr>
            <a:r>
              <a:rPr lang="en-GB" dirty="0" smtClean="0">
                <a:solidFill>
                  <a:schemeClr val="tx2"/>
                </a:solidFill>
              </a:rPr>
              <a:t>Kirkpatrick, D. L. (1994). </a:t>
            </a:r>
            <a:r>
              <a:rPr lang="en-GB" i="1" dirty="0" smtClean="0">
                <a:solidFill>
                  <a:schemeClr val="tx2"/>
                </a:solidFill>
              </a:rPr>
              <a:t>Evaluating training programs.</a:t>
            </a:r>
            <a:r>
              <a:rPr lang="en-GB" dirty="0" smtClean="0">
                <a:solidFill>
                  <a:schemeClr val="tx2"/>
                </a:solidFill>
              </a:rPr>
              <a:t> Berret-Koehler.</a:t>
            </a:r>
          </a:p>
          <a:p>
            <a:pPr marL="452438" indent="-452438">
              <a:lnSpc>
                <a:spcPct val="90000"/>
              </a:lnSpc>
              <a:buFont typeface="Wingdings" pitchFamily="2" charset="2"/>
              <a:buNone/>
            </a:pPr>
            <a:endParaRPr lang="en-GB" sz="2100" dirty="0" smtClean="0"/>
          </a:p>
          <a:p>
            <a:pPr marL="452438" indent="-452438">
              <a:lnSpc>
                <a:spcPct val="90000"/>
              </a:lnSpc>
              <a:buFont typeface="Wingdings" pitchFamily="2" charset="2"/>
              <a:buNone/>
            </a:pPr>
            <a:endParaRPr lang="en-GB" sz="2100" dirty="0" smtClean="0"/>
          </a:p>
        </p:txBody>
      </p:sp>
      <p:sp>
        <p:nvSpPr>
          <p:cNvPr id="26628"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23</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smtClean="0"/>
              <a:t>Training Benefits</a:t>
            </a:r>
          </a:p>
        </p:txBody>
      </p:sp>
      <p:sp>
        <p:nvSpPr>
          <p:cNvPr id="6147" name="Rectangle 3"/>
          <p:cNvSpPr>
            <a:spLocks noGrp="1" noChangeArrowheads="1"/>
          </p:cNvSpPr>
          <p:nvPr>
            <p:ph idx="1"/>
          </p:nvPr>
        </p:nvSpPr>
        <p:spPr/>
        <p:txBody>
          <a:bodyPr/>
          <a:lstStyle/>
          <a:p>
            <a:pPr>
              <a:buFont typeface="Wingdings" pitchFamily="2" charset="2"/>
              <a:buNone/>
            </a:pPr>
            <a:r>
              <a:rPr lang="en-GB" dirty="0" smtClean="0">
                <a:solidFill>
                  <a:schemeClr val="tx2"/>
                </a:solidFill>
              </a:rPr>
              <a:t>Training:</a:t>
            </a:r>
          </a:p>
          <a:p>
            <a:r>
              <a:rPr lang="en-GB" dirty="0" smtClean="0">
                <a:solidFill>
                  <a:schemeClr val="tx2"/>
                </a:solidFill>
              </a:rPr>
              <a:t>Improves individual, team and organization performance.</a:t>
            </a:r>
          </a:p>
          <a:p>
            <a:r>
              <a:rPr lang="en-GB" dirty="0" smtClean="0">
                <a:solidFill>
                  <a:schemeClr val="tx2"/>
                </a:solidFill>
              </a:rPr>
              <a:t>Supports employee retention strategies.</a:t>
            </a:r>
          </a:p>
          <a:p>
            <a:r>
              <a:rPr lang="en-GB" dirty="0" smtClean="0">
                <a:solidFill>
                  <a:schemeClr val="tx2"/>
                </a:solidFill>
              </a:rPr>
              <a:t>Increases flexibility.</a:t>
            </a:r>
          </a:p>
          <a:p>
            <a:r>
              <a:rPr lang="en-GB" dirty="0" smtClean="0">
                <a:solidFill>
                  <a:schemeClr val="tx2"/>
                </a:solidFill>
              </a:rPr>
              <a:t>Improves customer service.</a:t>
            </a:r>
          </a:p>
          <a:p>
            <a:r>
              <a:rPr lang="en-GB" dirty="0" smtClean="0">
                <a:solidFill>
                  <a:schemeClr val="tx2"/>
                </a:solidFill>
              </a:rPr>
              <a:t>May increase job satisfaction. </a:t>
            </a:r>
          </a:p>
          <a:p>
            <a:r>
              <a:rPr lang="en-GB" dirty="0" smtClean="0">
                <a:solidFill>
                  <a:schemeClr val="tx2"/>
                </a:solidFill>
              </a:rPr>
              <a:t>May decrease errors in the workplace.</a:t>
            </a:r>
          </a:p>
        </p:txBody>
      </p:sp>
      <p:sp>
        <p:nvSpPr>
          <p:cNvPr id="6148"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3</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When Is Classroom-Based Training  Appropriate?</a:t>
            </a:r>
          </a:p>
        </p:txBody>
      </p:sp>
      <p:sp>
        <p:nvSpPr>
          <p:cNvPr id="7171" name="Rectangle 3"/>
          <p:cNvSpPr>
            <a:spLocks noGrp="1" noChangeArrowheads="1"/>
          </p:cNvSpPr>
          <p:nvPr>
            <p:ph idx="1"/>
          </p:nvPr>
        </p:nvSpPr>
        <p:spPr/>
        <p:txBody>
          <a:bodyPr/>
          <a:lstStyle/>
          <a:p>
            <a:pPr>
              <a:lnSpc>
                <a:spcPct val="90000"/>
              </a:lnSpc>
            </a:pPr>
            <a:r>
              <a:rPr lang="en-GB" dirty="0" smtClean="0">
                <a:solidFill>
                  <a:schemeClr val="tx2"/>
                </a:solidFill>
              </a:rPr>
              <a:t>When the desired skills are best taught through formal instruction.</a:t>
            </a:r>
          </a:p>
          <a:p>
            <a:pPr>
              <a:lnSpc>
                <a:spcPct val="90000"/>
              </a:lnSpc>
            </a:pPr>
            <a:r>
              <a:rPr lang="en-GB" dirty="0" smtClean="0">
                <a:solidFill>
                  <a:schemeClr val="tx2"/>
                </a:solidFill>
              </a:rPr>
              <a:t>When a number of people need to learn skills/knowledge in the same area.</a:t>
            </a:r>
          </a:p>
          <a:p>
            <a:pPr>
              <a:lnSpc>
                <a:spcPct val="90000"/>
              </a:lnSpc>
            </a:pPr>
            <a:r>
              <a:rPr lang="en-GB" dirty="0" smtClean="0">
                <a:solidFill>
                  <a:schemeClr val="tx2"/>
                </a:solidFill>
              </a:rPr>
              <a:t>When critical information must be communicated to ensure employees meet their responsibilities.</a:t>
            </a:r>
          </a:p>
          <a:p>
            <a:pPr>
              <a:lnSpc>
                <a:spcPct val="90000"/>
              </a:lnSpc>
              <a:buFont typeface="Wingdings" pitchFamily="2" charset="2"/>
              <a:buNone/>
            </a:pPr>
            <a:endParaRPr lang="en-GB" dirty="0" smtClean="0">
              <a:solidFill>
                <a:schemeClr val="tx2"/>
              </a:solidFill>
            </a:endParaRPr>
          </a:p>
          <a:p>
            <a:pPr algn="r">
              <a:lnSpc>
                <a:spcPct val="90000"/>
              </a:lnSpc>
              <a:buFont typeface="Wingdings" pitchFamily="2" charset="2"/>
              <a:buNone/>
            </a:pPr>
            <a:r>
              <a:rPr lang="en-GB" dirty="0" smtClean="0">
                <a:solidFill>
                  <a:schemeClr val="tx2"/>
                </a:solidFill>
              </a:rPr>
              <a:t>Source: Armstrong (2006, p. 576)</a:t>
            </a:r>
          </a:p>
        </p:txBody>
      </p:sp>
      <p:sp>
        <p:nvSpPr>
          <p:cNvPr id="7172"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smtClean="0"/>
              <a:t>The Five-Step Training and Development Process</a:t>
            </a:r>
          </a:p>
        </p:txBody>
      </p:sp>
      <p:sp>
        <p:nvSpPr>
          <p:cNvPr id="8195" name="Rectangle 3"/>
          <p:cNvSpPr>
            <a:spLocks noGrp="1" noChangeArrowheads="1"/>
          </p:cNvSpPr>
          <p:nvPr>
            <p:ph idx="1"/>
          </p:nvPr>
        </p:nvSpPr>
        <p:spPr/>
        <p:txBody>
          <a:bodyPr/>
          <a:lstStyle/>
          <a:p>
            <a:pPr marL="0" indent="0">
              <a:buFont typeface="Wingdings" pitchFamily="2" charset="2"/>
              <a:buNone/>
            </a:pPr>
            <a:r>
              <a:rPr lang="en-GB" dirty="0" smtClean="0">
                <a:solidFill>
                  <a:schemeClr val="tx2"/>
                </a:solidFill>
              </a:rPr>
              <a:t>Effective training programs consist of five steps:</a:t>
            </a:r>
          </a:p>
          <a:p>
            <a:pPr marL="0" indent="0">
              <a:buFont typeface="Wingdings" pitchFamily="2" charset="2"/>
              <a:buNone/>
            </a:pPr>
            <a:r>
              <a:rPr lang="en-GB" dirty="0" smtClean="0">
                <a:solidFill>
                  <a:schemeClr val="tx2"/>
                </a:solidFill>
              </a:rPr>
              <a:t>1. Needs analysis</a:t>
            </a:r>
          </a:p>
          <a:p>
            <a:pPr marL="0" indent="0">
              <a:buFont typeface="Wingdings" pitchFamily="2" charset="2"/>
              <a:buNone/>
            </a:pPr>
            <a:r>
              <a:rPr lang="en-GB" dirty="0" smtClean="0">
                <a:solidFill>
                  <a:schemeClr val="tx2"/>
                </a:solidFill>
              </a:rPr>
              <a:t>2. Instructional design</a:t>
            </a:r>
          </a:p>
          <a:p>
            <a:pPr marL="0" indent="0">
              <a:buFont typeface="Wingdings" pitchFamily="2" charset="2"/>
              <a:buNone/>
            </a:pPr>
            <a:r>
              <a:rPr lang="en-GB" dirty="0" smtClean="0">
                <a:solidFill>
                  <a:schemeClr val="tx2"/>
                </a:solidFill>
              </a:rPr>
              <a:t>3. Validation</a:t>
            </a:r>
          </a:p>
          <a:p>
            <a:pPr marL="0" indent="0">
              <a:buFont typeface="Wingdings" pitchFamily="2" charset="2"/>
              <a:buNone/>
            </a:pPr>
            <a:r>
              <a:rPr lang="en-GB" dirty="0" smtClean="0">
                <a:solidFill>
                  <a:schemeClr val="tx2"/>
                </a:solidFill>
              </a:rPr>
              <a:t>4. Implementation.</a:t>
            </a:r>
          </a:p>
          <a:p>
            <a:pPr marL="0" indent="0">
              <a:buFont typeface="Wingdings" pitchFamily="2" charset="2"/>
              <a:buNone/>
            </a:pPr>
            <a:r>
              <a:rPr lang="en-GB" dirty="0" smtClean="0">
                <a:solidFill>
                  <a:schemeClr val="tx2"/>
                </a:solidFill>
              </a:rPr>
              <a:t>5. Evaluation.</a:t>
            </a:r>
          </a:p>
          <a:p>
            <a:pPr marL="0" indent="0">
              <a:buFont typeface="Wingdings" pitchFamily="2" charset="2"/>
              <a:buNone/>
            </a:pPr>
            <a:endParaRPr lang="en-GB" sz="2500" dirty="0" smtClean="0">
              <a:solidFill>
                <a:schemeClr val="tx2"/>
              </a:solidFill>
            </a:endParaRPr>
          </a:p>
          <a:p>
            <a:pPr marL="0" indent="0" algn="r">
              <a:buFont typeface="Wingdings" pitchFamily="2" charset="2"/>
              <a:buNone/>
            </a:pPr>
            <a:r>
              <a:rPr lang="en-GB" sz="1600" dirty="0" smtClean="0">
                <a:solidFill>
                  <a:schemeClr val="tx2"/>
                </a:solidFill>
              </a:rPr>
              <a:t>Dessler (2007), based on the earlier work of Goldstein</a:t>
            </a:r>
            <a:endParaRPr lang="en-GB" sz="1800" dirty="0" smtClean="0">
              <a:solidFill>
                <a:schemeClr val="tx2"/>
              </a:solidFill>
            </a:endParaRPr>
          </a:p>
        </p:txBody>
      </p:sp>
      <p:sp>
        <p:nvSpPr>
          <p:cNvPr id="8196"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Step 1: Needs Analysis</a:t>
            </a:r>
          </a:p>
        </p:txBody>
      </p:sp>
      <p:sp>
        <p:nvSpPr>
          <p:cNvPr id="9219" name="Rectangle 3"/>
          <p:cNvSpPr>
            <a:spLocks noGrp="1" noChangeArrowheads="1"/>
          </p:cNvSpPr>
          <p:nvPr>
            <p:ph idx="1"/>
          </p:nvPr>
        </p:nvSpPr>
        <p:spPr/>
        <p:txBody>
          <a:bodyPr/>
          <a:lstStyle/>
          <a:p>
            <a:r>
              <a:rPr lang="en-GB" dirty="0" smtClean="0">
                <a:solidFill>
                  <a:schemeClr val="tx2"/>
                </a:solidFill>
              </a:rPr>
              <a:t>Identifies the skills needed for employees to perform their jobs.</a:t>
            </a:r>
          </a:p>
          <a:p>
            <a:r>
              <a:rPr lang="en-GB" dirty="0" smtClean="0">
                <a:solidFill>
                  <a:schemeClr val="tx2"/>
                </a:solidFill>
              </a:rPr>
              <a:t>Assesses existing skills.</a:t>
            </a:r>
          </a:p>
          <a:p>
            <a:r>
              <a:rPr lang="en-GB" dirty="0" smtClean="0">
                <a:solidFill>
                  <a:schemeClr val="tx2"/>
                </a:solidFill>
              </a:rPr>
              <a:t>Identifies objectives to close any identified skills gaps.</a:t>
            </a:r>
          </a:p>
        </p:txBody>
      </p:sp>
      <p:sp>
        <p:nvSpPr>
          <p:cNvPr id="9220"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smtClean="0"/>
              <a:t>Step 2: Instructional Design</a:t>
            </a:r>
          </a:p>
        </p:txBody>
      </p:sp>
      <p:sp>
        <p:nvSpPr>
          <p:cNvPr id="10243" name="Rectangle 3"/>
          <p:cNvSpPr>
            <a:spLocks noGrp="1" noChangeArrowheads="1"/>
          </p:cNvSpPr>
          <p:nvPr>
            <p:ph idx="1"/>
          </p:nvPr>
        </p:nvSpPr>
        <p:spPr/>
        <p:txBody>
          <a:bodyPr/>
          <a:lstStyle/>
          <a:p>
            <a:r>
              <a:rPr lang="en-GB" dirty="0" smtClean="0">
                <a:solidFill>
                  <a:schemeClr val="tx2"/>
                </a:solidFill>
              </a:rPr>
              <a:t>At this stage, the content of the course/program is designed.</a:t>
            </a:r>
          </a:p>
          <a:p>
            <a:r>
              <a:rPr lang="en-GB" dirty="0" smtClean="0">
                <a:solidFill>
                  <a:schemeClr val="tx2"/>
                </a:solidFill>
              </a:rPr>
              <a:t>Specific activities are identified.</a:t>
            </a:r>
          </a:p>
          <a:p>
            <a:r>
              <a:rPr lang="en-GB" dirty="0" smtClean="0">
                <a:solidFill>
                  <a:schemeClr val="tx2"/>
                </a:solidFill>
              </a:rPr>
              <a:t>Relevant materials are prepared. </a:t>
            </a:r>
          </a:p>
        </p:txBody>
      </p:sp>
      <p:sp>
        <p:nvSpPr>
          <p:cNvPr id="10244"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smtClean="0"/>
              <a:t>7</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dirty="0" smtClean="0"/>
              <a:t>Step 3: Validation</a:t>
            </a:r>
          </a:p>
        </p:txBody>
      </p:sp>
      <p:sp>
        <p:nvSpPr>
          <p:cNvPr id="11267" name="Rectangle 3"/>
          <p:cNvSpPr>
            <a:spLocks noGrp="1" noChangeArrowheads="1"/>
          </p:cNvSpPr>
          <p:nvPr>
            <p:ph idx="1"/>
          </p:nvPr>
        </p:nvSpPr>
        <p:spPr/>
        <p:txBody>
          <a:bodyPr/>
          <a:lstStyle/>
          <a:p>
            <a:r>
              <a:rPr lang="en-GB" dirty="0" smtClean="0">
                <a:solidFill>
                  <a:schemeClr val="tx2"/>
                </a:solidFill>
              </a:rPr>
              <a:t>The program is tested with a small group of employees.</a:t>
            </a:r>
          </a:p>
          <a:p>
            <a:r>
              <a:rPr lang="en-GB" dirty="0" smtClean="0">
                <a:solidFill>
                  <a:schemeClr val="tx2"/>
                </a:solidFill>
              </a:rPr>
              <a:t>Feedback may result in changes to the content and activities used in the program. </a:t>
            </a:r>
          </a:p>
        </p:txBody>
      </p:sp>
      <p:sp>
        <p:nvSpPr>
          <p:cNvPr id="11268"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t>Step 4: Implementation</a:t>
            </a:r>
          </a:p>
        </p:txBody>
      </p:sp>
      <p:sp>
        <p:nvSpPr>
          <p:cNvPr id="12291" name="Rectangle 3"/>
          <p:cNvSpPr>
            <a:spLocks noGrp="1" noChangeArrowheads="1"/>
          </p:cNvSpPr>
          <p:nvPr>
            <p:ph idx="1"/>
          </p:nvPr>
        </p:nvSpPr>
        <p:spPr/>
        <p:txBody>
          <a:bodyPr/>
          <a:lstStyle/>
          <a:p>
            <a:r>
              <a:rPr lang="en-GB" dirty="0" smtClean="0">
                <a:solidFill>
                  <a:schemeClr val="tx2"/>
                </a:solidFill>
              </a:rPr>
              <a:t>The target group participates in the actual training session.</a:t>
            </a:r>
          </a:p>
        </p:txBody>
      </p:sp>
      <p:sp>
        <p:nvSpPr>
          <p:cNvPr id="12292" name="Footer Placeholder 4"/>
          <p:cNvSpPr>
            <a:spLocks noGrp="1"/>
          </p:cNvSpPr>
          <p:nvPr>
            <p:ph type="ftr" sz="quarter" idx="10"/>
          </p:nvPr>
        </p:nvSpPr>
        <p:spPr>
          <a:noFill/>
        </p:spPr>
        <p:txBody>
          <a:bodyPr/>
          <a:lstStyle/>
          <a:p>
            <a:r>
              <a:rPr lang="en-GB" dirty="0"/>
              <a:t>©SHRM 2011</a:t>
            </a:r>
          </a:p>
        </p:txBody>
      </p:sp>
      <p:sp>
        <p:nvSpPr>
          <p:cNvPr id="5" name="Slide Number Placeholder 4"/>
          <p:cNvSpPr>
            <a:spLocks noGrp="1"/>
          </p:cNvSpPr>
          <p:nvPr>
            <p:ph type="sldNum" sz="quarter" idx="11"/>
          </p:nvPr>
        </p:nvSpPr>
        <p:spPr/>
        <p:txBody>
          <a:bodyPr/>
          <a:lstStyle/>
          <a:p>
            <a:pPr>
              <a:defRPr/>
            </a:pPr>
            <a:r>
              <a:rPr lang="en-GB" dirty="0"/>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D template">
  <a:themeElements>
    <a:clrScheme name="T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D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9C6825AA4D134EB99D2F699F0CF23B" ma:contentTypeVersion="2" ma:contentTypeDescription="Create a new document." ma:contentTypeScope="" ma:versionID="baff4f433a6ac5edff774b4b2755a58b">
  <xsd:schema xmlns:xsd="http://www.w3.org/2001/XMLSchema" xmlns:xs="http://www.w3.org/2001/XMLSchema" xmlns:p="http://schemas.microsoft.com/office/2006/metadata/properties" xmlns:ns1="http://schemas.microsoft.com/sharepoint/v3" xmlns:ns2="9e35c72e-853b-4481-acd9-8b56c994845b" xmlns:ns3="f91e3bc2-5a25-4b4f-a838-28da75dacf57" targetNamespace="http://schemas.microsoft.com/office/2006/metadata/properties" ma:root="true" ma:fieldsID="a4e1b469e09b1a529f1010db51b14675" ns1:_="" ns2:_="" ns3:_="">
    <xsd:import namespace="http://schemas.microsoft.com/sharepoint/v3"/>
    <xsd:import namespace="9e35c72e-853b-4481-acd9-8b56c994845b"/>
    <xsd:import namespace="f91e3bc2-5a25-4b4f-a838-28da75dacf57"/>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KeywordTaxHTField" minOccurs="0"/>
                <xsd:element ref="ns2:TaxCatchAll" minOccurs="0"/>
                <xsd:element ref="ns2:TaxCatchAllLabel" minOccurs="0"/>
                <xsd:element ref="ns3:SHRMCoreIsTool" minOccurs="0"/>
                <xsd:element ref="ns3:SHRMCoreMembers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35c72e-853b-4481-acd9-8b56c99484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3" nillable="true" ma:taxonomy="true" ma:internalName="TaxKeywordTaxHTField" ma:taxonomyFieldName="Enterprise_x0020_Keywords"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34ac6ce0-1bc1-4c00-9ac6-5299b43f4132}" ma:internalName="TaxCatchAll" ma:showField="CatchAllData" ma:web="9e35c72e-853b-4481-acd9-8b56c994845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34ac6ce0-1bc1-4c00-9ac6-5299b43f4132}" ma:internalName="TaxCatchAllLabel" ma:readOnly="true" ma:showField="CatchAllDataLabel" ma:web="9e35c72e-853b-4481-acd9-8b56c99484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1e3bc2-5a25-4b4f-a838-28da75dacf57" elementFormDefault="qualified">
    <xsd:import namespace="http://schemas.microsoft.com/office/2006/documentManagement/types"/>
    <xsd:import namespace="http://schemas.microsoft.com/office/infopath/2007/PartnerControls"/>
    <xsd:element name="SHRMCoreIsTool" ma:index="17" nillable="true" ma:displayName="Is Tool" ma:internalName="Is_x0020_Tool">
      <xsd:simpleType>
        <xsd:restriction base="dms:Boolean"/>
      </xsd:simpleType>
    </xsd:element>
    <xsd:element name="SHRMCoreMembersOnly" ma:index="18" nillable="true" ma:displayName="Members Only" ma:internalName="Members_x0020_Onl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e35c72e-853b-4481-acd9-8b56c994845b">UC5APVKEY7YA-445657348-394</_dlc_DocId>
    <_dlc_DocIdUrl xmlns="9e35c72e-853b-4481-acd9-8b56c994845b">
      <Url>https://edit.shrm.org/certification/educators/_layouts/15/DocIdRedir.aspx?ID=UC5APVKEY7YA-445657348-394</Url>
      <Description>UC5APVKEY7YA-445657348-394</Description>
    </_dlc_DocIdUrl>
    <SHRMCoreMembersOnly xmlns="f91e3bc2-5a25-4b4f-a838-28da75dacf57" xsi:nil="true"/>
    <TaxKeywordTaxHTField xmlns="9e35c72e-853b-4481-acd9-8b56c994845b">
      <Terms xmlns="http://schemas.microsoft.com/office/infopath/2007/PartnerControls"/>
    </TaxKeywordTaxHTField>
    <TaxCatchAll xmlns="9e35c72e-853b-4481-acd9-8b56c994845b"/>
    <SHRMCoreIsTool xmlns="f91e3bc2-5a25-4b4f-a838-28da75dacf57"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1D4F52-E8D3-406B-B161-1824209C0974}"/>
</file>

<file path=customXml/itemProps2.xml><?xml version="1.0" encoding="utf-8"?>
<ds:datastoreItem xmlns:ds="http://schemas.openxmlformats.org/officeDocument/2006/customXml" ds:itemID="{EFC5669C-75B7-47D9-892D-C558BDC60FF3}"/>
</file>

<file path=customXml/itemProps3.xml><?xml version="1.0" encoding="utf-8"?>
<ds:datastoreItem xmlns:ds="http://schemas.openxmlformats.org/officeDocument/2006/customXml" ds:itemID="{8A535C72-F6AF-4F2E-8421-F28FDA43F0BB}"/>
</file>

<file path=customXml/itemProps4.xml><?xml version="1.0" encoding="utf-8"?>
<ds:datastoreItem xmlns:ds="http://schemas.openxmlformats.org/officeDocument/2006/customXml" ds:itemID="{1C3AD6DF-BE3E-4101-9D3A-20C811350CDF}"/>
</file>

<file path=docProps/app.xml><?xml version="1.0" encoding="utf-8"?>
<Properties xmlns="http://schemas.openxmlformats.org/officeDocument/2006/extended-properties" xmlns:vt="http://schemas.openxmlformats.org/officeDocument/2006/docPropsVTypes">
  <Template>Training and Development Template</Template>
  <TotalTime>2359</TotalTime>
  <Words>3251</Words>
  <Application>Microsoft Office PowerPoint</Application>
  <PresentationFormat>On-screen Show (4:3)</PresentationFormat>
  <Paragraphs>287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TD template</vt:lpstr>
      <vt:lpstr>Southwood School: A Case Study in Training and Development</vt:lpstr>
      <vt:lpstr>Definitions </vt:lpstr>
      <vt:lpstr>Training Benefits</vt:lpstr>
      <vt:lpstr>When Is Classroom-Based Training  Appropriate?</vt:lpstr>
      <vt:lpstr>The Five-Step Training and Development Process</vt:lpstr>
      <vt:lpstr>Step 1: Needs Analysis</vt:lpstr>
      <vt:lpstr>Step 2: Instructional Design</vt:lpstr>
      <vt:lpstr>Step 3: Validation</vt:lpstr>
      <vt:lpstr>Step 4: Implementation</vt:lpstr>
      <vt:lpstr>Step 5: Evaluation</vt:lpstr>
      <vt:lpstr>Training Methods</vt:lpstr>
      <vt:lpstr>Choosing the Most Appropriate Training Method</vt:lpstr>
      <vt:lpstr>Key Decisions</vt:lpstr>
      <vt:lpstr>Meeting Learners’ Needs: Performance Management Training</vt:lpstr>
      <vt:lpstr>Learning Styles </vt:lpstr>
      <vt:lpstr>Honey and Mumford’s Learning Styles</vt:lpstr>
      <vt:lpstr>Honey and Mumford’s Learning Styles</vt:lpstr>
      <vt:lpstr>The Importance of Evaluating Training</vt:lpstr>
      <vt:lpstr>Four Levels of Evaluation: Kirkpatrick (1994)</vt:lpstr>
      <vt:lpstr>Four Levels of Evaluation: Kirkpatrick (1994)</vt:lpstr>
      <vt:lpstr>Southwood School Case Study: Overview</vt:lpstr>
      <vt:lpstr>Training and Development at Southwood School</vt:lpstr>
      <vt:lpstr>Presentation References</vt:lpstr>
    </vt:vector>
  </TitlesOfParts>
  <Company>Northumbria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dc:title>
  <dc:creator>Standard User</dc:creator>
  <cp:lastModifiedBy>SHRM</cp:lastModifiedBy>
  <cp:revision>90</cp:revision>
  <dcterms:created xsi:type="dcterms:W3CDTF">2007-06-15T06:58:00Z</dcterms:created>
  <dcterms:modified xsi:type="dcterms:W3CDTF">2011-04-11T17:14:14Z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0x010100BE9C6825AA4D134EB99D2F699F0CF23B</vt:lpwstr>
  </property>
  <property fmtid="{D5CDD505-2E9C-101B-9397-08002B2CF9AE}" pid="3" name="Order">
    <vt:r8>32500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dfecbc04-b1d7-4904-bed3-edae16c1e081</vt:lpwstr>
  </property>
</Properties>
</file>